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4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8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9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6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9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4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0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6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2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الفصل الاول</a:t>
            </a:r>
          </a:p>
          <a:p>
            <a:r>
              <a:rPr lang="ar-EG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القيمة المنزلية حتى 100 والأنماط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636" y="1628800"/>
            <a:ext cx="6552728" cy="378565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2" action="ppaction://hlinksldjump"/>
              </a:rPr>
              <a:t>1-1 الآحاد والعشرات 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3" action="ppaction://hlinksldjump"/>
              </a:rPr>
              <a:t>1-2 القيمة المنزلية للأعداد ضمن 100 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4" action="ppaction://hlinksldjump"/>
              </a:rPr>
              <a:t>1-3  أحل المسألة ... استعمل الأستدلال المنطقى.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5" action="ppaction://hlinksldjump"/>
              </a:rPr>
              <a:t>1-4 قراءة الأعداد وكتابتها.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6" action="ppaction://hlinksldjump"/>
              </a:rPr>
              <a:t>1-5 تقدير الكميات.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7" action="ppaction://hlinksldjump"/>
              </a:rPr>
              <a:t>1-6 ترتيب الأعداد.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8" action="ppaction://hlinksldjump"/>
              </a:rPr>
              <a:t>1-7 مقارنة الأعداد.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rId9" action="ppaction://hlinksldjump"/>
              </a:rPr>
              <a:t>1-8 الأنماط ولوحة المئة.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Oval 8">
            <a:hlinkClick r:id="rId10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الرئيسية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5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1-5 تقدير الكميات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اقدر العدد فيما يأتى , وأحوط الاجابة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33134"/>
              </p:ext>
            </p:extLst>
          </p:nvPr>
        </p:nvGraphicFramePr>
        <p:xfrm>
          <a:off x="539552" y="2060848"/>
          <a:ext cx="8136904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171192">
                <a:tc>
                  <a:txBody>
                    <a:bodyPr/>
                    <a:lstStyle/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10 تقريبا       30 تقريبا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10 تقريبا       20 تقريبا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2301">
                <a:tc>
                  <a:txBody>
                    <a:bodyPr/>
                    <a:lstStyle/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10 تقريبا       20 تقريبا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10 تقريبا       40 تقريبا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48" y="1844824"/>
            <a:ext cx="1357351" cy="93610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3" y="1749370"/>
            <a:ext cx="1749165" cy="10315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86" y="3933056"/>
            <a:ext cx="2040226" cy="122413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3933056"/>
            <a:ext cx="2066137" cy="122922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899592" y="2780928"/>
            <a:ext cx="5544616" cy="3024336"/>
            <a:chOff x="899592" y="2780928"/>
            <a:chExt cx="5544616" cy="3024336"/>
          </a:xfrm>
        </p:grpSpPr>
        <p:sp>
          <p:nvSpPr>
            <p:cNvPr id="7" name="Oval 6"/>
            <p:cNvSpPr/>
            <p:nvPr/>
          </p:nvSpPr>
          <p:spPr>
            <a:xfrm>
              <a:off x="2771800" y="2780928"/>
              <a:ext cx="1440160" cy="7200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004048" y="2780928"/>
              <a:ext cx="1440160" cy="7200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99592" y="5085184"/>
              <a:ext cx="1440160" cy="7200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004048" y="5085184"/>
              <a:ext cx="1440160" cy="7200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5" name="Oval 14">
            <a:hlinkClick r:id="rId7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731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أقدر لأحل المسألتين التاليتين.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اشترت سيدة 10 علب من الصحون, فى كل علبة منها 10 صحون. واشترت 10 علب من الفناجين , يوجد فى معظم علب الفناجين 10 فناجين ويحتوى بعضها على أكثر من 10 فناجين. هل هناك صحن واحد لكل فنجان ؟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لا .. عدد الفناجين المقدر أكبر من عدد الصحون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190420"/>
            <a:ext cx="8244916" cy="142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مع بلال 6 أكياس تفاح. معظم الأكياس تحتوى 10 تفاحات. اصطف ثمانية وخمسون طفلا للحصول على التفاح. هل يوجد تفاحة لكل طفل؟ كيف عرفت ذلك؟	 </a:t>
            </a:r>
          </a:p>
          <a:p>
            <a:pPr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		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نعم.. عدد التفاحات المقدر أكبر من عدد الأطفال.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42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1-6 ترتيب الأعداد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خطوط الأعداد لحل كل مسألة مما يأتى.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8208912" cy="138944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5814"/>
              </p:ext>
            </p:extLst>
          </p:nvPr>
        </p:nvGraphicFramePr>
        <p:xfrm>
          <a:off x="647564" y="2996952"/>
          <a:ext cx="7992888" cy="31876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64296"/>
                <a:gridCol w="1332148"/>
                <a:gridCol w="1332148"/>
                <a:gridCol w="2664296"/>
              </a:tblGrid>
              <a:tr h="74985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 , 94 , 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73 , 74 , </a:t>
                      </a:r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ar-EG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57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, 58 , </a:t>
                      </a:r>
                      <a:r>
                        <a:rPr lang="ar-EG" sz="2800" b="1" baseline="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555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 , 69 ,</a:t>
                      </a:r>
                      <a:r>
                        <a:rPr lang="ar-EG" sz="2800" b="1" u="none" baseline="0" dirty="0" smtClean="0">
                          <a:solidFill>
                            <a:srgbClr val="002060"/>
                          </a:solidFill>
                        </a:rPr>
                        <a:t> 70</a:t>
                      </a:r>
                      <a:endParaRPr lang="ar-EG" sz="28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75 , 76 ,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53 , </a:t>
                      </a:r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 , 55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555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93 ,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 , 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61 , 62 , </a:t>
                      </a:r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ar-EG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 , 84 , 85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328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67 , 68 ,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 , 51 , 52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79 ,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 , 81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328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, 88 , 98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70 , 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71 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ar-EG" sz="2800" b="1" u="none" dirty="0" smtClean="0">
                          <a:solidFill>
                            <a:srgbClr val="FF0000"/>
                          </a:solidFill>
                        </a:rPr>
                        <a:t> 72 </a:t>
                      </a:r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, 73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89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استعمل ترتيب الأعداد لحل المسألتين التاليتين.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اختبار من 15 سؤالا  أجاب محمد عن الأسئلة 1, 2, 3, 4, 5, 6 أولا, ثم أجاب عن الأسئلة 8, 9, 10, 12, 14, 15. ما الأسئلة التى بقى عليه أن يجيب عنها؟</a:t>
            </a:r>
          </a:p>
          <a:p>
            <a:pPr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7 , 11 , 13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1904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يحتوى العدد المفضل لإبراهيم 2 فى منزلة الآحاد. ما رقم منزلة الآحاد فى العدد التالى له؟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5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1-7 مقارنة الأعداد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33798"/>
              </p:ext>
            </p:extLst>
          </p:nvPr>
        </p:nvGraphicFramePr>
        <p:xfrm>
          <a:off x="683568" y="1857364"/>
          <a:ext cx="7992888" cy="4103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69168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94   &gt;    49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53    &lt;    86 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45 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25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1686">
                <a:tc>
                  <a:txBody>
                    <a:bodyPr/>
                    <a:lstStyle/>
                    <a:p>
                      <a:pPr marL="514350" indent="-514350" algn="ctr" rtl="1">
                        <a:buAutoNum type="arabicPlain" startAt="21"/>
                      </a:pP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22</a:t>
                      </a:r>
                      <a:endParaRPr lang="ar-EG" sz="2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47   &lt;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74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64 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46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168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78   =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78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56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35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42   &lt;   89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1686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37   &lt;   39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39   &lt;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70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53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38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792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98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89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13   &gt;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 12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68   &lt;   76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9462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33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&gt;   31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48   &lt;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  74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83   =   83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683568" y="1177588"/>
            <a:ext cx="7992888" cy="523220"/>
            <a:chOff x="683568" y="1177588"/>
            <a:chExt cx="7992888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683568" y="1177588"/>
              <a:ext cx="7992888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lIns="91440" tIns="45720" rIns="91440" bIns="45720" rtlCol="1" anchor="ctr">
              <a:norm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lvl1pPr indent="0" algn="ctr">
                <a:spcBef>
                  <a:spcPct val="20000"/>
                </a:spcBef>
                <a:buFont typeface="Arial" pitchFamily="34" charset="0"/>
                <a:buNone/>
                <a:defRPr sz="2800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defRPr>
              </a:lvl1pPr>
              <a:lvl2pPr indent="0" algn="ctr">
                <a:spcBef>
                  <a:spcPct val="20000"/>
                </a:spcBef>
                <a:buFont typeface="Arial" pitchFamily="34" charset="0"/>
                <a:buNone/>
                <a:defRPr sz="2800">
                  <a:solidFill>
                    <a:schemeClr val="tx1">
                      <a:tint val="75000"/>
                    </a:schemeClr>
                  </a:solidFill>
                </a:defRPr>
              </a:lvl2pPr>
              <a:lvl3pPr indent="0" algn="ctr">
                <a:spcBef>
                  <a:spcPct val="20000"/>
                </a:spcBef>
                <a:buFont typeface="Arial" pitchFamily="34" charset="0"/>
                <a:buNone/>
                <a:defRPr sz="2400">
                  <a:solidFill>
                    <a:schemeClr val="tx1">
                      <a:tint val="75000"/>
                    </a:schemeClr>
                  </a:solidFill>
                </a:defRPr>
              </a:lvl3pPr>
              <a:lvl4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4pPr>
              <a:lvl5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5pPr>
              <a:lvl6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6pPr>
              <a:lvl7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7pPr>
              <a:lvl8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8pPr>
              <a:lvl9pPr indent="0" algn="ctr">
                <a:spcBef>
                  <a:spcPct val="20000"/>
                </a:spcBef>
                <a:buFont typeface="Arial" pitchFamily="34" charset="0"/>
                <a:buNone/>
                <a:defRPr sz="20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r"/>
              <a:r>
                <a:rPr lang="ar-EG" sz="2000" dirty="0" smtClean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/>
                  </a:gradFill>
                </a:rPr>
                <a:t>1- أقارن بين العددين وأكتب &gt; أو &lt; أو = داخل </a:t>
              </a:r>
              <a:endPara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929058" y="1214422"/>
              <a:ext cx="428628" cy="4286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714480" y="1928802"/>
            <a:ext cx="6000792" cy="4000528"/>
            <a:chOff x="1714480" y="1928802"/>
            <a:chExt cx="6000792" cy="4000528"/>
          </a:xfrm>
        </p:grpSpPr>
        <p:sp>
          <p:nvSpPr>
            <p:cNvPr id="24" name="Oval 23"/>
            <p:cNvSpPr/>
            <p:nvPr/>
          </p:nvSpPr>
          <p:spPr>
            <a:xfrm>
              <a:off x="7215206" y="192880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429124" y="192880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714480" y="192880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286644" y="264318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00562" y="264318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785918" y="264318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143768" y="328612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072330" y="400050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143768" y="471488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143768" y="542926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500562" y="328612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429124" y="400050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500562" y="471488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429124" y="542926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785918" y="542926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785918" y="471488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857356" y="4000504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1785918" y="3357562"/>
              <a:ext cx="428628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dirty="0">
                  <a:solidFill>
                    <a:prstClr val="white"/>
                  </a:solidFill>
                </a:rPr>
                <a:t>س</a:t>
              </a:r>
              <a:endParaRPr lang="ar-EG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Oval 43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67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أقارن بين الأعداد لأحل المسألتين الآتيتين.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881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أنظر إلى الأعداد فى التمارين السابقة فى هذه الصفحة. وأضع دائرة حول كل عدد أكبر من 70, ومربعا حول كل عدد يقع بين 70 و 89 وإشارة ” </a:t>
            </a:r>
            <a:r>
              <a:rPr lang="en-US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x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” على كل عدد رقم آحاده 6.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ما الأعداد التى وضعت عليها دائرة ومربعا وإشارة ” </a:t>
            </a:r>
            <a:r>
              <a:rPr lang="en-US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x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” معا ؟</a:t>
            </a:r>
          </a:p>
          <a:p>
            <a:pPr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86, 76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1904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يحل محمد ورائد تمارين على مقارنة الأعداد : يقول محمد إن 74 &gt; 89 , ويقول رائد إن    89 &gt; 74 من منهما إجابته صحيحة ؟ كيف عرفت ذلك 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رائد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9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1-8 الأنماط 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ارسم صورة لإكمال النمط فى كل مما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14282" y="2714620"/>
            <a:ext cx="8701148" cy="1000132"/>
            <a:chOff x="214282" y="3214686"/>
            <a:chExt cx="8701148" cy="1000132"/>
          </a:xfrm>
        </p:grpSpPr>
        <p:pic>
          <p:nvPicPr>
            <p:cNvPr id="7" name="Picture 4" descr="scan0008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14282" y="3214686"/>
              <a:ext cx="8701148" cy="1000132"/>
            </a:xfrm>
            <a:prstGeom prst="rect">
              <a:avLst/>
            </a:prstGeom>
            <a:noFill/>
          </p:spPr>
        </p:pic>
        <p:grpSp>
          <p:nvGrpSpPr>
            <p:cNvPr id="8" name="Group 7"/>
            <p:cNvGrpSpPr/>
            <p:nvPr/>
          </p:nvGrpSpPr>
          <p:grpSpPr>
            <a:xfrm>
              <a:off x="428596" y="3567116"/>
              <a:ext cx="1081087" cy="433388"/>
              <a:chOff x="1042988" y="1339850"/>
              <a:chExt cx="1081087" cy="433388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1835150" y="1339850"/>
                <a:ext cx="288925" cy="144463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1476375" y="1341438"/>
                <a:ext cx="288925" cy="144462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10"/>
              <p:cNvSpPr>
                <a:spLocks noChangeArrowheads="1"/>
              </p:cNvSpPr>
              <p:nvPr/>
            </p:nvSpPr>
            <p:spPr bwMode="auto">
              <a:xfrm>
                <a:off x="1042988" y="1341438"/>
                <a:ext cx="288925" cy="144462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auto">
              <a:xfrm>
                <a:off x="1685930" y="1628775"/>
                <a:ext cx="288925" cy="144463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12"/>
              <p:cNvSpPr>
                <a:spLocks noChangeArrowheads="1"/>
              </p:cNvSpPr>
              <p:nvPr/>
            </p:nvSpPr>
            <p:spPr bwMode="auto">
              <a:xfrm>
                <a:off x="1258888" y="1628775"/>
                <a:ext cx="288925" cy="144463"/>
              </a:xfrm>
              <a:prstGeom prst="ellips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71472" y="4929198"/>
            <a:ext cx="8215370" cy="934550"/>
            <a:chOff x="571472" y="5209094"/>
            <a:chExt cx="8215370" cy="934550"/>
          </a:xfrm>
        </p:grpSpPr>
        <p:pic>
          <p:nvPicPr>
            <p:cNvPr id="17" name="Picture 4" descr="scan0008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71472" y="5209094"/>
              <a:ext cx="8215370" cy="934550"/>
            </a:xfrm>
            <a:prstGeom prst="rect">
              <a:avLst/>
            </a:prstGeom>
            <a:noFill/>
          </p:spPr>
        </p:pic>
        <p:grpSp>
          <p:nvGrpSpPr>
            <p:cNvPr id="18" name="Group 17"/>
            <p:cNvGrpSpPr/>
            <p:nvPr/>
          </p:nvGrpSpPr>
          <p:grpSpPr>
            <a:xfrm>
              <a:off x="1349359" y="5351970"/>
              <a:ext cx="1508129" cy="500066"/>
              <a:chOff x="3203575" y="2060575"/>
              <a:chExt cx="1008063" cy="288925"/>
            </a:xfrm>
          </p:grpSpPr>
          <p:sp>
            <p:nvSpPr>
              <p:cNvPr id="19" name="AutoShape 13"/>
              <p:cNvSpPr>
                <a:spLocks noChangeArrowheads="1"/>
              </p:cNvSpPr>
              <p:nvPr/>
            </p:nvSpPr>
            <p:spPr bwMode="auto">
              <a:xfrm>
                <a:off x="3924300" y="2060575"/>
                <a:ext cx="287338" cy="215900"/>
              </a:xfrm>
              <a:prstGeom prst="upArrow">
                <a:avLst>
                  <a:gd name="adj1" fmla="val 50000"/>
                  <a:gd name="adj2" fmla="val 25000"/>
                </a:avLst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AutoShape 14"/>
              <p:cNvSpPr>
                <a:spLocks noChangeArrowheads="1"/>
              </p:cNvSpPr>
              <p:nvPr/>
            </p:nvSpPr>
            <p:spPr bwMode="auto">
              <a:xfrm>
                <a:off x="3563938" y="2060575"/>
                <a:ext cx="287337" cy="215900"/>
              </a:xfrm>
              <a:prstGeom prst="rightArrow">
                <a:avLst>
                  <a:gd name="adj1" fmla="val 50000"/>
                  <a:gd name="adj2" fmla="val 33272"/>
                </a:avLst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15"/>
              <p:cNvSpPr>
                <a:spLocks noChangeArrowheads="1"/>
              </p:cNvSpPr>
              <p:nvPr/>
            </p:nvSpPr>
            <p:spPr bwMode="auto">
              <a:xfrm>
                <a:off x="3203575" y="2060575"/>
                <a:ext cx="288925" cy="28892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EG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285720" y="4071942"/>
            <a:ext cx="8429684" cy="571504"/>
            <a:chOff x="142844" y="4429132"/>
            <a:chExt cx="8429684" cy="571504"/>
          </a:xfrm>
        </p:grpSpPr>
        <p:grpSp>
          <p:nvGrpSpPr>
            <p:cNvPr id="29" name="Group 28"/>
            <p:cNvGrpSpPr/>
            <p:nvPr/>
          </p:nvGrpSpPr>
          <p:grpSpPr>
            <a:xfrm>
              <a:off x="6643702" y="4429132"/>
              <a:ext cx="1928826" cy="571504"/>
              <a:chOff x="6643702" y="4429132"/>
              <a:chExt cx="1928826" cy="571504"/>
            </a:xfrm>
          </p:grpSpPr>
          <p:sp>
            <p:nvSpPr>
              <p:cNvPr id="26" name="Sun 25"/>
              <p:cNvSpPr/>
              <p:nvPr/>
            </p:nvSpPr>
            <p:spPr>
              <a:xfrm>
                <a:off x="7929586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Sun 26"/>
              <p:cNvSpPr/>
              <p:nvPr/>
            </p:nvSpPr>
            <p:spPr>
              <a:xfrm>
                <a:off x="7286644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Cloud 27"/>
              <p:cNvSpPr/>
              <p:nvPr/>
            </p:nvSpPr>
            <p:spPr>
              <a:xfrm>
                <a:off x="6643702" y="4429132"/>
                <a:ext cx="642942" cy="571504"/>
              </a:xfrm>
              <a:prstGeom prst="cloud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429124" y="4429132"/>
              <a:ext cx="1928826" cy="571504"/>
              <a:chOff x="6643702" y="4429132"/>
              <a:chExt cx="1928826" cy="571504"/>
            </a:xfrm>
          </p:grpSpPr>
          <p:sp>
            <p:nvSpPr>
              <p:cNvPr id="31" name="Sun 30"/>
              <p:cNvSpPr/>
              <p:nvPr/>
            </p:nvSpPr>
            <p:spPr>
              <a:xfrm>
                <a:off x="7929586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Sun 31"/>
              <p:cNvSpPr/>
              <p:nvPr/>
            </p:nvSpPr>
            <p:spPr>
              <a:xfrm>
                <a:off x="7286644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Cloud 32"/>
              <p:cNvSpPr/>
              <p:nvPr/>
            </p:nvSpPr>
            <p:spPr>
              <a:xfrm>
                <a:off x="6643702" y="4429132"/>
                <a:ext cx="642942" cy="571504"/>
              </a:xfrm>
              <a:prstGeom prst="cloud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14546" y="4429132"/>
              <a:ext cx="1928826" cy="571504"/>
              <a:chOff x="6643702" y="4429132"/>
              <a:chExt cx="1928826" cy="571504"/>
            </a:xfrm>
          </p:grpSpPr>
          <p:sp>
            <p:nvSpPr>
              <p:cNvPr id="35" name="Sun 34"/>
              <p:cNvSpPr/>
              <p:nvPr/>
            </p:nvSpPr>
            <p:spPr>
              <a:xfrm>
                <a:off x="7929586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Sun 35"/>
              <p:cNvSpPr/>
              <p:nvPr/>
            </p:nvSpPr>
            <p:spPr>
              <a:xfrm>
                <a:off x="7286644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Cloud 36"/>
              <p:cNvSpPr/>
              <p:nvPr/>
            </p:nvSpPr>
            <p:spPr>
              <a:xfrm>
                <a:off x="6643702" y="4429132"/>
                <a:ext cx="642942" cy="571504"/>
              </a:xfrm>
              <a:prstGeom prst="cloud">
                <a:avLst/>
              </a:prstGeom>
              <a:noFill/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42844" y="4429132"/>
              <a:ext cx="1928826" cy="571504"/>
              <a:chOff x="6643702" y="4429132"/>
              <a:chExt cx="1928826" cy="571504"/>
            </a:xfrm>
          </p:grpSpPr>
          <p:sp>
            <p:nvSpPr>
              <p:cNvPr id="39" name="Sun 38"/>
              <p:cNvSpPr/>
              <p:nvPr/>
            </p:nvSpPr>
            <p:spPr>
              <a:xfrm>
                <a:off x="7929586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Sun 39"/>
              <p:cNvSpPr/>
              <p:nvPr/>
            </p:nvSpPr>
            <p:spPr>
              <a:xfrm>
                <a:off x="7286644" y="4429132"/>
                <a:ext cx="642942" cy="571504"/>
              </a:xfrm>
              <a:prstGeom prst="sun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Cloud 40"/>
              <p:cNvSpPr/>
              <p:nvPr/>
            </p:nvSpPr>
            <p:spPr>
              <a:xfrm>
                <a:off x="6643702" y="4429132"/>
                <a:ext cx="642942" cy="571504"/>
              </a:xfrm>
              <a:prstGeom prst="cloud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500034" y="1928802"/>
            <a:ext cx="8215370" cy="571504"/>
            <a:chOff x="500034" y="1928802"/>
            <a:chExt cx="8215370" cy="571504"/>
          </a:xfrm>
        </p:grpSpPr>
        <p:grpSp>
          <p:nvGrpSpPr>
            <p:cNvPr id="49" name="Group 48"/>
            <p:cNvGrpSpPr/>
            <p:nvPr/>
          </p:nvGrpSpPr>
          <p:grpSpPr>
            <a:xfrm>
              <a:off x="6929454" y="1928802"/>
              <a:ext cx="1785950" cy="571504"/>
              <a:chOff x="7072330" y="1928802"/>
              <a:chExt cx="1785950" cy="571504"/>
            </a:xfrm>
          </p:grpSpPr>
          <p:sp>
            <p:nvSpPr>
              <p:cNvPr id="45" name="5-Point Star 44"/>
              <p:cNvSpPr/>
              <p:nvPr/>
            </p:nvSpPr>
            <p:spPr>
              <a:xfrm>
                <a:off x="8358214" y="1928802"/>
                <a:ext cx="500066" cy="500066"/>
              </a:xfrm>
              <a:prstGeom prst="star5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Curved Left Arrow 45"/>
              <p:cNvSpPr/>
              <p:nvPr/>
            </p:nvSpPr>
            <p:spPr>
              <a:xfrm>
                <a:off x="7929586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Curved Left Arrow 46"/>
              <p:cNvSpPr/>
              <p:nvPr/>
            </p:nvSpPr>
            <p:spPr>
              <a:xfrm>
                <a:off x="7500958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Curved Left Arrow 47"/>
              <p:cNvSpPr/>
              <p:nvPr/>
            </p:nvSpPr>
            <p:spPr>
              <a:xfrm>
                <a:off x="7072330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929190" y="1928802"/>
              <a:ext cx="1785950" cy="571504"/>
              <a:chOff x="7072330" y="1928802"/>
              <a:chExt cx="1785950" cy="571504"/>
            </a:xfrm>
          </p:grpSpPr>
          <p:sp>
            <p:nvSpPr>
              <p:cNvPr id="51" name="5-Point Star 50"/>
              <p:cNvSpPr/>
              <p:nvPr/>
            </p:nvSpPr>
            <p:spPr>
              <a:xfrm>
                <a:off x="8358214" y="1928802"/>
                <a:ext cx="500066" cy="500066"/>
              </a:xfrm>
              <a:prstGeom prst="star5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Curved Left Arrow 51"/>
              <p:cNvSpPr/>
              <p:nvPr/>
            </p:nvSpPr>
            <p:spPr>
              <a:xfrm>
                <a:off x="7929586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Curved Left Arrow 52"/>
              <p:cNvSpPr/>
              <p:nvPr/>
            </p:nvSpPr>
            <p:spPr>
              <a:xfrm>
                <a:off x="7500958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Curved Left Arrow 53"/>
              <p:cNvSpPr/>
              <p:nvPr/>
            </p:nvSpPr>
            <p:spPr>
              <a:xfrm>
                <a:off x="7072330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786050" y="1928802"/>
              <a:ext cx="1785950" cy="571504"/>
              <a:chOff x="7072330" y="1928802"/>
              <a:chExt cx="1785950" cy="571504"/>
            </a:xfrm>
          </p:grpSpPr>
          <p:sp>
            <p:nvSpPr>
              <p:cNvPr id="56" name="5-Point Star 55"/>
              <p:cNvSpPr/>
              <p:nvPr/>
            </p:nvSpPr>
            <p:spPr>
              <a:xfrm>
                <a:off x="8358214" y="1928802"/>
                <a:ext cx="500066" cy="500066"/>
              </a:xfrm>
              <a:prstGeom prst="star5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Curved Left Arrow 56"/>
              <p:cNvSpPr/>
              <p:nvPr/>
            </p:nvSpPr>
            <p:spPr>
              <a:xfrm>
                <a:off x="7929586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Curved Left Arrow 57"/>
              <p:cNvSpPr/>
              <p:nvPr/>
            </p:nvSpPr>
            <p:spPr>
              <a:xfrm>
                <a:off x="7500958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Curved Left Arrow 58"/>
              <p:cNvSpPr/>
              <p:nvPr/>
            </p:nvSpPr>
            <p:spPr>
              <a:xfrm>
                <a:off x="7072330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00034" y="1928802"/>
              <a:ext cx="1785950" cy="571504"/>
              <a:chOff x="7072330" y="1928802"/>
              <a:chExt cx="1785950" cy="571504"/>
            </a:xfrm>
          </p:grpSpPr>
          <p:sp>
            <p:nvSpPr>
              <p:cNvPr id="61" name="5-Point Star 60"/>
              <p:cNvSpPr/>
              <p:nvPr/>
            </p:nvSpPr>
            <p:spPr>
              <a:xfrm>
                <a:off x="8358214" y="1928802"/>
                <a:ext cx="500066" cy="500066"/>
              </a:xfrm>
              <a:prstGeom prst="star5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Curved Left Arrow 61"/>
              <p:cNvSpPr/>
              <p:nvPr/>
            </p:nvSpPr>
            <p:spPr>
              <a:xfrm>
                <a:off x="7929586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Curved Left Arrow 62"/>
              <p:cNvSpPr/>
              <p:nvPr/>
            </p:nvSpPr>
            <p:spPr>
              <a:xfrm>
                <a:off x="7500958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Curved Left Arrow 63"/>
              <p:cNvSpPr/>
              <p:nvPr/>
            </p:nvSpPr>
            <p:spPr>
              <a:xfrm>
                <a:off x="7072330" y="1928802"/>
                <a:ext cx="357190" cy="571504"/>
              </a:xfrm>
              <a:prstGeom prst="curvedLeftArrow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6" name="Oval 65">
            <a:hlinkClick r:id="rId4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4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3568" y="1196752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يذهب جعفر إلى المدرسة يوم السبت سيرا على الأقدام, ويركب الحافلة يوم الأحد, ويركب سيارة الأسرة أيم الأثنين والثلاثاء والأربعاء. استعمل الحروف أ , ب , ج  لكتابة نمط الحروف الذى يشبه نمط طريقة ذهاب جعفر إلى المدرسة .</a:t>
            </a:r>
          </a:p>
          <a:p>
            <a:pPr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أ ب ج ج ج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190420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تضع سلمى سوارا من الخرز الملون وفق النمط الآتى : أخضر – أخضر – أزرق – أصفر . كيف يمكن لسلمى استعمال الحروف لتعبر عن النمط ؟	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		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أ أ  ب  ج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00042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الأنماط ثم أحل المسألة: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9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1-1 الآحاد والعشرات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اكتب عدد الآحاد وعدد العشرات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294870"/>
            <a:ext cx="849694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23 =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آحاد و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عشرات </a:t>
            </a: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آحاد   +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عشرات     =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23</a:t>
            </a:r>
          </a:p>
          <a:p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8773"/>
              </p:ext>
            </p:extLst>
          </p:nvPr>
        </p:nvGraphicFramePr>
        <p:xfrm>
          <a:off x="1475656" y="2254384"/>
          <a:ext cx="1398736" cy="6705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99368"/>
                <a:gridCol w="699368"/>
              </a:tblGrid>
              <a:tr h="288032"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002060"/>
                          </a:solidFill>
                        </a:rPr>
                        <a:t>آحاد</a:t>
                      </a:r>
                      <a:endParaRPr lang="ar-EG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002060"/>
                          </a:solidFill>
                        </a:rPr>
                        <a:t>عشرات</a:t>
                      </a:r>
                      <a:endParaRPr lang="ar-EG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ar-EG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EG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00517"/>
              </p:ext>
            </p:extLst>
          </p:nvPr>
        </p:nvGraphicFramePr>
        <p:xfrm>
          <a:off x="1475656" y="4126592"/>
          <a:ext cx="1398736" cy="6705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99368"/>
                <a:gridCol w="699368"/>
              </a:tblGrid>
              <a:tr h="288032"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002060"/>
                          </a:solidFill>
                        </a:rPr>
                        <a:t>آحاد</a:t>
                      </a:r>
                      <a:endParaRPr lang="ar-EG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002060"/>
                          </a:solidFill>
                        </a:rPr>
                        <a:t>عشرات</a:t>
                      </a:r>
                      <a:endParaRPr lang="ar-EG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EG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12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3925505"/>
            <a:ext cx="74168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57 =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7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آحاد و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عشرات </a:t>
            </a: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آحاد    +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عشرات  =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57</a:t>
            </a:r>
          </a:p>
          <a:p>
            <a:endParaRPr lang="ar-EG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5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1230104"/>
            <a:ext cx="1800200" cy="17668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استعمل ما اعرف عن العشرات والآحاد لأحل المسألتين التاليتين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1340768"/>
            <a:ext cx="702078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كونت مريم مجموعتين من الأزرار التى بحوزتها فى كل منهما 10 أزرار وبقى لديها 4 أزرار.</a:t>
            </a: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ما العدد الكلى للأزرار التى بحوزتها؟</a:t>
            </a:r>
          </a:p>
          <a:p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4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آحاد   +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عشرات =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24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زرا 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704" y="3356992"/>
            <a:ext cx="702078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مع بندر صفحة تحتوى 60 طابعا. قص بندر الصفحة إلى مجموعات فى كل منها 10 طوابع. </a:t>
            </a: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ما عدد المجموعات المكونة من 10 طوابع التى عند بندر ؟</a:t>
            </a:r>
          </a:p>
          <a:p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مجموعات ذات 10 طوابع.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94" y="4221088"/>
            <a:ext cx="3154486" cy="1263560"/>
          </a:xfrm>
          <a:prstGeom prst="rect">
            <a:avLst/>
          </a:prstGeom>
        </p:spPr>
      </p:pic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05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1-2 القيمة المنزلية للأعداد ضمن 100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أحوط القيمة المنزلية للرقم الذى تحته خط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11122"/>
              </p:ext>
            </p:extLst>
          </p:nvPr>
        </p:nvGraphicFramePr>
        <p:xfrm>
          <a:off x="683568" y="2060848"/>
          <a:ext cx="7992888" cy="46839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 أو 70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 أو 40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 أو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50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 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1 أو 10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 أو 30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أو 30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 أو 70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 أو 70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3 أو 30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1 أو 10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 أو</a:t>
                      </a:r>
                      <a:r>
                        <a:rPr lang="ar-EG" sz="2800" b="1" baseline="0" dirty="0" smtClean="0">
                          <a:solidFill>
                            <a:srgbClr val="002060"/>
                          </a:solidFill>
                        </a:rPr>
                        <a:t> 50</a:t>
                      </a:r>
                      <a:endParaRPr lang="ar-EG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sng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9 أو 90</a:t>
                      </a:r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475656" y="2492896"/>
            <a:ext cx="6552728" cy="3744416"/>
            <a:chOff x="1475656" y="2492896"/>
            <a:chExt cx="6552728" cy="3744416"/>
          </a:xfrm>
        </p:grpSpPr>
        <p:sp>
          <p:nvSpPr>
            <p:cNvPr id="5" name="Oval 4"/>
            <p:cNvSpPr/>
            <p:nvPr/>
          </p:nvSpPr>
          <p:spPr>
            <a:xfrm>
              <a:off x="2267744" y="249289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32040" y="249289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804248" y="249289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804248" y="357301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596336" y="465313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04248" y="5805264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932040" y="5805264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475656" y="5805264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475656" y="465313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932040" y="465313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139952" y="357301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267744" y="3573016"/>
              <a:ext cx="432048" cy="4320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23" name="Oval 22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1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استعمل القيمة المنزلية لأحل المسألتين التاليتين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340768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يوجد فى خزانة الكتب 43 كتابا , وعدد طلبة الصف 34 طالبا.</a:t>
            </a:r>
          </a:p>
          <a:p>
            <a:pPr>
              <a:lnSpc>
                <a:spcPct val="20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هل يوجد ما يكفى ممن كتب لهؤلاء الطلبة ؟ كيف عرفت ذلك؟</a:t>
            </a:r>
          </a:p>
          <a:p>
            <a:pPr>
              <a:lnSpc>
                <a:spcPct val="20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		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414" y="3212976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دخل 75 طفلا إلى مسرح للأطفال, فيه 8 صفوف من المقاعد, وفى كل صف 10 مقاعد.</a:t>
            </a:r>
          </a:p>
          <a:p>
            <a:pPr>
              <a:lnSpc>
                <a:spcPct val="20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هل بإمكان كل طفل أن يجد مقعدا يجلس عليه فى المسرح؟ كيف عرفت ذلك؟</a:t>
            </a:r>
          </a:p>
          <a:p>
            <a:pPr>
              <a:lnSpc>
                <a:spcPct val="20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		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4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1-3 أحل المسألة ... استعمل الأستدلال المنطقى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الاستدلال المنطقى لأحل كل مسألة من المسأئل الآتية.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16832"/>
            <a:ext cx="824491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اشترك كل من خالد وهشام وسهيل فى لعبة رمى القرص. وكان خالد أول من رمى القرص. ولم يكن هشام ثالثا. من كان الثالث 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سهيل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572" y="3429000"/>
            <a:ext cx="8244916" cy="18435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يجلس كل من الطلاب فؤاد وسمير وفيصل ومحمود فى غرفة الإنتظار لمراجعة طبيب الأسنان. سيدخل أولا طالب يبدأ اسمه بحرف ( ف ). ثم يدخل محمود ثانيا, وسيدخل فيصل رابعا, متى يدخل سمير 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ثالثا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24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لكل من قاسم وبدر وعثمان لونه المفضل من بين الألوان : البنى والرمادى والأخضر. يفضل قاسم اللون الأخضر. ويفضل بدر اللون الذى يبدأ بالحرف نفسه الذى يبدأ به اسمه. ما اللون المفضل لعثمان ؟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رمادى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786152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قدم كل من على وحسن وسعود الطعام لواحد من الحيوانات فى حديقة, وهى: بطة وسمكة وأرنب. الحيوان الذى أطعمه سعود له فرو, والحيوان الذى أطعمه حسن لا يطير. من أطعم البطة 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على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35496" y="614364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8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1-4 قراءة الأعداد وكتابتها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اكتب العدد بالأرقام أو بالكلمات.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43180"/>
              </p:ext>
            </p:extLst>
          </p:nvPr>
        </p:nvGraphicFramePr>
        <p:xfrm>
          <a:off x="683568" y="2060848"/>
          <a:ext cx="7992888" cy="46839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سبعون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59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تسعة وخمسون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ثمانية وثمانون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44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أربعة وأربعون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اثنان وعشرون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تسعة عشر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90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تسعون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57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سبعة وخمسون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ثلاثة وسبعون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أربعة عشر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ar-EG" sz="28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خمسة عشر</a:t>
                      </a:r>
                    </a:p>
                    <a:p>
                      <a:pPr algn="ctr" rtl="1"/>
                      <a:endParaRPr lang="ar-EG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u="none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  <a:p>
                      <a:pPr algn="ctr" rtl="1"/>
                      <a:r>
                        <a:rPr lang="ar-EG" sz="2800" b="1" dirty="0" smtClean="0">
                          <a:solidFill>
                            <a:srgbClr val="FF0000"/>
                          </a:solidFill>
                        </a:rPr>
                        <a:t>مئة</a:t>
                      </a:r>
                      <a:endParaRPr lang="ar-EG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83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حل كل مسألة من المسائل الآتية.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بلغ ارتفاع أحد أضخم الديناصورات  12 مترا. يقرأ خالد : ارتفاع الديناصور اثنا عشر مترا. هل قراءته صحيحة؟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197313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وبلغ طول الديناصور نفسه  26 مترا. يقرأ نبيل : طول الديناصور تسعة وعشرون مترا. هل قراءته صحيحة؟	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لا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190420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طول مخلب أحد الديناصورات  30 سنتيمترا. يكتب سعد: طول المخالب 30سنتيمترا. هل كتابته صحيحة؟	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4198532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طول ديناصور صغير جدا حوالى ثمانية وأربعون  سنتيمترا. يكتب طلال : طول الديناصور 46سنتيمترا. هل كتابته صحيحة؟	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لا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1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8" grpId="0"/>
      <p:bldP spid="10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1133</Words>
  <Application>Microsoft Office PowerPoint</Application>
  <PresentationFormat>عرض على الشاشة (3:4)‏</PresentationFormat>
  <Paragraphs>193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Hossam</dc:creator>
  <cp:lastModifiedBy>Hossam</cp:lastModifiedBy>
  <cp:revision>1</cp:revision>
  <dcterms:created xsi:type="dcterms:W3CDTF">2016-12-15T05:42:10Z</dcterms:created>
  <dcterms:modified xsi:type="dcterms:W3CDTF">2016-12-15T05:44:21Z</dcterms:modified>
</cp:coreProperties>
</file>