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4"/>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Lst>
  <p:sldSz cx="9144000" cy="6858000" type="screen4x3"/>
  <p:notesSz cx="6858000" cy="9144000"/>
  <p:custDataLst>
    <p:tags r:id="rId85"/>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010" autoAdjust="0"/>
  </p:normalViewPr>
  <p:slideViewPr>
    <p:cSldViewPr>
      <p:cViewPr varScale="1">
        <p:scale>
          <a:sx n="57" d="100"/>
          <a:sy n="57" d="100"/>
        </p:scale>
        <p:origin x="-7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0AC2B7-7B6A-4A86-92B4-446DEECCFEC1}" type="datetimeFigureOut">
              <a:rPr lang="ar-SA" smtClean="0"/>
              <a:t>04/12/1438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D5FF07-616E-443F-BED6-78EF017B57E4}" type="slidenum">
              <a:rPr lang="ar-SA" smtClean="0"/>
              <a:t>‹#›</a:t>
            </a:fld>
            <a:endParaRPr lang="ar-SA"/>
          </a:p>
        </p:txBody>
      </p:sp>
    </p:spTree>
    <p:extLst>
      <p:ext uri="{BB962C8B-B14F-4D97-AF65-F5344CB8AC3E}">
        <p14:creationId xmlns:p14="http://schemas.microsoft.com/office/powerpoint/2010/main" val="586950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6656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23DBBD-F517-4BDC-AAB3-89E4582B71C2}" type="slidenum">
              <a:rPr lang="ar-SA" altLang="ar-SA">
                <a:solidFill>
                  <a:prstClr val="black"/>
                </a:solidFill>
              </a:rPr>
              <a:pPr eaLnBrk="1" hangingPunct="1"/>
              <a:t>22</a:t>
            </a:fld>
            <a:endParaRPr lang="ar-SA" altLang="ar-SA">
              <a:solidFill>
                <a:prstClr val="black"/>
              </a:solidFill>
            </a:endParaRPr>
          </a:p>
        </p:txBody>
      </p:sp>
    </p:spTree>
    <p:extLst>
      <p:ext uri="{BB962C8B-B14F-4D97-AF65-F5344CB8AC3E}">
        <p14:creationId xmlns:p14="http://schemas.microsoft.com/office/powerpoint/2010/main" val="332930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578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1CF4A7-3433-4056-91EE-C16E7061C9BE}" type="slidenum">
              <a:rPr lang="ar-SA" altLang="ar-SA">
                <a:solidFill>
                  <a:prstClr val="black"/>
                </a:solidFill>
              </a:rPr>
              <a:pPr eaLnBrk="1" hangingPunct="1"/>
              <a:t>31</a:t>
            </a:fld>
            <a:endParaRPr lang="ar-SA" altLang="ar-SA">
              <a:solidFill>
                <a:prstClr val="black"/>
              </a:solidFill>
            </a:endParaRPr>
          </a:p>
        </p:txBody>
      </p:sp>
    </p:spTree>
    <p:extLst>
      <p:ext uri="{BB962C8B-B14F-4D97-AF65-F5344CB8AC3E}">
        <p14:creationId xmlns:p14="http://schemas.microsoft.com/office/powerpoint/2010/main" val="413137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78</a:t>
            </a:fld>
            <a:endParaRPr lang="ar-SA">
              <a:solidFill>
                <a:prstClr val="black"/>
              </a:solidFill>
            </a:endParaRPr>
          </a:p>
        </p:txBody>
      </p:sp>
    </p:spTree>
    <p:extLst>
      <p:ext uri="{BB962C8B-B14F-4D97-AF65-F5344CB8AC3E}">
        <p14:creationId xmlns:p14="http://schemas.microsoft.com/office/powerpoint/2010/main" val="149856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79</a:t>
            </a:fld>
            <a:endParaRPr lang="ar-SA">
              <a:solidFill>
                <a:prstClr val="black"/>
              </a:solidFill>
            </a:endParaRPr>
          </a:p>
        </p:txBody>
      </p:sp>
    </p:spTree>
    <p:extLst>
      <p:ext uri="{BB962C8B-B14F-4D97-AF65-F5344CB8AC3E}">
        <p14:creationId xmlns:p14="http://schemas.microsoft.com/office/powerpoint/2010/main" val="195398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80</a:t>
            </a:fld>
            <a:endParaRPr lang="ar-SA">
              <a:solidFill>
                <a:prstClr val="black"/>
              </a:solidFill>
            </a:endParaRPr>
          </a:p>
        </p:txBody>
      </p:sp>
    </p:spTree>
    <p:extLst>
      <p:ext uri="{BB962C8B-B14F-4D97-AF65-F5344CB8AC3E}">
        <p14:creationId xmlns:p14="http://schemas.microsoft.com/office/powerpoint/2010/main" val="300431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81</a:t>
            </a:fld>
            <a:endParaRPr lang="ar-SA">
              <a:solidFill>
                <a:prstClr val="black"/>
              </a:solidFill>
            </a:endParaRPr>
          </a:p>
        </p:txBody>
      </p:sp>
    </p:spTree>
    <p:extLst>
      <p:ext uri="{BB962C8B-B14F-4D97-AF65-F5344CB8AC3E}">
        <p14:creationId xmlns:p14="http://schemas.microsoft.com/office/powerpoint/2010/main" val="183165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82</a:t>
            </a:fld>
            <a:endParaRPr lang="ar-SA">
              <a:solidFill>
                <a:prstClr val="black"/>
              </a:solidFill>
            </a:endParaRPr>
          </a:p>
        </p:txBody>
      </p:sp>
    </p:spTree>
    <p:extLst>
      <p:ext uri="{BB962C8B-B14F-4D97-AF65-F5344CB8AC3E}">
        <p14:creationId xmlns:p14="http://schemas.microsoft.com/office/powerpoint/2010/main" val="5609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6758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402519-8574-418A-AEEA-109C6C025D4D}" type="slidenum">
              <a:rPr lang="ar-SA" altLang="ar-SA">
                <a:solidFill>
                  <a:prstClr val="black"/>
                </a:solidFill>
              </a:rPr>
              <a:pPr eaLnBrk="1" hangingPunct="1"/>
              <a:t>23</a:t>
            </a:fld>
            <a:endParaRPr lang="ar-SA" altLang="ar-SA">
              <a:solidFill>
                <a:prstClr val="black"/>
              </a:solidFill>
            </a:endParaRPr>
          </a:p>
        </p:txBody>
      </p:sp>
    </p:spTree>
    <p:extLst>
      <p:ext uri="{BB962C8B-B14F-4D97-AF65-F5344CB8AC3E}">
        <p14:creationId xmlns:p14="http://schemas.microsoft.com/office/powerpoint/2010/main" val="147928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6861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7BD168-8E02-4E07-8285-8C4469190333}" type="slidenum">
              <a:rPr lang="ar-SA" altLang="ar-SA">
                <a:solidFill>
                  <a:prstClr val="black"/>
                </a:solidFill>
              </a:rPr>
              <a:pPr eaLnBrk="1" hangingPunct="1"/>
              <a:t>24</a:t>
            </a:fld>
            <a:endParaRPr lang="ar-SA" altLang="ar-SA">
              <a:solidFill>
                <a:prstClr val="black"/>
              </a:solidFill>
            </a:endParaRPr>
          </a:p>
        </p:txBody>
      </p:sp>
    </p:spTree>
    <p:extLst>
      <p:ext uri="{BB962C8B-B14F-4D97-AF65-F5344CB8AC3E}">
        <p14:creationId xmlns:p14="http://schemas.microsoft.com/office/powerpoint/2010/main" val="29506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6963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AE7987-0F8F-4A06-8325-2DAB8F4FAD7C}" type="slidenum">
              <a:rPr lang="ar-SA" altLang="ar-SA">
                <a:solidFill>
                  <a:prstClr val="black"/>
                </a:solidFill>
              </a:rPr>
              <a:pPr eaLnBrk="1" hangingPunct="1"/>
              <a:t>25</a:t>
            </a:fld>
            <a:endParaRPr lang="ar-SA" altLang="ar-SA">
              <a:solidFill>
                <a:prstClr val="black"/>
              </a:solidFill>
            </a:endParaRPr>
          </a:p>
        </p:txBody>
      </p:sp>
    </p:spTree>
    <p:extLst>
      <p:ext uri="{BB962C8B-B14F-4D97-AF65-F5344CB8AC3E}">
        <p14:creationId xmlns:p14="http://schemas.microsoft.com/office/powerpoint/2010/main" val="165778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066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E39C10-E57E-48F3-9D81-AAB516CFD0E7}" type="slidenum">
              <a:rPr lang="ar-SA" altLang="ar-SA">
                <a:solidFill>
                  <a:prstClr val="black"/>
                </a:solidFill>
              </a:rPr>
              <a:pPr eaLnBrk="1" hangingPunct="1"/>
              <a:t>26</a:t>
            </a:fld>
            <a:endParaRPr lang="ar-SA" altLang="ar-SA">
              <a:solidFill>
                <a:prstClr val="black"/>
              </a:solidFill>
            </a:endParaRPr>
          </a:p>
        </p:txBody>
      </p:sp>
    </p:spTree>
    <p:extLst>
      <p:ext uri="{BB962C8B-B14F-4D97-AF65-F5344CB8AC3E}">
        <p14:creationId xmlns:p14="http://schemas.microsoft.com/office/powerpoint/2010/main" val="370537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168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BB3296-C7C3-4520-9EF4-E93C8FB3ED4B}" type="slidenum">
              <a:rPr lang="ar-SA" altLang="ar-SA">
                <a:solidFill>
                  <a:prstClr val="black"/>
                </a:solidFill>
              </a:rPr>
              <a:pPr eaLnBrk="1" hangingPunct="1"/>
              <a:t>27</a:t>
            </a:fld>
            <a:endParaRPr lang="ar-SA" altLang="ar-SA">
              <a:solidFill>
                <a:prstClr val="black"/>
              </a:solidFill>
            </a:endParaRPr>
          </a:p>
        </p:txBody>
      </p:sp>
    </p:spTree>
    <p:extLst>
      <p:ext uri="{BB962C8B-B14F-4D97-AF65-F5344CB8AC3E}">
        <p14:creationId xmlns:p14="http://schemas.microsoft.com/office/powerpoint/2010/main" val="1944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270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872085-8519-4E85-9C50-5350B35C9A00}" type="slidenum">
              <a:rPr lang="ar-SA" altLang="ar-SA">
                <a:solidFill>
                  <a:prstClr val="black"/>
                </a:solidFill>
              </a:rPr>
              <a:pPr eaLnBrk="1" hangingPunct="1"/>
              <a:t>28</a:t>
            </a:fld>
            <a:endParaRPr lang="ar-SA" altLang="ar-SA">
              <a:solidFill>
                <a:prstClr val="black"/>
              </a:solidFill>
            </a:endParaRPr>
          </a:p>
        </p:txBody>
      </p:sp>
    </p:spTree>
    <p:extLst>
      <p:ext uri="{BB962C8B-B14F-4D97-AF65-F5344CB8AC3E}">
        <p14:creationId xmlns:p14="http://schemas.microsoft.com/office/powerpoint/2010/main" val="364916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373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10A7D6-8D3A-4CAD-9C08-B45B10A46C4E}" type="slidenum">
              <a:rPr lang="ar-SA" altLang="ar-SA">
                <a:solidFill>
                  <a:prstClr val="black"/>
                </a:solidFill>
              </a:rPr>
              <a:pPr eaLnBrk="1" hangingPunct="1"/>
              <a:t>29</a:t>
            </a:fld>
            <a:endParaRPr lang="ar-SA" altLang="ar-SA">
              <a:solidFill>
                <a:prstClr val="black"/>
              </a:solidFill>
            </a:endParaRPr>
          </a:p>
        </p:txBody>
      </p:sp>
    </p:spTree>
    <p:extLst>
      <p:ext uri="{BB962C8B-B14F-4D97-AF65-F5344CB8AC3E}">
        <p14:creationId xmlns:p14="http://schemas.microsoft.com/office/powerpoint/2010/main" val="354094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475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79BB88-12B4-4628-87F1-C5A9C2EDCDB6}" type="slidenum">
              <a:rPr lang="ar-SA" altLang="ar-SA">
                <a:solidFill>
                  <a:prstClr val="black"/>
                </a:solidFill>
              </a:rPr>
              <a:pPr eaLnBrk="1" hangingPunct="1"/>
              <a:t>30</a:t>
            </a:fld>
            <a:endParaRPr lang="ar-SA" altLang="ar-SA">
              <a:solidFill>
                <a:prstClr val="black"/>
              </a:solidFill>
            </a:endParaRPr>
          </a:p>
        </p:txBody>
      </p:sp>
    </p:spTree>
    <p:extLst>
      <p:ext uri="{BB962C8B-B14F-4D97-AF65-F5344CB8AC3E}">
        <p14:creationId xmlns:p14="http://schemas.microsoft.com/office/powerpoint/2010/main" val="360093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70185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61694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62800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شكل بيضاوي 9">
            <a:hlinkClick r:id="" action="ppaction://hlinkshowjump?jump=nextslide"/>
          </p:cNvPr>
          <p:cNvSpPr/>
          <p:nvPr userDrawn="1"/>
        </p:nvSpPr>
        <p:spPr>
          <a:xfrm>
            <a:off x="6865052" y="5517232"/>
            <a:ext cx="2278948" cy="1224136"/>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A" sz="4400" b="1" kern="0" dirty="0" smtClean="0">
                <a:solidFill>
                  <a:prstClr val="black"/>
                </a:solidFill>
                <a:effectLst>
                  <a:outerShdw blurRad="38100" dist="38100" dir="2700000" algn="tl">
                    <a:srgbClr val="000000">
                      <a:alpha val="43137"/>
                    </a:srgbClr>
                  </a:outerShdw>
                </a:effectLst>
                <a:latin typeface="Franklin Gothic Book"/>
              </a:rPr>
              <a:t>دخول</a:t>
            </a:r>
          </a:p>
        </p:txBody>
      </p:sp>
    </p:spTree>
    <p:extLst>
      <p:ext uri="{BB962C8B-B14F-4D97-AF65-F5344CB8AC3E}">
        <p14:creationId xmlns:p14="http://schemas.microsoft.com/office/powerpoint/2010/main" val="3911980054"/>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372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3330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40438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149C514-CCE2-4646-A372-45B05731A03E}" type="datetimeFigureOut">
              <a:rPr lang="ar-SA" smtClean="0"/>
              <a:t>04/12/1438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93598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149C514-CCE2-4646-A372-45B05731A03E}" type="datetimeFigureOut">
              <a:rPr lang="ar-SA" smtClean="0"/>
              <a:t>04/12/1438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44306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149C514-CCE2-4646-A372-45B05731A03E}" type="datetimeFigureOut">
              <a:rPr lang="ar-SA" smtClean="0"/>
              <a:t>04/12/1438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8705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4599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7168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75A08F-17D9-4CEA-BB0E-2D9AC5AD0E16}" type="slidenum">
              <a:rPr lang="ar-SA" smtClean="0"/>
              <a:t>‹#›</a:t>
            </a:fld>
            <a:endParaRPr lang="ar-SA"/>
          </a:p>
        </p:txBody>
      </p:sp>
    </p:spTree>
    <p:extLst>
      <p:ext uri="{BB962C8B-B14F-4D97-AF65-F5344CB8AC3E}">
        <p14:creationId xmlns:p14="http://schemas.microsoft.com/office/powerpoint/2010/main" val="365038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audio" Target="NULL"/><Relationship Id="rId4" Type="http://schemas.openxmlformats.org/officeDocument/2006/relationships/audio" Target="../media/audio2.wav"/><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audio" Target="../media/audio2.wav"/><Relationship Id="rId9" Type="http://schemas.openxmlformats.org/officeDocument/2006/relationships/audio" Target="NULL"/></Relationships>
</file>

<file path=ppt/slides/_rels/slide20.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audio" Target="../media/audio2.wav"/><Relationship Id="rId9" Type="http://schemas.openxmlformats.org/officeDocument/2006/relationships/audio"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image" Target="../media/image10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image" Target="../media/image102.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5.tmp"/><Relationship Id="rId4" Type="http://schemas.openxmlformats.org/officeDocument/2006/relationships/image" Target="../media/image104.tmp"/></Relationships>
</file>

<file path=ppt/slides/_rels/slide34.xml.rels><?xml version="1.0" encoding="UTF-8" standalone="yes"?>
<Relationships xmlns="http://schemas.openxmlformats.org/package/2006/relationships"><Relationship Id="rId3" Type="http://schemas.openxmlformats.org/officeDocument/2006/relationships/image" Target="../media/image107.tmp"/><Relationship Id="rId2" Type="http://schemas.openxmlformats.org/officeDocument/2006/relationships/image" Target="../media/image106.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108.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image" Target="../media/image11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13.tmp"/><Relationship Id="rId2" Type="http://schemas.openxmlformats.org/officeDocument/2006/relationships/image" Target="../media/image112.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15.tmp"/><Relationship Id="rId2" Type="http://schemas.openxmlformats.org/officeDocument/2006/relationships/image" Target="../media/image114.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7.tmp"/><Relationship Id="rId4" Type="http://schemas.openxmlformats.org/officeDocument/2006/relationships/image" Target="../media/image116.tmp"/></Relationships>
</file>

<file path=ppt/slides/_rels/slide39.xml.rels><?xml version="1.0" encoding="UTF-8" standalone="yes"?>
<Relationships xmlns="http://schemas.openxmlformats.org/package/2006/relationships"><Relationship Id="rId3" Type="http://schemas.openxmlformats.org/officeDocument/2006/relationships/image" Target="../media/image119.tmp"/><Relationship Id="rId2" Type="http://schemas.openxmlformats.org/officeDocument/2006/relationships/image" Target="../media/image118.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0.tmp"/></Relationships>
</file>

<file path=ppt/slides/_rels/slide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122.tmp"/><Relationship Id="rId2" Type="http://schemas.openxmlformats.org/officeDocument/2006/relationships/image" Target="../media/image121.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3.tmp"/></Relationships>
</file>

<file path=ppt/slides/_rels/slide41.xml.rels><?xml version="1.0" encoding="UTF-8" standalone="yes"?>
<Relationships xmlns="http://schemas.openxmlformats.org/package/2006/relationships"><Relationship Id="rId3" Type="http://schemas.openxmlformats.org/officeDocument/2006/relationships/image" Target="../media/image125.tmp"/><Relationship Id="rId2" Type="http://schemas.openxmlformats.org/officeDocument/2006/relationships/image" Target="../media/image124.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6.tmp"/></Relationships>
</file>

<file path=ppt/slides/_rels/slide42.xml.rels><?xml version="1.0" encoding="UTF-8" standalone="yes"?>
<Relationships xmlns="http://schemas.openxmlformats.org/package/2006/relationships"><Relationship Id="rId3" Type="http://schemas.openxmlformats.org/officeDocument/2006/relationships/image" Target="../media/image128.tmp"/><Relationship Id="rId2" Type="http://schemas.openxmlformats.org/officeDocument/2006/relationships/image" Target="../media/image12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30.tmp"/><Relationship Id="rId2" Type="http://schemas.openxmlformats.org/officeDocument/2006/relationships/image" Target="../media/image129.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1.tmp"/></Relationships>
</file>

<file path=ppt/slides/_rels/slide44.xml.rels><?xml version="1.0" encoding="UTF-8" standalone="yes"?>
<Relationships xmlns="http://schemas.openxmlformats.org/package/2006/relationships"><Relationship Id="rId3" Type="http://schemas.openxmlformats.org/officeDocument/2006/relationships/image" Target="../media/image133.tmp"/><Relationship Id="rId2" Type="http://schemas.openxmlformats.org/officeDocument/2006/relationships/image" Target="../media/image132.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4.tmp"/></Relationships>
</file>

<file path=ppt/slides/_rels/slide45.xml.rels><?xml version="1.0" encoding="UTF-8" standalone="yes"?>
<Relationships xmlns="http://schemas.openxmlformats.org/package/2006/relationships"><Relationship Id="rId3" Type="http://schemas.openxmlformats.org/officeDocument/2006/relationships/image" Target="../media/image136.tmp"/><Relationship Id="rId2" Type="http://schemas.openxmlformats.org/officeDocument/2006/relationships/image" Target="../media/image13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38.tmp"/><Relationship Id="rId2" Type="http://schemas.openxmlformats.org/officeDocument/2006/relationships/image" Target="../media/image13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image" Target="../media/image13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42.tmp"/><Relationship Id="rId2" Type="http://schemas.openxmlformats.org/officeDocument/2006/relationships/image" Target="../media/image141.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4.tmp"/><Relationship Id="rId4" Type="http://schemas.openxmlformats.org/officeDocument/2006/relationships/image" Target="../media/image143.tmp"/></Relationships>
</file>

<file path=ppt/slides/_rels/slide49.xml.rels><?xml version="1.0" encoding="UTF-8" standalone="yes"?>
<Relationships xmlns="http://schemas.openxmlformats.org/package/2006/relationships"><Relationship Id="rId3" Type="http://schemas.openxmlformats.org/officeDocument/2006/relationships/image" Target="../media/image146.tmp"/><Relationship Id="rId2" Type="http://schemas.openxmlformats.org/officeDocument/2006/relationships/image" Target="../media/image14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image" Target="../media/image148.tmp"/><Relationship Id="rId2" Type="http://schemas.openxmlformats.org/officeDocument/2006/relationships/image" Target="../media/image14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50.tmp"/><Relationship Id="rId2" Type="http://schemas.openxmlformats.org/officeDocument/2006/relationships/image" Target="../media/image14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52.tmp"/><Relationship Id="rId2" Type="http://schemas.openxmlformats.org/officeDocument/2006/relationships/image" Target="../media/image15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54.tmp"/><Relationship Id="rId2" Type="http://schemas.openxmlformats.org/officeDocument/2006/relationships/image" Target="../media/image15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56.tmp"/><Relationship Id="rId2" Type="http://schemas.openxmlformats.org/officeDocument/2006/relationships/image" Target="../media/image155.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8.tmp"/><Relationship Id="rId4" Type="http://schemas.openxmlformats.org/officeDocument/2006/relationships/image" Target="../media/image157.tmp"/></Relationships>
</file>

<file path=ppt/slides/_rels/slide55.xml.rels><?xml version="1.0" encoding="UTF-8" standalone="yes"?>
<Relationships xmlns="http://schemas.openxmlformats.org/package/2006/relationships"><Relationship Id="rId3" Type="http://schemas.openxmlformats.org/officeDocument/2006/relationships/image" Target="../media/image160.tmp"/><Relationship Id="rId2" Type="http://schemas.openxmlformats.org/officeDocument/2006/relationships/image" Target="../media/image15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62.tmp"/><Relationship Id="rId2" Type="http://schemas.openxmlformats.org/officeDocument/2006/relationships/image" Target="../media/image161.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4.tmp"/><Relationship Id="rId4" Type="http://schemas.openxmlformats.org/officeDocument/2006/relationships/image" Target="../media/image163.tmp"/></Relationships>
</file>

<file path=ppt/slides/_rels/slide57.xml.rels><?xml version="1.0" encoding="UTF-8" standalone="yes"?>
<Relationships xmlns="http://schemas.openxmlformats.org/package/2006/relationships"><Relationship Id="rId3" Type="http://schemas.openxmlformats.org/officeDocument/2006/relationships/image" Target="../media/image166.tmp"/><Relationship Id="rId2" Type="http://schemas.openxmlformats.org/officeDocument/2006/relationships/image" Target="../media/image165.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8.tmp"/><Relationship Id="rId4" Type="http://schemas.openxmlformats.org/officeDocument/2006/relationships/image" Target="../media/image167.tmp"/></Relationships>
</file>

<file path=ppt/slides/_rels/slide58.xml.rels><?xml version="1.0" encoding="UTF-8" standalone="yes"?>
<Relationships xmlns="http://schemas.openxmlformats.org/package/2006/relationships"><Relationship Id="rId3" Type="http://schemas.openxmlformats.org/officeDocument/2006/relationships/image" Target="../media/image170.tmp"/><Relationship Id="rId2" Type="http://schemas.openxmlformats.org/officeDocument/2006/relationships/image" Target="../media/image16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72.tmp"/><Relationship Id="rId2" Type="http://schemas.openxmlformats.org/officeDocument/2006/relationships/image" Target="../media/image17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image" Target="../media/image174.tmp"/><Relationship Id="rId2" Type="http://schemas.openxmlformats.org/officeDocument/2006/relationships/image" Target="../media/image173.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6.tmp"/><Relationship Id="rId4" Type="http://schemas.openxmlformats.org/officeDocument/2006/relationships/image" Target="../media/image175.tmp"/></Relationships>
</file>

<file path=ppt/slides/_rels/slide61.xml.rels><?xml version="1.0" encoding="UTF-8" standalone="yes"?>
<Relationships xmlns="http://schemas.openxmlformats.org/package/2006/relationships"><Relationship Id="rId3" Type="http://schemas.openxmlformats.org/officeDocument/2006/relationships/image" Target="../media/image178.tmp"/><Relationship Id="rId2" Type="http://schemas.openxmlformats.org/officeDocument/2006/relationships/image" Target="../media/image177.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0.tmp"/><Relationship Id="rId4" Type="http://schemas.openxmlformats.org/officeDocument/2006/relationships/image" Target="../media/image179.tmp"/></Relationships>
</file>

<file path=ppt/slides/_rels/slide62.xml.rels><?xml version="1.0" encoding="UTF-8" standalone="yes"?>
<Relationships xmlns="http://schemas.openxmlformats.org/package/2006/relationships"><Relationship Id="rId3" Type="http://schemas.openxmlformats.org/officeDocument/2006/relationships/image" Target="../media/image182.tmp"/><Relationship Id="rId2" Type="http://schemas.openxmlformats.org/officeDocument/2006/relationships/image" Target="../media/image181.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4.tmp"/><Relationship Id="rId4" Type="http://schemas.openxmlformats.org/officeDocument/2006/relationships/image" Target="../media/image183.tmp"/></Relationships>
</file>

<file path=ppt/slides/_rels/slide63.xml.rels><?xml version="1.0" encoding="UTF-8" standalone="yes"?>
<Relationships xmlns="http://schemas.openxmlformats.org/package/2006/relationships"><Relationship Id="rId3" Type="http://schemas.openxmlformats.org/officeDocument/2006/relationships/image" Target="../media/image186.tmp"/><Relationship Id="rId2" Type="http://schemas.openxmlformats.org/officeDocument/2006/relationships/image" Target="../media/image18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88.tmp"/><Relationship Id="rId2" Type="http://schemas.openxmlformats.org/officeDocument/2006/relationships/image" Target="../media/image18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90.tmp"/><Relationship Id="rId2" Type="http://schemas.openxmlformats.org/officeDocument/2006/relationships/image" Target="../media/image18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92.tmp"/><Relationship Id="rId2" Type="http://schemas.openxmlformats.org/officeDocument/2006/relationships/image" Target="../media/image19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3.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4.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6.tmp"/><Relationship Id="rId2" Type="http://schemas.openxmlformats.org/officeDocument/2006/relationships/image" Target="../media/image19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7.tmp"/><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8.tmp"/><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9.tmp"/><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1.tmp"/><Relationship Id="rId2" Type="http://schemas.openxmlformats.org/officeDocument/2006/relationships/image" Target="../media/image20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03.tmp"/><Relationship Id="rId2" Type="http://schemas.openxmlformats.org/officeDocument/2006/relationships/image" Target="../media/image202.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05.tmp"/><Relationship Id="rId2" Type="http://schemas.openxmlformats.org/officeDocument/2006/relationships/image" Target="../media/image204.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07.tmp"/><Relationship Id="rId2" Type="http://schemas.openxmlformats.org/officeDocument/2006/relationships/image" Target="../media/image206.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8.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1.tmp"/><Relationship Id="rId5" Type="http://schemas.microsoft.com/office/2007/relationships/hdphoto" Target="../media/hdphoto1.wdp"/><Relationship Id="rId4" Type="http://schemas.openxmlformats.org/officeDocument/2006/relationships/image" Target="../media/image210.png"/></Relationships>
</file>

<file path=ppt/slides/_rels/slide79.xml.rels><?xml version="1.0" encoding="UTF-8" standalone="yes"?>
<Relationships xmlns="http://schemas.openxmlformats.org/package/2006/relationships"><Relationship Id="rId3" Type="http://schemas.openxmlformats.org/officeDocument/2006/relationships/image" Target="../media/image212.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13.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14.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15.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143507" y="3789040"/>
            <a:ext cx="3994595" cy="1938992"/>
          </a:xfrm>
          <a:prstGeom prst="rect">
            <a:avLst/>
          </a:prstGeom>
          <a:noFill/>
          <a:ln w="9525" cap="flat" cmpd="sng" algn="ctr">
            <a:noFill/>
            <a:prstDash val="solid"/>
          </a:ln>
          <a:effectLst>
            <a:outerShdw blurRad="76200" dir="18900000" sy="23000" kx="-1200000" algn="bl" rotWithShape="0">
              <a:prstClr val="black">
                <a:alpha val="20000"/>
              </a:prstClr>
            </a:outerShdw>
            <a:reflection blurRad="6350" stA="52000" endA="300" endPos="35000" dir="5400000" sy="-100000" algn="bl" rotWithShape="0"/>
          </a:effectLst>
        </p:spPr>
        <p:txBody>
          <a:bodyPr wrap="square">
            <a:spAutoFit/>
          </a:bodyPr>
          <a:lstStyle/>
          <a:p>
            <a:pPr algn="ctr">
              <a:defRPr/>
            </a:pPr>
            <a:r>
              <a:rPr lang="ar-SA" sz="4000" b="1" dirty="0">
                <a:solidFill>
                  <a:srgbClr val="FF0000"/>
                </a:solidFill>
                <a:latin typeface="Franklin Gothic Book"/>
              </a:rPr>
              <a:t>الانعكاس عن المرايا المستوية</a:t>
            </a:r>
            <a:endParaRPr lang="ar-EG" sz="4000" b="1" dirty="0">
              <a:solidFill>
                <a:srgbClr val="FF0000"/>
              </a:solidFill>
              <a:latin typeface="Franklin Gothic Book"/>
            </a:endParaRPr>
          </a:p>
          <a:p>
            <a:pPr algn="ctr" fontAlgn="base">
              <a:spcBef>
                <a:spcPct val="0"/>
              </a:spcBef>
              <a:spcAft>
                <a:spcPct val="0"/>
              </a:spcAft>
              <a:defRPr/>
            </a:pPr>
            <a:r>
              <a:rPr lang="ar-EG" sz="4000" b="1" kern="0" dirty="0" smtClean="0">
                <a:ln w="11430"/>
                <a:solidFill>
                  <a:srgbClr val="00B0F0"/>
                </a:solidFill>
                <a:latin typeface="GEFlow-Bold"/>
              </a:rPr>
              <a:t> </a:t>
            </a:r>
            <a:endParaRPr lang="ar-EG" sz="4000" b="1" kern="0" dirty="0">
              <a:ln w="11430"/>
              <a:solidFill>
                <a:srgbClr val="00B0F0"/>
              </a:solidFill>
              <a:latin typeface="GEFlow-Bold"/>
            </a:endParaRPr>
          </a:p>
        </p:txBody>
      </p:sp>
      <p:sp>
        <p:nvSpPr>
          <p:cNvPr id="21" name="مستطيل 11">
            <a:hlinkClick r:id="" action="ppaction://noaction"/>
          </p:cNvPr>
          <p:cNvSpPr>
            <a:spLocks noChangeArrowheads="1"/>
          </p:cNvSpPr>
          <p:nvPr/>
        </p:nvSpPr>
        <p:spPr bwMode="auto">
          <a:xfrm>
            <a:off x="-232334" y="494386"/>
            <a:ext cx="4846907" cy="1600438"/>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EG" sz="4400" b="1" kern="0" dirty="0" smtClean="0">
                <a:ln w="11430"/>
                <a:solidFill>
                  <a:srgbClr val="FF0000"/>
                </a:solidFill>
                <a:effectLst>
                  <a:outerShdw blurRad="80000" dist="40000" dir="5040000" algn="tl">
                    <a:srgbClr val="000000">
                      <a:alpha val="30000"/>
                    </a:srgbClr>
                  </a:outerShdw>
                </a:effectLst>
                <a:latin typeface="GEFlow-Bold"/>
              </a:rPr>
              <a:t>الفصل العاشر</a:t>
            </a:r>
            <a:endParaRPr lang="en-US" sz="4400" b="1" kern="0" dirty="0" smtClean="0">
              <a:ln w="11430"/>
              <a:solidFill>
                <a:srgbClr val="FF0000"/>
              </a:solidFill>
              <a:effectLst>
                <a:outerShdw blurRad="80000" dist="40000" dir="5040000" algn="tl">
                  <a:srgbClr val="000000">
                    <a:alpha val="30000"/>
                  </a:srgbClr>
                </a:outerShdw>
              </a:effectLst>
              <a:latin typeface="GEFlow-Bold"/>
              <a:cs typeface="Arial"/>
            </a:endParaRPr>
          </a:p>
          <a:p>
            <a:pPr algn="ctr">
              <a:defRPr/>
            </a:pPr>
            <a:r>
              <a:rPr lang="ar-SA" altLang="ar-SA" sz="5400" b="1" dirty="0">
                <a:solidFill>
                  <a:prstClr val="black"/>
                </a:solidFill>
                <a:latin typeface="Franklin Gothic Book"/>
                <a:cs typeface="Times New Roman" pitchFamily="18" charset="0"/>
              </a:rPr>
              <a:t>الانعكاس و المرايا</a:t>
            </a:r>
            <a:endParaRPr lang="ar-SA" altLang="ar-SA" sz="5400" b="1" dirty="0">
              <a:solidFill>
                <a:srgbClr val="00B0F0"/>
              </a:solidFill>
              <a:latin typeface="Franklin Gothic Book"/>
            </a:endParaRPr>
          </a:p>
        </p:txBody>
      </p:sp>
      <p:sp>
        <p:nvSpPr>
          <p:cNvPr id="22" name="مستطيل 11">
            <a:hlinkClick r:id="" action="ppaction://noaction"/>
          </p:cNvPr>
          <p:cNvSpPr>
            <a:spLocks noChangeArrowheads="1"/>
          </p:cNvSpPr>
          <p:nvPr/>
        </p:nvSpPr>
        <p:spPr bwMode="auto">
          <a:xfrm>
            <a:off x="611560"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smtClean="0">
                <a:ln w="11430"/>
                <a:solidFill>
                  <a:srgbClr val="002060"/>
                </a:solidFill>
                <a:latin typeface="GEFlow-Bold"/>
              </a:rPr>
              <a:t>الدرس الاول</a:t>
            </a:r>
            <a:endParaRPr lang="ar-SA" sz="4000" b="1" kern="0" dirty="0" smtClean="0">
              <a:ln w="11430"/>
              <a:solidFill>
                <a:srgbClr val="002060"/>
              </a:solidFill>
              <a:latin typeface="Franklin Gothic Book"/>
            </a:endParaRPr>
          </a:p>
        </p:txBody>
      </p:sp>
      <p:grpSp>
        <p:nvGrpSpPr>
          <p:cNvPr id="5" name="مجموعة 4"/>
          <p:cNvGrpSpPr/>
          <p:nvPr/>
        </p:nvGrpSpPr>
        <p:grpSpPr>
          <a:xfrm>
            <a:off x="-36512" y="6128748"/>
            <a:ext cx="2082876" cy="756636"/>
            <a:chOff x="179512" y="692696"/>
            <a:chExt cx="2082876" cy="756636"/>
          </a:xfrm>
        </p:grpSpPr>
        <p:pic>
          <p:nvPicPr>
            <p:cNvPr id="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7"/>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794782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5002213" y="2978150"/>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7391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17032"/>
            <a:ext cx="7678737" cy="136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58991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1)">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0490"/>
                                        </p:tgtEl>
                                        <p:attrNameLst>
                                          <p:attrName>style.visibility</p:attrName>
                                        </p:attrNameLst>
                                      </p:cBhvr>
                                      <p:to>
                                        <p:strVal val="visible"/>
                                      </p:to>
                                    </p:set>
                                    <p:animEffect transition="in" filter="circle(in)">
                                      <p:cBhvr>
                                        <p:cTn id="19" dur="20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4860925" y="2400300"/>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grpSp>
        <p:nvGrpSpPr>
          <p:cNvPr id="2" name="مجموعة 1"/>
          <p:cNvGrpSpPr>
            <a:grpSpLocks/>
          </p:cNvGrpSpPr>
          <p:nvPr/>
        </p:nvGrpSpPr>
        <p:grpSpPr bwMode="auto">
          <a:xfrm>
            <a:off x="2051720" y="404664"/>
            <a:ext cx="6888163" cy="1815455"/>
            <a:chOff x="4427984" y="1125538"/>
            <a:chExt cx="4295775" cy="1095375"/>
          </a:xfrm>
        </p:grpSpPr>
        <p:pic>
          <p:nvPicPr>
            <p:cNvPr id="225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25538"/>
              <a:ext cx="42957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506538"/>
              <a:ext cx="42957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5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981325"/>
            <a:ext cx="13049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3644900"/>
            <a:ext cx="10668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313" y="4368800"/>
            <a:ext cx="1441450" cy="68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2450" y="5145088"/>
            <a:ext cx="1457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4800" y="5903913"/>
            <a:ext cx="25336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69196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1516"/>
                                        </p:tgtEl>
                                        <p:attrNameLst>
                                          <p:attrName>style.visibility</p:attrName>
                                        </p:attrNameLst>
                                      </p:cBhvr>
                                      <p:to>
                                        <p:strVal val="visible"/>
                                      </p:to>
                                    </p:set>
                                    <p:animEffect transition="in" filter="circle(in)">
                                      <p:cBhvr>
                                        <p:cTn id="19" dur="2000"/>
                                        <p:tgtEl>
                                          <p:spTgt spid="215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21517"/>
                                        </p:tgtEl>
                                        <p:attrNameLst>
                                          <p:attrName>style.visibility</p:attrName>
                                        </p:attrNameLst>
                                      </p:cBhvr>
                                      <p:to>
                                        <p:strVal val="visible"/>
                                      </p:to>
                                    </p:set>
                                    <p:animEffect transition="in" filter="wheel(1)">
                                      <p:cBhvr>
                                        <p:cTn id="24" dur="2000"/>
                                        <p:tgtEl>
                                          <p:spTgt spid="215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21518"/>
                                        </p:tgtEl>
                                        <p:attrNameLst>
                                          <p:attrName>style.visibility</p:attrName>
                                        </p:attrNameLst>
                                      </p:cBhvr>
                                      <p:to>
                                        <p:strVal val="visible"/>
                                      </p:to>
                                    </p:set>
                                    <p:animEffect transition="in" filter="circle(in)">
                                      <p:cBhvr>
                                        <p:cTn id="29" dur="2000"/>
                                        <p:tgtEl>
                                          <p:spTgt spid="215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1519"/>
                                        </p:tgtEl>
                                        <p:attrNameLst>
                                          <p:attrName>style.visibility</p:attrName>
                                        </p:attrNameLst>
                                      </p:cBhvr>
                                      <p:to>
                                        <p:strVal val="visible"/>
                                      </p:to>
                                    </p:set>
                                    <p:animEffect transition="in" filter="barn(inVertical)">
                                      <p:cBhvr>
                                        <p:cTn id="34" dur="500"/>
                                        <p:tgtEl>
                                          <p:spTgt spid="21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21520"/>
                                        </p:tgtEl>
                                        <p:attrNameLst>
                                          <p:attrName>style.visibility</p:attrName>
                                        </p:attrNameLst>
                                      </p:cBhvr>
                                      <p:to>
                                        <p:strVal val="visible"/>
                                      </p:to>
                                    </p:set>
                                    <p:animEffect transition="in" filter="fade">
                                      <p:cBhvr>
                                        <p:cTn id="39" dur="1000"/>
                                        <p:tgtEl>
                                          <p:spTgt spid="21520"/>
                                        </p:tgtEl>
                                      </p:cBhvr>
                                    </p:animEffect>
                                    <p:anim calcmode="lin" valueType="num">
                                      <p:cBhvr>
                                        <p:cTn id="40" dur="1000" fill="hold"/>
                                        <p:tgtEl>
                                          <p:spTgt spid="21520"/>
                                        </p:tgtEl>
                                        <p:attrNameLst>
                                          <p:attrName>ppt_x</p:attrName>
                                        </p:attrNameLst>
                                      </p:cBhvr>
                                      <p:tavLst>
                                        <p:tav tm="0">
                                          <p:val>
                                            <p:strVal val="#ppt_x"/>
                                          </p:val>
                                        </p:tav>
                                        <p:tav tm="100000">
                                          <p:val>
                                            <p:strVal val="#ppt_x"/>
                                          </p:val>
                                        </p:tav>
                                      </p:tavLst>
                                    </p:anim>
                                    <p:anim calcmode="lin" valueType="num">
                                      <p:cBhvr>
                                        <p:cTn id="41" dur="1000" fill="hold"/>
                                        <p:tgtEl>
                                          <p:spTgt spid="215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5067300" y="2780928"/>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283" y="332656"/>
            <a:ext cx="716121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4292749"/>
            <a:ext cx="3744912" cy="216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262461"/>
            <a:ext cx="7691438"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23044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down)">
                                      <p:cBhvr>
                                        <p:cTn id="7" dur="580">
                                          <p:stCondLst>
                                            <p:cond delay="0"/>
                                          </p:stCondLst>
                                        </p:cTn>
                                        <p:tgtEl>
                                          <p:spTgt spid="57346"/>
                                        </p:tgtEl>
                                      </p:cBhvr>
                                    </p:animEffect>
                                    <p:anim calcmode="lin" valueType="num">
                                      <p:cBhvr>
                                        <p:cTn id="8" dur="1822" tmFilter="0,0; 0.14,0.36; 0.43,0.73; 0.71,0.91; 1.0,1.0">
                                          <p:stCondLst>
                                            <p:cond delay="0"/>
                                          </p:stCondLst>
                                        </p:cTn>
                                        <p:tgtEl>
                                          <p:spTgt spid="573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3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3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3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346"/>
                                        </p:tgtEl>
                                        <p:attrNameLst>
                                          <p:attrName>ppt_y</p:attrName>
                                        </p:attrNameLst>
                                      </p:cBhvr>
                                      <p:tavLst>
                                        <p:tav tm="0" fmla="#ppt_y-sin(pi*$)/81">
                                          <p:val>
                                            <p:fltVal val="0"/>
                                          </p:val>
                                        </p:tav>
                                        <p:tav tm="100000">
                                          <p:val>
                                            <p:fltVal val="1"/>
                                          </p:val>
                                        </p:tav>
                                      </p:tavLst>
                                    </p:anim>
                                    <p:animScale>
                                      <p:cBhvr>
                                        <p:cTn id="13" dur="26">
                                          <p:stCondLst>
                                            <p:cond delay="650"/>
                                          </p:stCondLst>
                                        </p:cTn>
                                        <p:tgtEl>
                                          <p:spTgt spid="57346"/>
                                        </p:tgtEl>
                                      </p:cBhvr>
                                      <p:to x="100000" y="60000"/>
                                    </p:animScale>
                                    <p:animScale>
                                      <p:cBhvr>
                                        <p:cTn id="14" dur="166" decel="50000">
                                          <p:stCondLst>
                                            <p:cond delay="676"/>
                                          </p:stCondLst>
                                        </p:cTn>
                                        <p:tgtEl>
                                          <p:spTgt spid="57346"/>
                                        </p:tgtEl>
                                      </p:cBhvr>
                                      <p:to x="100000" y="100000"/>
                                    </p:animScale>
                                    <p:animScale>
                                      <p:cBhvr>
                                        <p:cTn id="15" dur="26">
                                          <p:stCondLst>
                                            <p:cond delay="1312"/>
                                          </p:stCondLst>
                                        </p:cTn>
                                        <p:tgtEl>
                                          <p:spTgt spid="57346"/>
                                        </p:tgtEl>
                                      </p:cBhvr>
                                      <p:to x="100000" y="80000"/>
                                    </p:animScale>
                                    <p:animScale>
                                      <p:cBhvr>
                                        <p:cTn id="16" dur="166" decel="50000">
                                          <p:stCondLst>
                                            <p:cond delay="1338"/>
                                          </p:stCondLst>
                                        </p:cTn>
                                        <p:tgtEl>
                                          <p:spTgt spid="57346"/>
                                        </p:tgtEl>
                                      </p:cBhvr>
                                      <p:to x="100000" y="100000"/>
                                    </p:animScale>
                                    <p:animScale>
                                      <p:cBhvr>
                                        <p:cTn id="17" dur="26">
                                          <p:stCondLst>
                                            <p:cond delay="1642"/>
                                          </p:stCondLst>
                                        </p:cTn>
                                        <p:tgtEl>
                                          <p:spTgt spid="57346"/>
                                        </p:tgtEl>
                                      </p:cBhvr>
                                      <p:to x="100000" y="90000"/>
                                    </p:animScale>
                                    <p:animScale>
                                      <p:cBhvr>
                                        <p:cTn id="18" dur="166" decel="50000">
                                          <p:stCondLst>
                                            <p:cond delay="1668"/>
                                          </p:stCondLst>
                                        </p:cTn>
                                        <p:tgtEl>
                                          <p:spTgt spid="57346"/>
                                        </p:tgtEl>
                                      </p:cBhvr>
                                      <p:to x="100000" y="100000"/>
                                    </p:animScale>
                                    <p:animScale>
                                      <p:cBhvr>
                                        <p:cTn id="19" dur="26">
                                          <p:stCondLst>
                                            <p:cond delay="1808"/>
                                          </p:stCondLst>
                                        </p:cTn>
                                        <p:tgtEl>
                                          <p:spTgt spid="57346"/>
                                        </p:tgtEl>
                                      </p:cBhvr>
                                      <p:to x="100000" y="95000"/>
                                    </p:animScale>
                                    <p:animScale>
                                      <p:cBhvr>
                                        <p:cTn id="20" dur="166" decel="50000">
                                          <p:stCondLst>
                                            <p:cond delay="1834"/>
                                          </p:stCondLst>
                                        </p:cTn>
                                        <p:tgtEl>
                                          <p:spTgt spid="573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ppt_w</p:attrName>
                                        </p:attrNameLst>
                                      </p:cBhvr>
                                      <p:tavLst>
                                        <p:tav tm="0" fmla="#ppt_w*sin(2.5*pi*$)">
                                          <p:val>
                                            <p:fltVal val="0"/>
                                          </p:val>
                                        </p:tav>
                                        <p:tav tm="100000">
                                          <p:val>
                                            <p:fltVal val="1"/>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2539"/>
                                        </p:tgtEl>
                                        <p:attrNameLst>
                                          <p:attrName>style.visibility</p:attrName>
                                        </p:attrNameLst>
                                      </p:cBhvr>
                                      <p:to>
                                        <p:strVal val="visible"/>
                                      </p:to>
                                    </p:set>
                                    <p:animEffect transition="in" filter="barn(inVertical)">
                                      <p:cBhvr>
                                        <p:cTn id="32" dur="500"/>
                                        <p:tgtEl>
                                          <p:spTgt spid="225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22538"/>
                                        </p:tgtEl>
                                        <p:attrNameLst>
                                          <p:attrName>style.visibility</p:attrName>
                                        </p:attrNameLst>
                                      </p:cBhvr>
                                      <p:to>
                                        <p:strVal val="visible"/>
                                      </p:to>
                                    </p:set>
                                    <p:animEffect transition="in" filter="circle(in)">
                                      <p:cBhvr>
                                        <p:cTn id="37" dur="2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4716463" y="2441575"/>
            <a:ext cx="1150937" cy="35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808" y="404664"/>
            <a:ext cx="715168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429000"/>
            <a:ext cx="7654925"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202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circle(in)">
                                      <p:cBhvr>
                                        <p:cTn id="19" dur="20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11">
            <a:hlinkClick r:id="" action="ppaction://noaction"/>
          </p:cNvPr>
          <p:cNvSpPr>
            <a:spLocks noChangeArrowheads="1"/>
          </p:cNvSpPr>
          <p:nvPr/>
        </p:nvSpPr>
        <p:spPr bwMode="auto">
          <a:xfrm>
            <a:off x="611560"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smtClean="0">
                <a:ln w="11430"/>
                <a:solidFill>
                  <a:srgbClr val="002060"/>
                </a:solidFill>
                <a:latin typeface="GEFlow-Bold"/>
              </a:rPr>
              <a:t>الدرس </a:t>
            </a:r>
            <a:r>
              <a:rPr lang="ar-SA" sz="4000" b="1" kern="0" dirty="0" smtClean="0">
                <a:ln w="11430"/>
                <a:solidFill>
                  <a:srgbClr val="002060"/>
                </a:solidFill>
                <a:latin typeface="GEFlow-Bold"/>
              </a:rPr>
              <a:t>الثاني</a:t>
            </a:r>
            <a:endParaRPr lang="ar-SA" sz="4000" b="1" kern="0" dirty="0" smtClean="0">
              <a:ln w="11430"/>
              <a:solidFill>
                <a:srgbClr val="002060"/>
              </a:solidFill>
              <a:latin typeface="Franklin Gothic Book"/>
            </a:endParaRPr>
          </a:p>
        </p:txBody>
      </p:sp>
      <p:sp>
        <p:nvSpPr>
          <p:cNvPr id="6" name="مربع نص 5"/>
          <p:cNvSpPr txBox="1"/>
          <p:nvPr/>
        </p:nvSpPr>
        <p:spPr>
          <a:xfrm>
            <a:off x="827584" y="404664"/>
            <a:ext cx="3672408" cy="76944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C2AD8D">
                <a:shade val="25000"/>
                <a:satMod val="150000"/>
              </a:srgbClr>
            </a:contourClr>
          </a:sp3d>
        </p:spPr>
        <p:txBody>
          <a:bodyPr rtlCol="1">
            <a:spAutoFit/>
          </a:bodyPr>
          <a:lstStyle/>
          <a:p>
            <a:pPr algn="ctr">
              <a:defRPr/>
            </a:pPr>
            <a:r>
              <a:rPr lang="ar-SA" sz="4400" b="1" kern="0" dirty="0">
                <a:solidFill>
                  <a:srgbClr val="FFFF00"/>
                </a:solidFill>
                <a:latin typeface="Franklin Gothic Book"/>
              </a:rPr>
              <a:t>الفصل  العاشر </a:t>
            </a:r>
          </a:p>
        </p:txBody>
      </p:sp>
      <p:sp>
        <p:nvSpPr>
          <p:cNvPr id="7" name="موجة مزدوجة 6"/>
          <p:cNvSpPr/>
          <p:nvPr/>
        </p:nvSpPr>
        <p:spPr>
          <a:xfrm>
            <a:off x="267241" y="1319800"/>
            <a:ext cx="5040560" cy="776965"/>
          </a:xfrm>
          <a:prstGeom prst="doubleWave">
            <a:avLst/>
          </a:prstGeom>
          <a:noFill/>
          <a:ln w="9525" cap="flat" cmpd="sng" algn="ctr">
            <a:noFill/>
            <a:prstDash val="solid"/>
          </a:ln>
          <a:effectLst>
            <a:innerShdw blurRad="63500" dist="50800" dir="16200000">
              <a:prstClr val="black">
                <a:alpha val="50000"/>
              </a:prstClr>
            </a:innerShdw>
          </a:effectLst>
        </p:spPr>
        <p:txBody>
          <a:bodyPr rtlCol="1" anchor="ctr"/>
          <a:lstStyle/>
          <a:p>
            <a:pPr algn="ctr">
              <a:defRPr/>
            </a:pPr>
            <a:r>
              <a:rPr lang="ar-SA" altLang="ar-SA" sz="5400" b="1" kern="0" dirty="0">
                <a:solidFill>
                  <a:prstClr val="black"/>
                </a:solidFill>
                <a:latin typeface="Franklin Gothic Book"/>
                <a:cs typeface="Times New Roman" pitchFamily="18" charset="0"/>
              </a:rPr>
              <a:t>الانعكاس و المرايا</a:t>
            </a:r>
            <a:endParaRPr lang="ar-SA" altLang="ar-SA" sz="5400" b="1" kern="0" dirty="0">
              <a:solidFill>
                <a:srgbClr val="00B0F0"/>
              </a:solidFill>
              <a:latin typeface="Franklin Gothic Book"/>
            </a:endParaRPr>
          </a:p>
        </p:txBody>
      </p:sp>
      <p:sp>
        <p:nvSpPr>
          <p:cNvPr id="8" name="مستطيل مستدير الزوايا 7"/>
          <p:cNvSpPr/>
          <p:nvPr/>
        </p:nvSpPr>
        <p:spPr>
          <a:xfrm>
            <a:off x="-991333" y="3573016"/>
            <a:ext cx="6264275" cy="825500"/>
          </a:xfrm>
          <a:prstGeom prst="roundRect">
            <a:avLst>
              <a:gd name="adj" fmla="val 0"/>
            </a:avLst>
          </a:prstGeom>
          <a:noFill/>
          <a:ln w="25400" cap="flat" cmpd="sng" algn="ctr">
            <a:noFill/>
            <a:prstDash val="solid"/>
          </a:ln>
          <a:effectLst/>
        </p:spPr>
        <p:txBody>
          <a:bodyPr rtlCol="1" anchor="ctr"/>
          <a:lstStyle/>
          <a:p>
            <a:pPr algn="ctr">
              <a:defRPr/>
            </a:pPr>
            <a:r>
              <a:rPr lang="ar-SA" sz="4800" b="1" kern="0" dirty="0">
                <a:solidFill>
                  <a:srgbClr val="FF0000"/>
                </a:solidFill>
                <a:latin typeface="Franklin Gothic Book"/>
              </a:rPr>
              <a:t>المرايا الكروية</a:t>
            </a:r>
            <a:endParaRPr lang="ar-EG" sz="4800" b="1" kern="0" dirty="0">
              <a:solidFill>
                <a:srgbClr val="FF0000"/>
              </a:solidFill>
              <a:latin typeface="Franklin Gothic Book"/>
            </a:endParaRPr>
          </a:p>
        </p:txBody>
      </p:sp>
      <p:grpSp>
        <p:nvGrpSpPr>
          <p:cNvPr id="9" name="مجموعة 8"/>
          <p:cNvGrpSpPr/>
          <p:nvPr/>
        </p:nvGrpSpPr>
        <p:grpSpPr>
          <a:xfrm>
            <a:off x="-36512" y="6116554"/>
            <a:ext cx="2082876" cy="756636"/>
            <a:chOff x="179512" y="692696"/>
            <a:chExt cx="2082876" cy="756636"/>
          </a:xfrm>
        </p:grpSpPr>
        <p:pic>
          <p:nvPicPr>
            <p:cNvPr id="10"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13581391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3235401" y="93298"/>
            <a:ext cx="5729087"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3523433" y="173259"/>
            <a:ext cx="5328592"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المرايا المقعّرة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Concave Mirrors</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250562" y="1628800"/>
            <a:ext cx="8712535" cy="2520280"/>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66586" y="1713884"/>
            <a:ext cx="8248933" cy="2862322"/>
          </a:xfrm>
          <a:prstGeom prst="rect">
            <a:avLst/>
          </a:prstGeom>
          <a:noFill/>
        </p:spPr>
        <p:txBody>
          <a:bodyPr wrap="square" rtlCol="1">
            <a:spAutoFit/>
          </a:bodyPr>
          <a:lstStyle/>
          <a:p>
            <a:r>
              <a:rPr lang="ar-SA" sz="3000" b="1" dirty="0" smtClean="0">
                <a:solidFill>
                  <a:schemeClr val="tx1"/>
                </a:solidFill>
                <a:latin typeface="Sakkal Majalla" pitchFamily="2" charset="-78"/>
                <a:cs typeface="Sakkal Majalla" pitchFamily="2" charset="-78"/>
              </a:rPr>
              <a:t>سطح عاكس، حوافه منحنية نحو المشاهد.</a:t>
            </a:r>
          </a:p>
          <a:p>
            <a:r>
              <a:rPr lang="ar-EG" sz="3000" b="1" dirty="0">
                <a:latin typeface="Sakkal Majalla" pitchFamily="2" charset="-78"/>
                <a:cs typeface="Sakkal Majalla" pitchFamily="2" charset="-78"/>
              </a:rPr>
              <a:t>يبدو شكل المرآة الكروية المقعرة كأنه جزء مأخوذ من كرة جوفاء سطحها الداخلي عاكس </a:t>
            </a:r>
            <a:r>
              <a:rPr lang="ar-EG" sz="3000" b="1" dirty="0" smtClean="0">
                <a:latin typeface="Sakkal Majalla" pitchFamily="2" charset="-78"/>
                <a:cs typeface="Sakkal Majalla" pitchFamily="2" charset="-78"/>
              </a:rPr>
              <a:t>للضوء</a:t>
            </a:r>
            <a:endParaRPr lang="ar-SA" sz="3000" b="1" dirty="0" smtClean="0">
              <a:latin typeface="Sakkal Majalla" pitchFamily="2" charset="-78"/>
              <a:cs typeface="Sakkal Majalla" pitchFamily="2" charset="-78"/>
            </a:endParaRPr>
          </a:p>
          <a:p>
            <a:r>
              <a:rPr lang="ar-EG" sz="3000" b="1" dirty="0">
                <a:latin typeface="Sakkal Majalla" pitchFamily="2" charset="-78"/>
                <a:cs typeface="Sakkal Majalla" pitchFamily="2" charset="-78"/>
              </a:rPr>
              <a:t>وللمرآة الكروية المقعرة المركز الهندسي نفسه، </a:t>
            </a:r>
            <a:r>
              <a:rPr lang="en-US" sz="3000" b="1" dirty="0">
                <a:latin typeface="Sakkal Majalla" pitchFamily="2" charset="-78"/>
                <a:cs typeface="Sakkal Majalla" pitchFamily="2" charset="-78"/>
              </a:rPr>
              <a:t>C، </a:t>
            </a:r>
            <a:r>
              <a:rPr lang="ar-EG" sz="3000" b="1" dirty="0">
                <a:latin typeface="Sakkal Majalla" pitchFamily="2" charset="-78"/>
                <a:cs typeface="Sakkal Majalla" pitchFamily="2" charset="-78"/>
              </a:rPr>
              <a:t>ونصف قطر التكور نفسه، </a:t>
            </a:r>
            <a:r>
              <a:rPr lang="en-US" sz="3000" b="1" i="1" dirty="0">
                <a:latin typeface="Sakkal Majalla" pitchFamily="2" charset="-78"/>
                <a:cs typeface="Sakkal Majalla" pitchFamily="2" charset="-78"/>
              </a:rPr>
              <a:t>r</a:t>
            </a:r>
            <a:r>
              <a:rPr lang="en-US" sz="3000" b="1" dirty="0">
                <a:latin typeface="Sakkal Majalla" pitchFamily="2" charset="-78"/>
                <a:cs typeface="Sakkal Majalla" pitchFamily="2" charset="-78"/>
              </a:rPr>
              <a:t>، </a:t>
            </a:r>
            <a:r>
              <a:rPr lang="ar-EG" sz="3000" b="1" dirty="0">
                <a:latin typeface="Sakkal Majalla" pitchFamily="2" charset="-78"/>
                <a:cs typeface="Sakkal Majalla" pitchFamily="2" charset="-78"/>
              </a:rPr>
              <a:t>الخاصين بالكرة المأخوذة منها</a:t>
            </a:r>
            <a:endParaRPr lang="ar-SA" sz="3000" b="1" dirty="0">
              <a:solidFill>
                <a:srgbClr val="00B050"/>
              </a:solidFill>
              <a:latin typeface="Sakkal Majalla" pitchFamily="2" charset="-78"/>
              <a:cs typeface="Sakkal Majalla" pitchFamily="2" charset="-78"/>
            </a:endParaRPr>
          </a:p>
          <a:p>
            <a:endParaRPr lang="ar-SA" sz="3000" b="1" dirty="0">
              <a:solidFill>
                <a:srgbClr val="00B050"/>
              </a:solidFill>
              <a:latin typeface="Sakkal Majalla" pitchFamily="2" charset="-78"/>
              <a:cs typeface="Sakkal Majalla" pitchFamily="2" charset="-78"/>
            </a:endParaRPr>
          </a:p>
        </p:txBody>
      </p:sp>
      <p:grpSp>
        <p:nvGrpSpPr>
          <p:cNvPr id="38" name="مجموعة 37"/>
          <p:cNvGrpSpPr/>
          <p:nvPr/>
        </p:nvGrpSpPr>
        <p:grpSpPr>
          <a:xfrm>
            <a:off x="250562" y="4293096"/>
            <a:ext cx="8713926" cy="1656184"/>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41" name="مربع نص 40"/>
          <p:cNvSpPr txBox="1"/>
          <p:nvPr/>
        </p:nvSpPr>
        <p:spPr>
          <a:xfrm>
            <a:off x="394578" y="4365104"/>
            <a:ext cx="8380331" cy="1477328"/>
          </a:xfrm>
          <a:prstGeom prst="rect">
            <a:avLst/>
          </a:prstGeom>
          <a:noFill/>
        </p:spPr>
        <p:txBody>
          <a:bodyPr wrap="square" rtlCol="1">
            <a:spAutoFit/>
          </a:bodyPr>
          <a:lstStyle/>
          <a:p>
            <a:r>
              <a:rPr lang="ar-EG" sz="3000" b="1" dirty="0">
                <a:solidFill>
                  <a:srgbClr val="FF0000"/>
                </a:solidFill>
                <a:latin typeface="Sakkal Majalla" pitchFamily="2" charset="-78"/>
                <a:cs typeface="Sakkal Majalla" pitchFamily="2" charset="-78"/>
              </a:rPr>
              <a:t>المحور الرئيس: </a:t>
            </a:r>
            <a:r>
              <a:rPr lang="ar-EG" sz="3000" b="1" dirty="0">
                <a:latin typeface="Sakkal Majalla" pitchFamily="2" charset="-78"/>
                <a:cs typeface="Sakkal Majalla" pitchFamily="2" charset="-78"/>
              </a:rPr>
              <a:t>وهو خط مستقيم متعامد مع سطح المرآة الذي يقسمها إلى نصفين</a:t>
            </a:r>
            <a:r>
              <a:rPr lang="ar-EG" sz="3000" b="1" dirty="0" smtClean="0">
                <a:latin typeface="Sakkal Majalla" pitchFamily="2" charset="-78"/>
                <a:cs typeface="Sakkal Majalla" pitchFamily="2" charset="-78"/>
              </a:rPr>
              <a:t>.</a:t>
            </a:r>
            <a:endParaRPr lang="en-US" sz="3000" b="1" dirty="0" smtClean="0">
              <a:latin typeface="Sakkal Majalla" pitchFamily="2" charset="-78"/>
              <a:cs typeface="Sakkal Majalla" pitchFamily="2" charset="-78"/>
            </a:endParaRPr>
          </a:p>
          <a:p>
            <a:pPr lvl="0"/>
            <a:r>
              <a:rPr lang="ar-EG" sz="3000" b="1" dirty="0">
                <a:solidFill>
                  <a:srgbClr val="FF0000"/>
                </a:solidFill>
                <a:latin typeface="Sakkal Majalla" pitchFamily="2" charset="-78"/>
                <a:cs typeface="Sakkal Majalla" pitchFamily="2" charset="-78"/>
              </a:rPr>
              <a:t>قطب المرآة </a:t>
            </a:r>
            <a:r>
              <a:rPr lang="en-US" sz="3000" b="1" dirty="0">
                <a:solidFill>
                  <a:srgbClr val="FF0000"/>
                </a:solidFill>
                <a:latin typeface="Sakkal Majalla" pitchFamily="2" charset="-78"/>
                <a:cs typeface="Sakkal Majalla" pitchFamily="2" charset="-78"/>
              </a:rPr>
              <a:t>M</a:t>
            </a:r>
            <a:r>
              <a:rPr lang="ar-EG" sz="3000" b="1" dirty="0">
                <a:solidFill>
                  <a:srgbClr val="FF0000"/>
                </a:solidFill>
                <a:latin typeface="Sakkal Majalla" pitchFamily="2" charset="-78"/>
                <a:cs typeface="Sakkal Majalla" pitchFamily="2" charset="-78"/>
              </a:rPr>
              <a:t>  </a:t>
            </a:r>
            <a:r>
              <a:rPr lang="ar-EG" sz="3000" b="1" dirty="0" smtClean="0">
                <a:solidFill>
                  <a:srgbClr val="FF0000"/>
                </a:solidFill>
                <a:latin typeface="Sakkal Majalla" pitchFamily="2" charset="-78"/>
                <a:cs typeface="Sakkal Majalla" pitchFamily="2" charset="-78"/>
              </a:rPr>
              <a:t>:</a:t>
            </a:r>
            <a:r>
              <a:rPr lang="ar-SA" sz="3000" b="1" dirty="0" smtClean="0">
                <a:solidFill>
                  <a:srgbClr val="FF0000"/>
                </a:solidFill>
                <a:latin typeface="Sakkal Majalla" pitchFamily="2" charset="-78"/>
                <a:cs typeface="Sakkal Majalla" pitchFamily="2" charset="-78"/>
              </a:rPr>
              <a:t> </a:t>
            </a:r>
            <a:r>
              <a:rPr lang="ar-EG" sz="3000" b="1" dirty="0" smtClean="0">
                <a:latin typeface="Sakkal Majalla" pitchFamily="2" charset="-78"/>
                <a:cs typeface="Sakkal Majalla" pitchFamily="2" charset="-78"/>
              </a:rPr>
              <a:t>هي </a:t>
            </a:r>
            <a:r>
              <a:rPr lang="ar-EG" sz="3000" b="1" dirty="0">
                <a:latin typeface="Sakkal Majalla" pitchFamily="2" charset="-78"/>
                <a:cs typeface="Sakkal Majalla" pitchFamily="2" charset="-78"/>
              </a:rPr>
              <a:t>نقطة تقاطع المحور الرئيس مع سطح المرآة</a:t>
            </a:r>
            <a:r>
              <a:rPr lang="ar-EG" sz="3000" b="1" dirty="0" smtClean="0">
                <a:latin typeface="Sakkal Majalla" pitchFamily="2" charset="-78"/>
                <a:cs typeface="Sakkal Majalla" pitchFamily="2" charset="-78"/>
              </a:rPr>
              <a:t>.</a:t>
            </a:r>
            <a:endParaRPr lang="ar-SA" sz="3000" b="1" dirty="0">
              <a:solidFill>
                <a:srgbClr val="00B050"/>
              </a:solidFill>
              <a:latin typeface="Sakkal Majalla" pitchFamily="2" charset="-78"/>
              <a:cs typeface="Sakkal Majalla" pitchFamily="2" charset="-78"/>
            </a:endParaRPr>
          </a:p>
        </p:txBody>
      </p:sp>
      <p:sp>
        <p:nvSpPr>
          <p:cNvPr id="21" name="مستطيل مستدير الزوايا 20"/>
          <p:cNvSpPr/>
          <p:nvPr/>
        </p:nvSpPr>
        <p:spPr>
          <a:xfrm>
            <a:off x="6656915" y="982259"/>
            <a:ext cx="2235565"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المرآة المقعرة</a:t>
            </a:r>
            <a:endParaRPr lang="ar-SA" sz="3000" dirty="0">
              <a:solidFill>
                <a:schemeClr val="bg1"/>
              </a:solidFill>
              <a:latin typeface="Sakkal Majalla" pitchFamily="2" charset="-78"/>
              <a:cs typeface="Sakkal Majalla" pitchFamily="2" charset="-78"/>
            </a:endParaRPr>
          </a:p>
        </p:txBody>
      </p:sp>
      <p:grpSp>
        <p:nvGrpSpPr>
          <p:cNvPr id="20" name="مجموعة 19"/>
          <p:cNvGrpSpPr/>
          <p:nvPr/>
        </p:nvGrpSpPr>
        <p:grpSpPr>
          <a:xfrm>
            <a:off x="-36512" y="-27384"/>
            <a:ext cx="2082876" cy="756636"/>
            <a:chOff x="179512" y="692696"/>
            <a:chExt cx="2082876" cy="756636"/>
          </a:xfrm>
        </p:grpSpPr>
        <p:pic>
          <p:nvPicPr>
            <p:cNvPr id="2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942382224"/>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 calcmode="lin" valueType="num">
                                      <p:cBhvr additive="base">
                                        <p:cTn id="34"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 calcmode="lin" valueType="num">
                                      <p:cBhvr additive="base">
                                        <p:cTn id="40"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1">
                                            <p:txEl>
                                              <p:pRg st="0" end="0"/>
                                            </p:txEl>
                                          </p:spTgt>
                                        </p:tgtEl>
                                        <p:attrNameLst>
                                          <p:attrName>style.visibility</p:attrName>
                                        </p:attrNameLst>
                                      </p:cBhvr>
                                      <p:to>
                                        <p:strVal val="visible"/>
                                      </p:to>
                                    </p:set>
                                    <p:animEffect transition="in" filter="wipe(up)">
                                      <p:cBhvr>
                                        <p:cTn id="52" dur="500"/>
                                        <p:tgtEl>
                                          <p:spTgt spid="4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1">
                                            <p:txEl>
                                              <p:pRg st="1" end="1"/>
                                            </p:txEl>
                                          </p:spTgt>
                                        </p:tgtEl>
                                        <p:attrNameLst>
                                          <p:attrName>style.visibility</p:attrName>
                                        </p:attrNameLst>
                                      </p:cBhvr>
                                      <p:to>
                                        <p:strVal val="visible"/>
                                      </p:to>
                                    </p:set>
                                    <p:animEffect transition="in" filter="wipe(up)">
                                      <p:cBhvr>
                                        <p:cTn id="57" dur="500"/>
                                        <p:tgtEl>
                                          <p:spTgt spid="4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anim calcmode="lin" valueType="num">
                                      <p:cBhvr>
                                        <p:cTn id="63" dur="2000" fill="hold"/>
                                        <p:tgtEl>
                                          <p:spTgt spid="11"/>
                                        </p:tgtEl>
                                        <p:attrNameLst>
                                          <p:attrName>ppt_w</p:attrName>
                                        </p:attrNameLst>
                                      </p:cBhvr>
                                      <p:tavLst>
                                        <p:tav tm="0" fmla="#ppt_w*sin(2.5*pi*$)">
                                          <p:val>
                                            <p:fltVal val="0"/>
                                          </p:val>
                                        </p:tav>
                                        <p:tav tm="100000">
                                          <p:val>
                                            <p:fltVal val="1"/>
                                          </p:val>
                                        </p:tav>
                                      </p:tavLst>
                                    </p:anim>
                                    <p:anim calcmode="lin" valueType="num">
                                      <p:cBhvr>
                                        <p:cTn id="64" dur="2000" fill="hold"/>
                                        <p:tgtEl>
                                          <p:spTgt spid="11"/>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anim calcmode="lin" valueType="num">
                                      <p:cBhvr>
                                        <p:cTn id="68" dur="2000" fill="hold"/>
                                        <p:tgtEl>
                                          <p:spTgt spid="10"/>
                                        </p:tgtEl>
                                        <p:attrNameLst>
                                          <p:attrName>ppt_w</p:attrName>
                                        </p:attrNameLst>
                                      </p:cBhvr>
                                      <p:tavLst>
                                        <p:tav tm="0" fmla="#ppt_w*sin(2.5*pi*$)">
                                          <p:val>
                                            <p:fltVal val="0"/>
                                          </p:val>
                                        </p:tav>
                                        <p:tav tm="100000">
                                          <p:val>
                                            <p:fltVal val="1"/>
                                          </p:val>
                                        </p:tav>
                                      </p:tavLst>
                                    </p:anim>
                                    <p:anim calcmode="lin" valueType="num">
                                      <p:cBhvr>
                                        <p:cTn id="6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1" nodeType="click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Effect transition="in" filter="wipe(up)">
                                      <p:cBhvr>
                                        <p:cTn id="74" dur="500"/>
                                        <p:tgtEl>
                                          <p:spTgt spid="1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1" nodeType="click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Effect transition="in" filter="wipe(up)">
                                      <p:cBhvr>
                                        <p:cTn id="79" dur="500"/>
                                        <p:tgtEl>
                                          <p:spTgt spid="15">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1" nodeType="clickEffect">
                                  <p:stCondLst>
                                    <p:cond delay="0"/>
                                  </p:stCondLst>
                                  <p:childTnLst>
                                    <p:set>
                                      <p:cBhvr>
                                        <p:cTn id="83" dur="1" fill="hold">
                                          <p:stCondLst>
                                            <p:cond delay="0"/>
                                          </p:stCondLst>
                                        </p:cTn>
                                        <p:tgtEl>
                                          <p:spTgt spid="15">
                                            <p:txEl>
                                              <p:pRg st="2" end="2"/>
                                            </p:txEl>
                                          </p:spTgt>
                                        </p:tgtEl>
                                        <p:attrNameLst>
                                          <p:attrName>style.visibility</p:attrName>
                                        </p:attrNameLst>
                                      </p:cBhvr>
                                      <p:to>
                                        <p:strVal val="visible"/>
                                      </p:to>
                                    </p:set>
                                    <p:animEffect transition="in" filter="wipe(up)">
                                      <p:cBhvr>
                                        <p:cTn id="8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p:bldP spid="15" grpId="1" build="p"/>
      <p:bldP spid="41" grpId="0" build="p"/>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4283968" y="44624"/>
            <a:ext cx="4652077"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4719126" y="124585"/>
            <a:ext cx="410445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البؤرة الأصلية للمرآة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F</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84157" y="932054"/>
            <a:ext cx="8378940" cy="1571084"/>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a:solidFill>
                  <a:prstClr val="black"/>
                </a:solidFill>
              </a:endParaRPr>
            </a:p>
          </p:txBody>
        </p:sp>
      </p:grpSp>
      <p:sp>
        <p:nvSpPr>
          <p:cNvPr id="15" name="مربع نص 14"/>
          <p:cNvSpPr txBox="1"/>
          <p:nvPr/>
        </p:nvSpPr>
        <p:spPr>
          <a:xfrm>
            <a:off x="466586" y="986746"/>
            <a:ext cx="8248933" cy="1477328"/>
          </a:xfrm>
          <a:prstGeom prst="rect">
            <a:avLst/>
          </a:prstGeom>
          <a:noFill/>
        </p:spPr>
        <p:txBody>
          <a:bodyPr wrap="square" rtlCol="1">
            <a:spAutoFit/>
          </a:bodyPr>
          <a:lstStyle/>
          <a:p>
            <a:r>
              <a:rPr lang="ar-EG" sz="2900" b="1" dirty="0">
                <a:latin typeface="Sakkal Majalla" pitchFamily="2" charset="-78"/>
                <a:cs typeface="Sakkal Majalla" pitchFamily="2" charset="-78"/>
              </a:rPr>
              <a:t>هي النقطة التي تتجمع فيها انعكاسات الأشعة المتوازية</a:t>
            </a:r>
          </a:p>
          <a:p>
            <a:r>
              <a:rPr lang="ar-EG" sz="2900" b="1" dirty="0">
                <a:latin typeface="Sakkal Majalla" pitchFamily="2" charset="-78"/>
                <a:cs typeface="Sakkal Majalla" pitchFamily="2" charset="-78"/>
              </a:rPr>
              <a:t>الساقطة موازية للمحور الرئيس بعد انعكاسها عن المرآة</a:t>
            </a:r>
            <a:r>
              <a:rPr lang="ar-EG" sz="2900" b="1" dirty="0" smtClean="0">
                <a:latin typeface="Sakkal Majalla" pitchFamily="2" charset="-78"/>
                <a:cs typeface="Sakkal Majalla" pitchFamily="2" charset="-78"/>
              </a:rPr>
              <a:t>.</a:t>
            </a:r>
            <a:endParaRPr lang="ar-SA" sz="2900" b="1" dirty="0" smtClean="0">
              <a:latin typeface="Sakkal Majalla" pitchFamily="2" charset="-78"/>
              <a:cs typeface="Sakkal Majalla" pitchFamily="2" charset="-78"/>
            </a:endParaRPr>
          </a:p>
          <a:p>
            <a:r>
              <a:rPr lang="ar-EG" sz="2900" b="1" dirty="0">
                <a:latin typeface="Sakkal Majalla" pitchFamily="2" charset="-78"/>
                <a:cs typeface="Sakkal Majalla" pitchFamily="2" charset="-78"/>
              </a:rPr>
              <a:t>وتقع البؤرة </a:t>
            </a:r>
            <a:r>
              <a:rPr lang="en-US" sz="2900" b="1" i="1" dirty="0">
                <a:latin typeface="Sakkal Majalla" pitchFamily="2" charset="-78"/>
                <a:cs typeface="Sakkal Majalla" pitchFamily="2" charset="-78"/>
              </a:rPr>
              <a:t>F </a:t>
            </a:r>
            <a:r>
              <a:rPr lang="ar-EG" sz="2900" b="1" dirty="0">
                <a:latin typeface="Sakkal Majalla" pitchFamily="2" charset="-78"/>
                <a:cs typeface="Sakkal Majalla" pitchFamily="2" charset="-78"/>
              </a:rPr>
              <a:t>في منتصف المسافة بين مركز التكور </a:t>
            </a:r>
            <a:r>
              <a:rPr lang="en-US" sz="2900" b="1" dirty="0">
                <a:latin typeface="Sakkal Majalla" pitchFamily="2" charset="-78"/>
                <a:cs typeface="Sakkal Majalla" pitchFamily="2" charset="-78"/>
              </a:rPr>
              <a:t>C </a:t>
            </a:r>
            <a:r>
              <a:rPr lang="ar-EG" sz="2900" b="1" dirty="0">
                <a:latin typeface="Sakkal Majalla" pitchFamily="2" charset="-78"/>
                <a:cs typeface="Sakkal Majalla" pitchFamily="2" charset="-78"/>
              </a:rPr>
              <a:t>والقطب </a:t>
            </a:r>
            <a:r>
              <a:rPr lang="en-US" sz="2900" b="1" dirty="0" smtClean="0">
                <a:latin typeface="Sakkal Majalla" pitchFamily="2" charset="-78"/>
                <a:cs typeface="Sakkal Majalla" pitchFamily="2" charset="-78"/>
              </a:rPr>
              <a:t>M</a:t>
            </a:r>
            <a:endParaRPr lang="ar-SA" sz="2900" b="1" dirty="0">
              <a:solidFill>
                <a:srgbClr val="00B050"/>
              </a:solidFill>
              <a:latin typeface="Sakkal Majalla" pitchFamily="2" charset="-78"/>
              <a:cs typeface="Sakkal Majalla" pitchFamily="2" charset="-78"/>
            </a:endParaRPr>
          </a:p>
        </p:txBody>
      </p:sp>
      <p:sp>
        <p:nvSpPr>
          <p:cNvPr id="22" name="مستطيل 21"/>
          <p:cNvSpPr>
            <a:spLocks noChangeArrowheads="1"/>
          </p:cNvSpPr>
          <p:nvPr/>
        </p:nvSpPr>
        <p:spPr bwMode="auto">
          <a:xfrm>
            <a:off x="179513" y="2599744"/>
            <a:ext cx="8754772" cy="1477328"/>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ar-EG" sz="2900" b="1" dirty="0">
                <a:solidFill>
                  <a:srgbClr val="FF0000"/>
                </a:solidFill>
                <a:latin typeface="Sakkal Majalla" pitchFamily="2" charset="-78"/>
                <a:cs typeface="Sakkal Majalla" pitchFamily="2" charset="-78"/>
              </a:rPr>
              <a:t>ا</a:t>
            </a:r>
            <a:r>
              <a:rPr lang="ar-EG" sz="2900" b="1" dirty="0" smtClean="0">
                <a:solidFill>
                  <a:srgbClr val="FF0000"/>
                </a:solidFill>
                <a:latin typeface="Sakkal Majalla" pitchFamily="2" charset="-78"/>
                <a:cs typeface="Sakkal Majalla" pitchFamily="2" charset="-78"/>
              </a:rPr>
              <a:t>لبعد </a:t>
            </a:r>
            <a:r>
              <a:rPr lang="ar-EG" sz="2900" b="1" dirty="0">
                <a:solidFill>
                  <a:srgbClr val="FF0000"/>
                </a:solidFill>
                <a:latin typeface="Sakkal Majalla" pitchFamily="2" charset="-78"/>
                <a:cs typeface="Sakkal Majalla" pitchFamily="2" charset="-78"/>
              </a:rPr>
              <a:t>البؤري </a:t>
            </a:r>
            <a:r>
              <a:rPr lang="en-US" sz="2900" b="1" dirty="0" smtClean="0">
                <a:solidFill>
                  <a:srgbClr val="FF0000"/>
                </a:solidFill>
                <a:latin typeface="Sakkal Majalla" pitchFamily="2" charset="-78"/>
                <a:cs typeface="Sakkal Majalla" pitchFamily="2" charset="-78"/>
              </a:rPr>
              <a:t>f</a:t>
            </a:r>
            <a:r>
              <a:rPr lang="ar-EG" sz="2900" b="1" dirty="0" smtClean="0">
                <a:solidFill>
                  <a:srgbClr val="FF0000"/>
                </a:solidFill>
                <a:latin typeface="Sakkal Majalla" pitchFamily="2" charset="-78"/>
                <a:cs typeface="Sakkal Majalla" pitchFamily="2" charset="-78"/>
              </a:rPr>
              <a:t>:</a:t>
            </a:r>
            <a:endParaRPr lang="en-US" sz="2900" b="1" dirty="0">
              <a:solidFill>
                <a:srgbClr val="FF0000"/>
              </a:solidFill>
              <a:latin typeface="Sakkal Majalla" pitchFamily="2" charset="-78"/>
              <a:cs typeface="Sakkal Majalla" pitchFamily="2" charset="-78"/>
            </a:endParaRPr>
          </a:p>
          <a:p>
            <a:r>
              <a:rPr lang="ar-EG" sz="2900" b="1" dirty="0" smtClean="0">
                <a:latin typeface="Sakkal Majalla" pitchFamily="2" charset="-78"/>
                <a:cs typeface="Sakkal Majalla" pitchFamily="2" charset="-78"/>
              </a:rPr>
              <a:t>فيمثل </a:t>
            </a:r>
            <a:r>
              <a:rPr lang="ar-EG" sz="2900" b="1" dirty="0">
                <a:latin typeface="Sakkal Majalla" pitchFamily="2" charset="-78"/>
                <a:cs typeface="Sakkal Majalla" pitchFamily="2" charset="-78"/>
              </a:rPr>
              <a:t>المسافة بين قطب المرآة وبؤرتها الأصلية، </a:t>
            </a:r>
            <a:endParaRPr lang="ar-EG" sz="2900" b="1" dirty="0" smtClean="0">
              <a:latin typeface="Sakkal Majalla" pitchFamily="2" charset="-78"/>
              <a:cs typeface="Sakkal Majalla" pitchFamily="2" charset="-78"/>
            </a:endParaRPr>
          </a:p>
          <a:p>
            <a:r>
              <a:rPr lang="ar-EG" sz="2900" b="1" dirty="0" smtClean="0">
                <a:latin typeface="Sakkal Majalla" pitchFamily="2" charset="-78"/>
                <a:cs typeface="Sakkal Majalla" pitchFamily="2" charset="-78"/>
              </a:rPr>
              <a:t>ويعبر </a:t>
            </a:r>
            <a:r>
              <a:rPr lang="ar-EG" sz="2900" b="1" dirty="0">
                <a:latin typeface="Sakkal Majalla" pitchFamily="2" charset="-78"/>
                <a:cs typeface="Sakkal Majalla" pitchFamily="2" charset="-78"/>
              </a:rPr>
              <a:t>عنه على النحو التالي</a:t>
            </a:r>
            <a:r>
              <a:rPr lang="ar-EG" sz="2900" b="1" dirty="0" smtClean="0">
                <a:latin typeface="Sakkal Majalla" pitchFamily="2" charset="-78"/>
                <a:cs typeface="Sakkal Majalla" pitchFamily="2" charset="-78"/>
              </a:rPr>
              <a:t>: </a:t>
            </a:r>
            <a:r>
              <a:rPr lang="en-US" sz="2900" b="1" dirty="0" smtClean="0">
                <a:solidFill>
                  <a:prstClr val="black"/>
                </a:solidFill>
                <a:latin typeface="Sakkal Majalla" pitchFamily="2" charset="-78"/>
                <a:cs typeface="Sakkal Majalla" pitchFamily="2" charset="-78"/>
              </a:rPr>
              <a:t> </a:t>
            </a:r>
            <a:r>
              <a:rPr lang="en-US" sz="2900" b="1" dirty="0">
                <a:solidFill>
                  <a:prstClr val="black"/>
                </a:solidFill>
                <a:latin typeface="Sakkal Majalla" pitchFamily="2" charset="-78"/>
                <a:cs typeface="Sakkal Majalla" pitchFamily="2" charset="-78"/>
              </a:rPr>
              <a:t>f = </a:t>
            </a:r>
            <a:r>
              <a:rPr lang="en-US" sz="2900" b="1" dirty="0" smtClean="0">
                <a:solidFill>
                  <a:prstClr val="black"/>
                </a:solidFill>
                <a:latin typeface="Sakkal Majalla" pitchFamily="2" charset="-78"/>
                <a:cs typeface="Sakkal Majalla" pitchFamily="2" charset="-78"/>
              </a:rPr>
              <a:t>r/2</a:t>
            </a:r>
            <a:r>
              <a:rPr lang="ar-EG" sz="2900" b="1" dirty="0" smtClean="0">
                <a:latin typeface="Sakkal Majalla" pitchFamily="2" charset="-78"/>
                <a:cs typeface="Sakkal Majalla" pitchFamily="2" charset="-78"/>
              </a:rPr>
              <a:t> ويكون </a:t>
            </a:r>
            <a:r>
              <a:rPr lang="ar-EG" sz="2900" b="1" dirty="0">
                <a:latin typeface="Sakkal Majalla" pitchFamily="2" charset="-78"/>
                <a:cs typeface="Sakkal Majalla" pitchFamily="2" charset="-78"/>
              </a:rPr>
              <a:t>البعد البؤري للمرآة </a:t>
            </a:r>
            <a:r>
              <a:rPr lang="ar-EG" sz="2900" b="1" dirty="0" err="1" smtClean="0">
                <a:latin typeface="Sakkal Majalla" pitchFamily="2" charset="-78"/>
                <a:cs typeface="Sakkal Majalla" pitchFamily="2" charset="-78"/>
              </a:rPr>
              <a:t>المقعرةموجبا</a:t>
            </a:r>
            <a:r>
              <a:rPr lang="ar-EG" sz="2900" b="1" dirty="0" smtClean="0">
                <a:latin typeface="Sakkal Majalla" pitchFamily="2" charset="-78"/>
                <a:cs typeface="Sakkal Majalla" pitchFamily="2" charset="-78"/>
              </a:rPr>
              <a:t>.</a:t>
            </a:r>
            <a:endParaRPr lang="ar-SA" sz="2900" b="1" dirty="0">
              <a:solidFill>
                <a:srgbClr val="00B050"/>
              </a:solidFill>
              <a:latin typeface="Sakkal Majalla" pitchFamily="2" charset="-78"/>
              <a:cs typeface="Sakkal Majalla" pitchFamily="2" charset="-78"/>
            </a:endParaRPr>
          </a:p>
        </p:txBody>
      </p:sp>
      <p:pic>
        <p:nvPicPr>
          <p:cNvPr id="2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4224489"/>
            <a:ext cx="5434351" cy="18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368609925"/>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iterate type="wd">
                                    <p:tmAbs val="500"/>
                                  </p:iterate>
                                  <p:childTnLst>
                                    <p:set>
                                      <p:cBhvr>
                                        <p:cTn id="28" dur="1" fill="hold">
                                          <p:stCondLst>
                                            <p:cond delay="0"/>
                                          </p:stCondLst>
                                        </p:cTn>
                                        <p:tgtEl>
                                          <p:spTgt spid="22">
                                            <p:bg/>
                                          </p:spTgt>
                                        </p:tgtEl>
                                        <p:attrNameLst>
                                          <p:attrName>style.visibility</p:attrName>
                                        </p:attrNameLst>
                                      </p:cBhvr>
                                      <p:to>
                                        <p:strVal val="visible"/>
                                      </p:to>
                                    </p:set>
                                    <p:anim to="" calcmode="lin" valueType="num">
                                      <p:cBhvr>
                                        <p:cTn id="29" dur="1" fill="hold"/>
                                        <p:tgtEl>
                                          <p:spTgt spid="22">
                                            <p:bg/>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iterate type="wd">
                                    <p:tmAbs val="500"/>
                                  </p:iterate>
                                  <p:childTnLst>
                                    <p:set>
                                      <p:cBhvr>
                                        <p:cTn id="33" dur="1" fill="hold">
                                          <p:stCondLst>
                                            <p:cond delay="0"/>
                                          </p:stCondLst>
                                        </p:cTn>
                                        <p:tgtEl>
                                          <p:spTgt spid="22">
                                            <p:txEl>
                                              <p:pRg st="0" end="0"/>
                                            </p:txEl>
                                          </p:spTgt>
                                        </p:tgtEl>
                                        <p:attrNameLst>
                                          <p:attrName>style.visibility</p:attrName>
                                        </p:attrNameLst>
                                      </p:cBhvr>
                                      <p:to>
                                        <p:strVal val="visible"/>
                                      </p:to>
                                    </p:set>
                                    <p:anim to="" calcmode="lin" valueType="num">
                                      <p:cBhvr>
                                        <p:cTn id="34" dur="1" fill="hold"/>
                                        <p:tgtEl>
                                          <p:spTgt spid="22">
                                            <p:txEl>
                                              <p:pRg st="0" end="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iterate type="wd">
                                    <p:tmAbs val="500"/>
                                  </p:iterate>
                                  <p:childTnLst>
                                    <p:set>
                                      <p:cBhvr>
                                        <p:cTn id="38" dur="1" fill="hold">
                                          <p:stCondLst>
                                            <p:cond delay="0"/>
                                          </p:stCondLst>
                                        </p:cTn>
                                        <p:tgtEl>
                                          <p:spTgt spid="22">
                                            <p:txEl>
                                              <p:pRg st="1" end="1"/>
                                            </p:txEl>
                                          </p:spTgt>
                                        </p:tgtEl>
                                        <p:attrNameLst>
                                          <p:attrName>style.visibility</p:attrName>
                                        </p:attrNameLst>
                                      </p:cBhvr>
                                      <p:to>
                                        <p:strVal val="visible"/>
                                      </p:to>
                                    </p:set>
                                    <p:anim to="" calcmode="lin" valueType="num">
                                      <p:cBhvr>
                                        <p:cTn id="39" dur="1" fill="hold"/>
                                        <p:tgtEl>
                                          <p:spTgt spid="22">
                                            <p:txEl>
                                              <p:pRg st="1" end="1"/>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iterate type="wd">
                                    <p:tmAbs val="500"/>
                                  </p:iterate>
                                  <p:childTnLst>
                                    <p:set>
                                      <p:cBhvr>
                                        <p:cTn id="43" dur="1" fill="hold">
                                          <p:stCondLst>
                                            <p:cond delay="0"/>
                                          </p:stCondLst>
                                        </p:cTn>
                                        <p:tgtEl>
                                          <p:spTgt spid="22">
                                            <p:txEl>
                                              <p:pRg st="2" end="2"/>
                                            </p:txEl>
                                          </p:spTgt>
                                        </p:tgtEl>
                                        <p:attrNameLst>
                                          <p:attrName>style.visibility</p:attrName>
                                        </p:attrNameLst>
                                      </p:cBhvr>
                                      <p:to>
                                        <p:strVal val="visible"/>
                                      </p:to>
                                    </p:set>
                                    <p:anim to="" calcmode="lin" valueType="num">
                                      <p:cBhvr>
                                        <p:cTn id="44" dur="1" fill="hold"/>
                                        <p:tgtEl>
                                          <p:spTgt spid="22">
                                            <p:txEl>
                                              <p:pRg st="2" end="2"/>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to="" calcmode="lin" valueType="num">
                                      <p:cBhvr>
                                        <p:cTn id="49" dur="1" fill="hold"/>
                                        <p:tgtEl>
                                          <p:spTgt spid="2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anim calcmode="lin" valueType="num">
                                      <p:cBhvr>
                                        <p:cTn id="60" dur="2000" fill="hold"/>
                                        <p:tgtEl>
                                          <p:spTgt spid="10"/>
                                        </p:tgtEl>
                                        <p:attrNameLst>
                                          <p:attrName>ppt_w</p:attrName>
                                        </p:attrNameLst>
                                      </p:cBhvr>
                                      <p:tavLst>
                                        <p:tav tm="0" fmla="#ppt_w*sin(2.5*pi*$)">
                                          <p:val>
                                            <p:fltVal val="0"/>
                                          </p:val>
                                        </p:tav>
                                        <p:tav tm="100000">
                                          <p:val>
                                            <p:fltVal val="1"/>
                                          </p:val>
                                        </p:tav>
                                      </p:tavLst>
                                    </p:anim>
                                    <p:anim calcmode="lin" valueType="num">
                                      <p:cBhvr>
                                        <p:cTn id="6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2964747" y="1070052"/>
            <a:ext cx="5996630" cy="631986"/>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3128730" y="1083654"/>
            <a:ext cx="5979774"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الطريقة الهندسية لتحديد موقع الصورة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84157" y="78332"/>
            <a:ext cx="8378940" cy="91971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15" name="مربع نص 14"/>
          <p:cNvSpPr txBox="1"/>
          <p:nvPr/>
        </p:nvSpPr>
        <p:spPr>
          <a:xfrm>
            <a:off x="2267744" y="44624"/>
            <a:ext cx="6447775" cy="1015663"/>
          </a:xfrm>
          <a:prstGeom prst="rect">
            <a:avLst/>
          </a:prstGeom>
          <a:noFill/>
        </p:spPr>
        <p:txBody>
          <a:bodyPr wrap="square" rtlCol="1">
            <a:spAutoFit/>
          </a:bodyPr>
          <a:lstStyle/>
          <a:p>
            <a:r>
              <a:rPr lang="ar-EG" sz="3000" b="1" dirty="0">
                <a:latin typeface="Sakkal Majalla" pitchFamily="2" charset="-78"/>
                <a:cs typeface="Sakkal Majalla" pitchFamily="2" charset="-78"/>
              </a:rPr>
              <a:t>الأشعة الساقطة موازية للمحور الرئيس تنعكس عن المرآة وتقطع المحور في البؤرة .</a:t>
            </a:r>
            <a:endParaRPr lang="ar-SA" sz="3000" b="1" dirty="0">
              <a:solidFill>
                <a:srgbClr val="00B050"/>
              </a:solidFill>
              <a:latin typeface="Sakkal Majalla" pitchFamily="2" charset="-78"/>
              <a:cs typeface="Sakkal Majalla" pitchFamily="2" charset="-78"/>
            </a:endParaRPr>
          </a:p>
        </p:txBody>
      </p:sp>
      <p:grpSp>
        <p:nvGrpSpPr>
          <p:cNvPr id="17" name="مجموعة 16"/>
          <p:cNvGrpSpPr/>
          <p:nvPr/>
        </p:nvGrpSpPr>
        <p:grpSpPr>
          <a:xfrm>
            <a:off x="584157" y="1809564"/>
            <a:ext cx="8379898" cy="919712"/>
            <a:chOff x="6091124" y="820894"/>
            <a:chExt cx="3052876" cy="787896"/>
          </a:xfrm>
        </p:grpSpPr>
        <p:sp>
          <p:nvSpPr>
            <p:cNvPr id="18" name="مستطيل 1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19" name="مخطط انسيابي: معالجة متعاقبة 1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20" name="مربع نص 19"/>
          <p:cNvSpPr txBox="1"/>
          <p:nvPr/>
        </p:nvSpPr>
        <p:spPr>
          <a:xfrm>
            <a:off x="827584" y="1772816"/>
            <a:ext cx="7888893" cy="954107"/>
          </a:xfrm>
          <a:prstGeom prst="rect">
            <a:avLst/>
          </a:prstGeom>
          <a:noFill/>
        </p:spPr>
        <p:txBody>
          <a:bodyPr wrap="square" rtlCol="1">
            <a:spAutoFit/>
          </a:bodyPr>
          <a:lstStyle/>
          <a:p>
            <a:r>
              <a:rPr lang="ar-SA" sz="2800" b="1" dirty="0" smtClean="0">
                <a:latin typeface="Sakkal Majalla" pitchFamily="2" charset="-78"/>
                <a:cs typeface="Sakkal Majalla" pitchFamily="2" charset="-78"/>
              </a:rPr>
              <a:t>يمكن استخدام مخطط الأشعة للكشف عن خصائص الصور التي تكونها المرايا المقعرة.</a:t>
            </a:r>
          </a:p>
        </p:txBody>
      </p:sp>
      <p:grpSp>
        <p:nvGrpSpPr>
          <p:cNvPr id="21" name="مجموعة 20"/>
          <p:cNvGrpSpPr/>
          <p:nvPr/>
        </p:nvGrpSpPr>
        <p:grpSpPr>
          <a:xfrm>
            <a:off x="2843809" y="2924944"/>
            <a:ext cx="6120246" cy="1224136"/>
            <a:chOff x="6091124" y="820894"/>
            <a:chExt cx="3052876" cy="787896"/>
          </a:xfrm>
        </p:grpSpPr>
        <p:sp>
          <p:nvSpPr>
            <p:cNvPr id="24" name="مستطيل 2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25" name="مخطط انسيابي: معالجة متعاقبة 2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26" name="مربع نص 25"/>
          <p:cNvSpPr txBox="1"/>
          <p:nvPr/>
        </p:nvSpPr>
        <p:spPr>
          <a:xfrm>
            <a:off x="3019811" y="2979636"/>
            <a:ext cx="5728653" cy="954107"/>
          </a:xfrm>
          <a:prstGeom prst="rect">
            <a:avLst/>
          </a:prstGeom>
          <a:noFill/>
        </p:spPr>
        <p:txBody>
          <a:bodyPr wrap="square" rtlCol="1">
            <a:spAutoFit/>
          </a:bodyPr>
          <a:lstStyle/>
          <a:p>
            <a:r>
              <a:rPr lang="ar-EG" sz="2800" b="1" dirty="0">
                <a:latin typeface="Sakkal Majalla" pitchFamily="2" charset="-78"/>
                <a:cs typeface="Sakkal Majalla" pitchFamily="2" charset="-78"/>
              </a:rPr>
              <a:t>الصورة حقيقية: هي الصورة التي تتكون من التقاء الأشعة المنعكسة ويمكن جمعها على حاجز</a:t>
            </a:r>
            <a:endParaRPr lang="ar-SA" sz="2800" b="1" dirty="0">
              <a:solidFill>
                <a:srgbClr val="00B050"/>
              </a:solidFill>
              <a:latin typeface="Sakkal Majalla" pitchFamily="2" charset="-78"/>
              <a:cs typeface="Sakkal Majalla" pitchFamily="2" charset="-78"/>
            </a:endParaRPr>
          </a:p>
        </p:txBody>
      </p:sp>
      <p:grpSp>
        <p:nvGrpSpPr>
          <p:cNvPr id="27" name="مجموعة 26"/>
          <p:cNvGrpSpPr/>
          <p:nvPr/>
        </p:nvGrpSpPr>
        <p:grpSpPr>
          <a:xfrm>
            <a:off x="2843809" y="4365104"/>
            <a:ext cx="6120246" cy="1481205"/>
            <a:chOff x="6091124" y="820894"/>
            <a:chExt cx="3052876" cy="787896"/>
          </a:xfrm>
        </p:grpSpPr>
        <p:sp>
          <p:nvSpPr>
            <p:cNvPr id="28" name="مستطيل 2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29" name="مخطط انسيابي: معالجة متعاقبة 2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30" name="مربع نص 29"/>
          <p:cNvSpPr txBox="1"/>
          <p:nvPr/>
        </p:nvSpPr>
        <p:spPr>
          <a:xfrm>
            <a:off x="2685848" y="4456470"/>
            <a:ext cx="6062616" cy="1384995"/>
          </a:xfrm>
          <a:prstGeom prst="rect">
            <a:avLst/>
          </a:prstGeom>
          <a:noFill/>
        </p:spPr>
        <p:txBody>
          <a:bodyPr wrap="square" rtlCol="1">
            <a:spAutoFit/>
          </a:bodyPr>
          <a:lstStyle/>
          <a:p>
            <a:r>
              <a:rPr lang="ar-EG" sz="2800" b="1" dirty="0">
                <a:solidFill>
                  <a:prstClr val="black"/>
                </a:solidFill>
                <a:latin typeface="Sakkal Majalla" pitchFamily="2" charset="-78"/>
                <a:cs typeface="Sakkal Majalla" pitchFamily="2" charset="-78"/>
              </a:rPr>
              <a:t>إذا كان بعد الجسم </a:t>
            </a:r>
            <a:r>
              <a:rPr lang="en-US" sz="2800" b="1" dirty="0">
                <a:solidFill>
                  <a:prstClr val="black"/>
                </a:solidFill>
                <a:latin typeface="Sakkal Majalla" pitchFamily="2" charset="-78"/>
                <a:cs typeface="Sakkal Majalla" pitchFamily="2" charset="-78"/>
              </a:rPr>
              <a:t>do </a:t>
            </a:r>
            <a:r>
              <a:rPr lang="ar-EG" sz="2800" b="1" dirty="0">
                <a:solidFill>
                  <a:prstClr val="black"/>
                </a:solidFill>
                <a:latin typeface="Sakkal Majalla" pitchFamily="2" charset="-78"/>
                <a:cs typeface="Sakkal Majalla" pitchFamily="2" charset="-78"/>
              </a:rPr>
              <a:t>أكبر من ضعفي البعد البؤري </a:t>
            </a:r>
            <a:r>
              <a:rPr lang="en-US" sz="2800" b="1" dirty="0">
                <a:solidFill>
                  <a:prstClr val="black"/>
                </a:solidFill>
                <a:latin typeface="Sakkal Majalla" pitchFamily="2" charset="-78"/>
                <a:cs typeface="Sakkal Majalla" pitchFamily="2" charset="-78"/>
              </a:rPr>
              <a:t>f </a:t>
            </a:r>
            <a:r>
              <a:rPr lang="ar-EG" sz="2800" b="1" dirty="0">
                <a:solidFill>
                  <a:prstClr val="black"/>
                </a:solidFill>
                <a:latin typeface="Sakkal Majalla" pitchFamily="2" charset="-78"/>
                <a:cs typeface="Sakkal Majalla" pitchFamily="2" charset="-78"/>
              </a:rPr>
              <a:t> : </a:t>
            </a:r>
            <a:r>
              <a:rPr lang="ar-EG" sz="2800" b="1" dirty="0">
                <a:latin typeface="Sakkal Majalla" pitchFamily="2" charset="-78"/>
                <a:cs typeface="Sakkal Majalla" pitchFamily="2" charset="-78"/>
              </a:rPr>
              <a:t>تكوِّن المرآة الكروية المقعرة صورة حقيقية ومقلوبة ومصغرة للجسم.</a:t>
            </a:r>
            <a:endParaRPr lang="ar-SA" sz="2800" b="1" dirty="0">
              <a:solidFill>
                <a:srgbClr val="00B050"/>
              </a:solidFill>
              <a:latin typeface="Sakkal Majalla" pitchFamily="2" charset="-78"/>
              <a:cs typeface="Sakkal Majalla" pitchFamily="2" charset="-78"/>
            </a:endParaRPr>
          </a:p>
        </p:txBody>
      </p:sp>
      <p:pic>
        <p:nvPicPr>
          <p:cNvPr id="3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6" y="3056691"/>
            <a:ext cx="2705224" cy="2892589"/>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32" name="مجموعة 31"/>
          <p:cNvGrpSpPr/>
          <p:nvPr/>
        </p:nvGrpSpPr>
        <p:grpSpPr>
          <a:xfrm>
            <a:off x="-36512" y="-27384"/>
            <a:ext cx="2082876" cy="756636"/>
            <a:chOff x="179512" y="692696"/>
            <a:chExt cx="2082876" cy="756636"/>
          </a:xfrm>
        </p:grpSpPr>
        <p:pic>
          <p:nvPicPr>
            <p:cNvPr id="33"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64220676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to="" calcmode="lin" valueType="num">
                                      <p:cBhvr>
                                        <p:cTn id="59" dur="1" fill="hold"/>
                                        <p:tgtEl>
                                          <p:spTgt spid="31"/>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anim calcmode="lin" valueType="num">
                                      <p:cBhvr>
                                        <p:cTn id="65" dur="2000" fill="hold"/>
                                        <p:tgtEl>
                                          <p:spTgt spid="11"/>
                                        </p:tgtEl>
                                        <p:attrNameLst>
                                          <p:attrName>ppt_w</p:attrName>
                                        </p:attrNameLst>
                                      </p:cBhvr>
                                      <p:tavLst>
                                        <p:tav tm="0" fmla="#ppt_w*sin(2.5*pi*$)">
                                          <p:val>
                                            <p:fltVal val="0"/>
                                          </p:val>
                                        </p:tav>
                                        <p:tav tm="100000">
                                          <p:val>
                                            <p:fltVal val="1"/>
                                          </p:val>
                                        </p:tav>
                                      </p:tavLst>
                                    </p:anim>
                                    <p:anim calcmode="lin" valueType="num">
                                      <p:cBhvr>
                                        <p:cTn id="66" dur="2000" fill="hold"/>
                                        <p:tgtEl>
                                          <p:spTgt spid="1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ppt_w</p:attrName>
                                        </p:attrNameLst>
                                      </p:cBhvr>
                                      <p:tavLst>
                                        <p:tav tm="0" fmla="#ppt_w*sin(2.5*pi*$)">
                                          <p:val>
                                            <p:fltVal val="0"/>
                                          </p:val>
                                        </p:tav>
                                        <p:tav tm="100000">
                                          <p:val>
                                            <p:fltVal val="1"/>
                                          </p:val>
                                        </p:tav>
                                      </p:tavLst>
                                    </p:anim>
                                    <p:anim calcmode="lin" valueType="num">
                                      <p:cBhvr>
                                        <p:cTn id="7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0" grpId="0"/>
      <p:bldP spid="26"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584157" y="78332"/>
            <a:ext cx="8378940" cy="91971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15" name="مربع نص 14"/>
          <p:cNvSpPr txBox="1"/>
          <p:nvPr/>
        </p:nvSpPr>
        <p:spPr>
          <a:xfrm>
            <a:off x="2627784" y="44624"/>
            <a:ext cx="6087735" cy="1015663"/>
          </a:xfrm>
          <a:prstGeom prst="rect">
            <a:avLst/>
          </a:prstGeom>
          <a:noFill/>
        </p:spPr>
        <p:txBody>
          <a:bodyPr wrap="square" rtlCol="1">
            <a:spAutoFit/>
          </a:bodyPr>
          <a:lstStyle/>
          <a:p>
            <a:r>
              <a:rPr lang="ar-EG" sz="3000" b="1" dirty="0">
                <a:latin typeface="Sakkal Majalla" pitchFamily="2" charset="-78"/>
                <a:cs typeface="Sakkal Majalla" pitchFamily="2" charset="-78"/>
              </a:rPr>
              <a:t>إذا كان الجسم واقعا بين البؤرة </a:t>
            </a:r>
            <a:r>
              <a:rPr lang="en-US" sz="3000" b="1" i="1" dirty="0">
                <a:latin typeface="Sakkal Majalla" pitchFamily="2" charset="-78"/>
                <a:cs typeface="Sakkal Majalla" pitchFamily="2" charset="-78"/>
              </a:rPr>
              <a:t>F </a:t>
            </a:r>
            <a:r>
              <a:rPr lang="ar-EG" sz="3000" b="1" dirty="0">
                <a:latin typeface="Sakkal Majalla" pitchFamily="2" charset="-78"/>
                <a:cs typeface="Sakkal Majalla" pitchFamily="2" charset="-78"/>
              </a:rPr>
              <a:t>ومركز التكور </a:t>
            </a:r>
            <a:r>
              <a:rPr lang="en-US" sz="3000" b="1" dirty="0">
                <a:latin typeface="Sakkal Majalla" pitchFamily="2" charset="-78"/>
                <a:cs typeface="Sakkal Majalla" pitchFamily="2" charset="-78"/>
              </a:rPr>
              <a:t>C</a:t>
            </a:r>
            <a:r>
              <a:rPr lang="ar-EG" sz="3000" b="1" dirty="0">
                <a:latin typeface="Sakkal Majalla" pitchFamily="2" charset="-78"/>
                <a:cs typeface="Sakkal Majalla" pitchFamily="2" charset="-78"/>
              </a:rPr>
              <a:t>:</a:t>
            </a:r>
            <a:r>
              <a:rPr lang="en-US" sz="3000" b="1" dirty="0">
                <a:latin typeface="Sakkal Majalla" pitchFamily="2" charset="-78"/>
                <a:cs typeface="Sakkal Majalla" pitchFamily="2" charset="-78"/>
              </a:rPr>
              <a:t> </a:t>
            </a:r>
            <a:r>
              <a:rPr lang="ar-EG" sz="3000" b="1" dirty="0">
                <a:latin typeface="Sakkal Majalla" pitchFamily="2" charset="-78"/>
                <a:cs typeface="Sakkal Majalla" pitchFamily="2" charset="-78"/>
              </a:rPr>
              <a:t>فإن الصورة ستكون حقيقية مقلوبة مكبرة. </a:t>
            </a:r>
            <a:endParaRPr lang="ar-SA" sz="3000" b="1" dirty="0">
              <a:solidFill>
                <a:srgbClr val="00B050"/>
              </a:solidFill>
              <a:latin typeface="Sakkal Majalla" pitchFamily="2" charset="-78"/>
              <a:cs typeface="Sakkal Majalla" pitchFamily="2" charset="-78"/>
            </a:endParaRPr>
          </a:p>
        </p:txBody>
      </p:sp>
      <p:grpSp>
        <p:nvGrpSpPr>
          <p:cNvPr id="17" name="مجموعة 16"/>
          <p:cNvGrpSpPr/>
          <p:nvPr/>
        </p:nvGrpSpPr>
        <p:grpSpPr>
          <a:xfrm>
            <a:off x="584157" y="2529644"/>
            <a:ext cx="8379898" cy="919712"/>
            <a:chOff x="6091124" y="820894"/>
            <a:chExt cx="3052876" cy="787896"/>
          </a:xfrm>
        </p:grpSpPr>
        <p:sp>
          <p:nvSpPr>
            <p:cNvPr id="18" name="مستطيل 1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19" name="مخطط انسيابي: معالجة متعاقبة 1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20" name="مربع نص 19"/>
          <p:cNvSpPr txBox="1"/>
          <p:nvPr/>
        </p:nvSpPr>
        <p:spPr>
          <a:xfrm>
            <a:off x="827584" y="2492896"/>
            <a:ext cx="7888893" cy="1015663"/>
          </a:xfrm>
          <a:prstGeom prst="rect">
            <a:avLst/>
          </a:prstGeom>
          <a:noFill/>
        </p:spPr>
        <p:txBody>
          <a:bodyPr wrap="square" rtlCol="1">
            <a:spAutoFit/>
          </a:bodyPr>
          <a:lstStyle/>
          <a:p>
            <a:r>
              <a:rPr lang="ar-EG" sz="3000" b="1" dirty="0">
                <a:solidFill>
                  <a:srgbClr val="FF0000"/>
                </a:solidFill>
                <a:latin typeface="Sakkal Majalla" pitchFamily="2" charset="-78"/>
                <a:cs typeface="Sakkal Majalla" pitchFamily="2" charset="-78"/>
              </a:rPr>
              <a:t>الزوغان (التشوه) الكروي: </a:t>
            </a:r>
            <a:r>
              <a:rPr lang="ar-EG" sz="3000" b="1" dirty="0">
                <a:latin typeface="Sakkal Majalla" pitchFamily="2" charset="-78"/>
                <a:cs typeface="Sakkal Majalla" pitchFamily="2" charset="-78"/>
              </a:rPr>
              <a:t>وهو ما يجعل الصورة تبدو غير واضحة ويكون في المرايا الكروية</a:t>
            </a:r>
            <a:endParaRPr lang="ar-SA" sz="3000" b="1" dirty="0">
              <a:solidFill>
                <a:srgbClr val="00B050"/>
              </a:solidFill>
              <a:latin typeface="Sakkal Majalla" pitchFamily="2" charset="-78"/>
              <a:cs typeface="Sakkal Majalla" pitchFamily="2" charset="-78"/>
            </a:endParaRPr>
          </a:p>
        </p:txBody>
      </p:sp>
      <p:grpSp>
        <p:nvGrpSpPr>
          <p:cNvPr id="32" name="مجموعة 31"/>
          <p:cNvGrpSpPr/>
          <p:nvPr/>
        </p:nvGrpSpPr>
        <p:grpSpPr>
          <a:xfrm>
            <a:off x="2627784" y="1180852"/>
            <a:ext cx="6308261" cy="764704"/>
            <a:chOff x="2339752" y="0"/>
            <a:chExt cx="4536504" cy="764704"/>
          </a:xfrm>
        </p:grpSpPr>
        <p:sp>
          <p:nvSpPr>
            <p:cNvPr id="33" name="مستطيل مستدير الزوايا 32"/>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4" name="مستطيل مستدير الزوايا 33"/>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5" name="مربع نص 34"/>
          <p:cNvSpPr txBox="1"/>
          <p:nvPr/>
        </p:nvSpPr>
        <p:spPr>
          <a:xfrm>
            <a:off x="3059833" y="1260813"/>
            <a:ext cx="576375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عيوب الصور الحقيقية في المرايا المقعرة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36" name="مجموعة 35"/>
          <p:cNvGrpSpPr/>
          <p:nvPr/>
        </p:nvGrpSpPr>
        <p:grpSpPr>
          <a:xfrm>
            <a:off x="584590" y="3602213"/>
            <a:ext cx="8379898" cy="919712"/>
            <a:chOff x="6091124" y="820894"/>
            <a:chExt cx="3052876" cy="787896"/>
          </a:xfrm>
        </p:grpSpPr>
        <p:sp>
          <p:nvSpPr>
            <p:cNvPr id="37" name="مستطيل 3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b="1">
                <a:solidFill>
                  <a:prstClr val="white"/>
                </a:solidFill>
              </a:endParaRPr>
            </a:p>
          </p:txBody>
        </p:sp>
        <p:sp>
          <p:nvSpPr>
            <p:cNvPr id="38" name="مخطط انسيابي: معالجة متعاقبة 3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b="1">
                <a:solidFill>
                  <a:prstClr val="black"/>
                </a:solidFill>
              </a:endParaRPr>
            </a:p>
          </p:txBody>
        </p:sp>
      </p:grpSp>
      <p:sp>
        <p:nvSpPr>
          <p:cNvPr id="39" name="مربع نص 38"/>
          <p:cNvSpPr txBox="1"/>
          <p:nvPr/>
        </p:nvSpPr>
        <p:spPr>
          <a:xfrm>
            <a:off x="828017" y="3565465"/>
            <a:ext cx="7888893" cy="1015663"/>
          </a:xfrm>
          <a:prstGeom prst="rect">
            <a:avLst/>
          </a:prstGeom>
          <a:noFill/>
        </p:spPr>
        <p:txBody>
          <a:bodyPr wrap="square" rtlCol="1">
            <a:spAutoFit/>
          </a:bodyPr>
          <a:lstStyle/>
          <a:p>
            <a:r>
              <a:rPr lang="ar-EG" sz="3000" b="1" dirty="0">
                <a:latin typeface="Sakkal Majalla" pitchFamily="2" charset="-78"/>
                <a:cs typeface="Sakkal Majalla" pitchFamily="2" charset="-78"/>
              </a:rPr>
              <a:t>المرآة المقعرة التي تكون على شكل قطع مكافئ لا تعاني من الزوغان الكروي.</a:t>
            </a:r>
            <a:endParaRPr lang="ar-SA" sz="3000" b="1" dirty="0">
              <a:solidFill>
                <a:srgbClr val="00B050"/>
              </a:solidFill>
              <a:latin typeface="Sakkal Majalla" pitchFamily="2" charset="-78"/>
              <a:cs typeface="Sakkal Majalla" pitchFamily="2" charset="-78"/>
            </a:endParaRPr>
          </a:p>
        </p:txBody>
      </p:sp>
      <p:pic>
        <p:nvPicPr>
          <p:cNvPr id="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7" y="1052736"/>
            <a:ext cx="2403541" cy="1347787"/>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4581127"/>
            <a:ext cx="3024336" cy="146116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4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0241" y="4581127"/>
            <a:ext cx="3816350" cy="146116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26" name="مجموعة 25"/>
          <p:cNvGrpSpPr/>
          <p:nvPr/>
        </p:nvGrpSpPr>
        <p:grpSpPr>
          <a:xfrm>
            <a:off x="-36512" y="-27384"/>
            <a:ext cx="2082876" cy="756636"/>
            <a:chOff x="179512" y="692696"/>
            <a:chExt cx="2082876" cy="756636"/>
          </a:xfrm>
        </p:grpSpPr>
        <p:pic>
          <p:nvPicPr>
            <p:cNvPr id="27" name="Picture 2"/>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355732215"/>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10"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to="" calcmode="lin" valueType="num">
                                      <p:cBhvr>
                                        <p:cTn id="29" dur="1" fill="hold"/>
                                        <p:tgtEl>
                                          <p:spTgt spid="40"/>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0-#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1+#ppt_w/2"/>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 to="" calcmode="lin" valueType="num">
                                      <p:cBhvr>
                                        <p:cTn id="59" dur="1" fill="hold"/>
                                        <p:tgtEl>
                                          <p:spTgt spid="42"/>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anim calcmode="lin" valueType="num">
                                      <p:cBhvr>
                                        <p:cTn id="65" dur="2000" fill="hold"/>
                                        <p:tgtEl>
                                          <p:spTgt spid="11"/>
                                        </p:tgtEl>
                                        <p:attrNameLst>
                                          <p:attrName>ppt_w</p:attrName>
                                        </p:attrNameLst>
                                      </p:cBhvr>
                                      <p:tavLst>
                                        <p:tav tm="0" fmla="#ppt_w*sin(2.5*pi*$)">
                                          <p:val>
                                            <p:fltVal val="0"/>
                                          </p:val>
                                        </p:tav>
                                        <p:tav tm="100000">
                                          <p:val>
                                            <p:fltVal val="1"/>
                                          </p:val>
                                        </p:tav>
                                      </p:tavLst>
                                    </p:anim>
                                    <p:anim calcmode="lin" valueType="num">
                                      <p:cBhvr>
                                        <p:cTn id="66" dur="2000" fill="hold"/>
                                        <p:tgtEl>
                                          <p:spTgt spid="1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ppt_w</p:attrName>
                                        </p:attrNameLst>
                                      </p:cBhvr>
                                      <p:tavLst>
                                        <p:tav tm="0" fmla="#ppt_w*sin(2.5*pi*$)">
                                          <p:val>
                                            <p:fltVal val="0"/>
                                          </p:val>
                                        </p:tav>
                                        <p:tav tm="100000">
                                          <p:val>
                                            <p:fltVal val="1"/>
                                          </p:val>
                                        </p:tav>
                                      </p:tavLst>
                                    </p:anim>
                                    <p:anim calcmode="lin" valueType="num">
                                      <p:cBhvr>
                                        <p:cTn id="7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35"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2339752" y="44624"/>
            <a:ext cx="6596293"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915817" y="124585"/>
            <a:ext cx="590776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الطريقة الرياضية لتحديد موقع الصورة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84157" y="3836448"/>
            <a:ext cx="8378940" cy="212534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a:solidFill>
                  <a:prstClr val="black"/>
                </a:solidFill>
              </a:endParaRPr>
            </a:p>
          </p:txBody>
        </p:sp>
      </p:grpSp>
      <p:sp>
        <p:nvSpPr>
          <p:cNvPr id="15" name="مربع نص 14"/>
          <p:cNvSpPr txBox="1"/>
          <p:nvPr/>
        </p:nvSpPr>
        <p:spPr>
          <a:xfrm>
            <a:off x="466586" y="3987748"/>
            <a:ext cx="8248933" cy="1877437"/>
          </a:xfrm>
          <a:prstGeom prst="rect">
            <a:avLst/>
          </a:prstGeom>
          <a:noFill/>
        </p:spPr>
        <p:txBody>
          <a:bodyPr wrap="square" rtlCol="1">
            <a:spAutoFit/>
          </a:bodyPr>
          <a:lstStyle/>
          <a:p>
            <a:r>
              <a:rPr lang="ar-SA" sz="2900" b="1" dirty="0" smtClean="0">
                <a:solidFill>
                  <a:prstClr val="black"/>
                </a:solidFill>
                <a:latin typeface="Sakkal Majalla" pitchFamily="2" charset="-78"/>
                <a:cs typeface="Sakkal Majalla" pitchFamily="2" charset="-78"/>
              </a:rPr>
              <a:t>التكبير للمرايا الكروية خاصية التكبير </a:t>
            </a:r>
            <a:r>
              <a:rPr lang="en-US" sz="2900" b="1" dirty="0" smtClean="0">
                <a:solidFill>
                  <a:prstClr val="black"/>
                </a:solidFill>
                <a:latin typeface="Sakkal Majalla" pitchFamily="2" charset="-78"/>
                <a:cs typeface="Sakkal Majalla" pitchFamily="2" charset="-78"/>
              </a:rPr>
              <a:t>m</a:t>
            </a:r>
            <a:r>
              <a:rPr lang="ar-SA" sz="2900" b="1" dirty="0" smtClean="0">
                <a:solidFill>
                  <a:prstClr val="black"/>
                </a:solidFill>
                <a:latin typeface="Sakkal Majalla" pitchFamily="2" charset="-78"/>
                <a:cs typeface="Sakkal Majalla" pitchFamily="2" charset="-78"/>
              </a:rPr>
              <a:t>، ويُقصد به كم مرة تكون الصورة أكبر من الجسم أو اصغر منه، والتكبير عمليًّا هو النسبة بين طول الصورة وطول الجسم، ويمكن استخدام هندسة تطابق المثلثات لكتابة هذه النسبة بدلالة كل من بُعد الجسم وبُعد الصورة.</a:t>
            </a:r>
            <a:endParaRPr lang="ar-SA" sz="2900" b="1" dirty="0">
              <a:solidFill>
                <a:srgbClr val="00B050"/>
              </a:solidFill>
              <a:latin typeface="Sakkal Majalla" pitchFamily="2" charset="-78"/>
              <a:cs typeface="Sakkal Majalla" pitchFamily="2" charset="-78"/>
            </a:endParaRPr>
          </a:p>
        </p:txBody>
      </p:sp>
      <p:pic>
        <p:nvPicPr>
          <p:cNvPr id="17" name="Picture 10"/>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1043608" y="1120699"/>
            <a:ext cx="7633344" cy="1804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مستطيل مستدير الزوايا 17"/>
          <p:cNvSpPr/>
          <p:nvPr/>
        </p:nvSpPr>
        <p:spPr>
          <a:xfrm>
            <a:off x="6559421" y="3140968"/>
            <a:ext cx="2235565"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التكبير</a:t>
            </a:r>
            <a:endParaRPr lang="ar-SA" sz="3000" dirty="0">
              <a:solidFill>
                <a:schemeClr val="bg1"/>
              </a:solidFill>
              <a:latin typeface="Sakkal Majalla" pitchFamily="2" charset="-78"/>
              <a:cs typeface="Sakkal Majalla" pitchFamily="2" charset="-78"/>
            </a:endParaRPr>
          </a:p>
        </p:txBody>
      </p:sp>
      <p:grpSp>
        <p:nvGrpSpPr>
          <p:cNvPr id="19" name="مجموعة 18"/>
          <p:cNvGrpSpPr/>
          <p:nvPr/>
        </p:nvGrpSpPr>
        <p:grpSpPr>
          <a:xfrm>
            <a:off x="-36512" y="-27384"/>
            <a:ext cx="2082876" cy="756636"/>
            <a:chOff x="179512" y="692696"/>
            <a:chExt cx="2082876" cy="756636"/>
          </a:xfrm>
        </p:grpSpPr>
        <p:pic>
          <p:nvPicPr>
            <p:cNvPr id="20"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210837984"/>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to="" calcmode="lin" valueType="num">
                                      <p:cBhvr>
                                        <p:cTn id="19" dur="1" fill="hold"/>
                                        <p:tgtEl>
                                          <p:spTgt spid="1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up)">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ppt_w</p:attrName>
                                        </p:attrNameLst>
                                      </p:cBhvr>
                                      <p:tavLst>
                                        <p:tav tm="0" fmla="#ppt_w*sin(2.5*pi*$)">
                                          <p:val>
                                            <p:fltVal val="0"/>
                                          </p:val>
                                        </p:tav>
                                        <p:tav tm="100000">
                                          <p:val>
                                            <p:fltVal val="1"/>
                                          </p:val>
                                        </p:tav>
                                      </p:tavLst>
                                    </p:anim>
                                    <p:anim calcmode="lin" valueType="num">
                                      <p:cBhvr>
                                        <p:cTn id="42" dur="2000" fill="hold"/>
                                        <p:tgtEl>
                                          <p:spTgt spid="11"/>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anim calcmode="lin" valueType="num">
                                      <p:cBhvr>
                                        <p:cTn id="46" dur="2000" fill="hold"/>
                                        <p:tgtEl>
                                          <p:spTgt spid="10"/>
                                        </p:tgtEl>
                                        <p:attrNameLst>
                                          <p:attrName>ppt_w</p:attrName>
                                        </p:attrNameLst>
                                      </p:cBhvr>
                                      <p:tavLst>
                                        <p:tav tm="0" fmla="#ppt_w*sin(2.5*pi*$)">
                                          <p:val>
                                            <p:fltVal val="0"/>
                                          </p:val>
                                        </p:tav>
                                        <p:tav tm="100000">
                                          <p:val>
                                            <p:fltVal val="1"/>
                                          </p:val>
                                        </p:tav>
                                      </p:tavLst>
                                    </p:anim>
                                    <p:anim calcmode="lin" valueType="num">
                                      <p:cBhvr>
                                        <p:cTn id="4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979712" y="93298"/>
            <a:ext cx="7038631"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425764" y="173259"/>
            <a:ext cx="648011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قانون الانعكاس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The Low of Reflection</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250562" y="1988840"/>
            <a:ext cx="8712535" cy="2173508"/>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mc:AlternateContent xmlns:mc="http://schemas.openxmlformats.org/markup-compatibility/2006" xmlns:a14="http://schemas.microsoft.com/office/drawing/2010/main">
        <mc:Choice Requires="a14">
          <p:sp>
            <p:nvSpPr>
              <p:cNvPr id="15" name="مربع نص 14"/>
              <p:cNvSpPr txBox="1"/>
              <p:nvPr/>
            </p:nvSpPr>
            <p:spPr>
              <a:xfrm>
                <a:off x="466586" y="2043532"/>
                <a:ext cx="8248933" cy="2062103"/>
              </a:xfrm>
              <a:prstGeom prst="rect">
                <a:avLst/>
              </a:prstGeom>
              <a:noFill/>
            </p:spPr>
            <p:txBody>
              <a:bodyPr wrap="square" rtlCol="1">
                <a:spAutoFit/>
              </a:bodyPr>
              <a:lstStyle/>
              <a:p>
                <a:r>
                  <a:rPr lang="ar-SA" sz="3200" b="1" dirty="0" smtClean="0">
                    <a:solidFill>
                      <a:schemeClr val="tx1"/>
                    </a:solidFill>
                    <a:latin typeface="Sakkal Majalla" pitchFamily="2" charset="-78"/>
                    <a:cs typeface="Sakkal Majalla" pitchFamily="2" charset="-78"/>
                  </a:rPr>
                  <a:t>حيث تمثل</a:t>
                </a:r>
                <a:r>
                  <a:rPr lang="en-US" sz="3200" b="1" baseline="-25000" dirty="0" smtClean="0">
                    <a:solidFill>
                      <a:schemeClr val="tx1"/>
                    </a:solidFill>
                    <a:latin typeface="Sakkal Majalla" pitchFamily="2" charset="-78"/>
                    <a:cs typeface="Sakkal Majalla" pitchFamily="2" charset="-78"/>
                  </a:rPr>
                  <a:t>i</a:t>
                </a:r>
                <a:r>
                  <a:rPr lang="ar-SA" sz="3200" b="1" dirty="0" smtClean="0">
                    <a:solidFill>
                      <a:schemeClr val="tx1"/>
                    </a:solidFill>
                    <a:latin typeface="Sakkal Majalla" pitchFamily="2" charset="-78"/>
                    <a:cs typeface="Sakkal Majalla" pitchFamily="2" charset="-78"/>
                  </a:rPr>
                  <a:t> </a:t>
                </a:r>
                <a14:m>
                  <m:oMath xmlns:m="http://schemas.openxmlformats.org/officeDocument/2006/math">
                    <m:r>
                      <a:rPr lang="ar-SA" sz="3200" b="1" i="1" smtClean="0">
                        <a:solidFill>
                          <a:schemeClr val="tx1"/>
                        </a:solidFill>
                        <a:latin typeface="Cambria Math"/>
                        <a:ea typeface="Cambria Math"/>
                        <a:cs typeface="Sakkal Majalla" pitchFamily="2" charset="-78"/>
                      </a:rPr>
                      <m:t>𝜽</m:t>
                    </m:r>
                  </m:oMath>
                </a14:m>
                <a:r>
                  <a:rPr lang="ar-SA" sz="3200" b="1" dirty="0" smtClean="0">
                    <a:solidFill>
                      <a:schemeClr val="tx1"/>
                    </a:solidFill>
                    <a:latin typeface="Sakkal Majalla" pitchFamily="2" charset="-78"/>
                    <a:cs typeface="Sakkal Majalla" pitchFamily="2" charset="-78"/>
                  </a:rPr>
                  <a:t> زاوية السقوط، و </a:t>
                </a:r>
                <a:r>
                  <a:rPr lang="en-US" sz="3200" b="1" baseline="-25000" dirty="0" smtClean="0">
                    <a:solidFill>
                      <a:schemeClr val="tx1"/>
                    </a:solidFill>
                    <a:latin typeface="Sakkal Majalla" pitchFamily="2" charset="-78"/>
                    <a:cs typeface="Sakkal Majalla" pitchFamily="2" charset="-78"/>
                  </a:rPr>
                  <a:t>r</a:t>
                </a:r>
                <a:r>
                  <a:rPr lang="ar-SA" sz="3200" b="1" dirty="0" smtClean="0">
                    <a:solidFill>
                      <a:schemeClr val="tx1"/>
                    </a:solidFill>
                    <a:latin typeface="Sakkal Majalla" pitchFamily="2" charset="-78"/>
                    <a:cs typeface="Sakkal Majalla" pitchFamily="2" charset="-78"/>
                  </a:rPr>
                  <a:t> </a:t>
                </a:r>
                <a14:m>
                  <m:oMath xmlns:m="http://schemas.openxmlformats.org/officeDocument/2006/math">
                    <m:r>
                      <a:rPr lang="ar-SA" sz="3200" b="1" i="1" smtClean="0">
                        <a:solidFill>
                          <a:schemeClr val="tx1"/>
                        </a:solidFill>
                        <a:latin typeface="Cambria Math"/>
                        <a:ea typeface="Cambria Math"/>
                        <a:cs typeface="Sakkal Majalla" pitchFamily="2" charset="-78"/>
                      </a:rPr>
                      <m:t>𝜽</m:t>
                    </m:r>
                  </m:oMath>
                </a14:m>
                <a:r>
                  <a:rPr lang="ar-SA" sz="3200" b="1" dirty="0" smtClean="0">
                    <a:solidFill>
                      <a:schemeClr val="tx1"/>
                    </a:solidFill>
                    <a:latin typeface="Sakkal Majalla" pitchFamily="2" charset="-78"/>
                    <a:cs typeface="Sakkal Majalla" pitchFamily="2" charset="-78"/>
                  </a:rPr>
                  <a:t> زاوية الانعكاس.</a:t>
                </a:r>
              </a:p>
              <a:p>
                <a:r>
                  <a:rPr lang="ar-SA" sz="3200" b="1" dirty="0" smtClean="0">
                    <a:solidFill>
                      <a:schemeClr val="tx1"/>
                    </a:solidFill>
                    <a:latin typeface="Sakkal Majalla" pitchFamily="2" charset="-78"/>
                    <a:cs typeface="Sakkal Majalla" pitchFamily="2" charset="-78"/>
                  </a:rPr>
                  <a:t>الزاوية التي يصنعها الشعاع الساقط مع العمود المقام على السطح العاكس عند نقطة السقوط تساوي الزاوية التي يصنعها الشعاع المنعكس مع العمود نفسه.</a:t>
                </a:r>
                <a:endParaRPr lang="ar-SA" sz="3200" b="1" dirty="0">
                  <a:solidFill>
                    <a:schemeClr val="tx1"/>
                  </a:solidFill>
                  <a:latin typeface="Sakkal Majalla" pitchFamily="2" charset="-78"/>
                  <a:cs typeface="Sakkal Majalla" pitchFamily="2" charset="-78"/>
                </a:endParaRPr>
              </a:p>
            </p:txBody>
          </p:sp>
        </mc:Choice>
        <mc:Fallback xmlns="">
          <p:sp>
            <p:nvSpPr>
              <p:cNvPr id="15" name="مربع نص 14"/>
              <p:cNvSpPr txBox="1">
                <a:spLocks noRot="1" noChangeAspect="1" noMove="1" noResize="1" noEditPoints="1" noAdjustHandles="1" noChangeArrowheads="1" noChangeShapeType="1" noTextEdit="1"/>
              </p:cNvSpPr>
              <p:nvPr/>
            </p:nvSpPr>
            <p:spPr>
              <a:xfrm>
                <a:off x="466586" y="2043532"/>
                <a:ext cx="8248933" cy="2062103"/>
              </a:xfrm>
              <a:prstGeom prst="rect">
                <a:avLst/>
              </a:prstGeom>
              <a:blipFill rotWithShape="1">
                <a:blip r:embed="rId6"/>
                <a:stretch>
                  <a:fillRect l="-813" t="-2663" r="-1848" b="-8876"/>
                </a:stretch>
              </a:blipFill>
            </p:spPr>
            <p:txBody>
              <a:bodyPr/>
              <a:lstStyle/>
              <a:p>
                <a:r>
                  <a:rPr lang="ar-SA">
                    <a:noFill/>
                  </a:rPr>
                  <a:t> </a:t>
                </a:r>
              </a:p>
            </p:txBody>
          </p:sp>
        </mc:Fallback>
      </mc:AlternateContent>
      <p:grpSp>
        <p:nvGrpSpPr>
          <p:cNvPr id="38" name="مجموعة 37"/>
          <p:cNvGrpSpPr/>
          <p:nvPr/>
        </p:nvGrpSpPr>
        <p:grpSpPr>
          <a:xfrm>
            <a:off x="250562" y="4293096"/>
            <a:ext cx="8713926" cy="1656184"/>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41" name="مربع نص 40"/>
          <p:cNvSpPr txBox="1"/>
          <p:nvPr/>
        </p:nvSpPr>
        <p:spPr>
          <a:xfrm>
            <a:off x="394578" y="4418232"/>
            <a:ext cx="8380331" cy="1477328"/>
          </a:xfrm>
          <a:prstGeom prst="rect">
            <a:avLst/>
          </a:prstGeom>
          <a:noFill/>
        </p:spPr>
        <p:txBody>
          <a:bodyPr wrap="square" rtlCol="1">
            <a:spAutoFit/>
          </a:bodyPr>
          <a:lstStyle/>
          <a:p>
            <a:r>
              <a:rPr lang="ar-EG" sz="3000" b="1" dirty="0">
                <a:latin typeface="Sakkal Majalla" pitchFamily="2" charset="-78"/>
                <a:cs typeface="Sakkal Majalla" pitchFamily="2" charset="-78"/>
              </a:rPr>
              <a:t>ويقع كل من الشعاع الساقط والشعاع المنعكس والعمود المقام على السطح العاكس من نقطة سقوط الشعاع الضوئي في مستوى واحد عمودي على السطح العاكس</a:t>
            </a:r>
            <a:endParaRPr lang="en-US" sz="3000" b="1" dirty="0">
              <a:latin typeface="Sakkal Majalla" pitchFamily="2" charset="-78"/>
              <a:cs typeface="Sakkal Majalla" pitchFamily="2" charset="-78"/>
            </a:endParaRPr>
          </a:p>
        </p:txBody>
      </p:sp>
      <mc:AlternateContent xmlns:mc="http://schemas.openxmlformats.org/markup-compatibility/2006" xmlns:a14="http://schemas.microsoft.com/office/drawing/2010/main">
        <mc:Choice Requires="a14">
          <p:sp>
            <p:nvSpPr>
              <p:cNvPr id="21" name="مستطيل مستدير الزوايا 20"/>
              <p:cNvSpPr/>
              <p:nvPr/>
            </p:nvSpPr>
            <p:spPr>
              <a:xfrm>
                <a:off x="323528" y="1052736"/>
                <a:ext cx="3600400"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قانون الانعكاس </a:t>
                </a:r>
                <a:r>
                  <a:rPr lang="en-US" sz="3000" b="1" baseline="-25000" dirty="0" smtClean="0">
                    <a:solidFill>
                      <a:schemeClr val="bg1"/>
                    </a:solidFill>
                    <a:latin typeface="Sakkal Majalla" pitchFamily="2" charset="-78"/>
                    <a:cs typeface="Sakkal Majalla" pitchFamily="2" charset="-78"/>
                  </a:rPr>
                  <a:t>i</a:t>
                </a:r>
                <a:r>
                  <a:rPr lang="ar-SA" sz="3000" b="1" dirty="0" smtClean="0">
                    <a:solidFill>
                      <a:schemeClr val="bg1"/>
                    </a:solidFill>
                    <a:latin typeface="Sakkal Majalla" pitchFamily="2" charset="-78"/>
                    <a:cs typeface="Sakkal Majalla" pitchFamily="2" charset="-78"/>
                  </a:rPr>
                  <a:t> </a:t>
                </a:r>
                <a14:m>
                  <m:oMath xmlns:m="http://schemas.openxmlformats.org/officeDocument/2006/math">
                    <m:r>
                      <a:rPr lang="ar-SA" sz="3000" b="1" i="1">
                        <a:solidFill>
                          <a:schemeClr val="bg1"/>
                        </a:solidFill>
                        <a:latin typeface="Cambria Math"/>
                        <a:ea typeface="Cambria Math"/>
                        <a:cs typeface="Sakkal Majalla" pitchFamily="2" charset="-78"/>
                      </a:rPr>
                      <m:t>𝜽</m:t>
                    </m:r>
                  </m:oMath>
                </a14:m>
                <a:r>
                  <a:rPr lang="ar-SA" sz="3000" dirty="0" smtClean="0">
                    <a:solidFill>
                      <a:schemeClr val="bg1"/>
                    </a:solidFill>
                    <a:latin typeface="Sakkal Majalla" pitchFamily="2" charset="-78"/>
                    <a:cs typeface="Sakkal Majalla" pitchFamily="2" charset="-78"/>
                  </a:rPr>
                  <a:t> = </a:t>
                </a:r>
                <a:r>
                  <a:rPr lang="en-US" sz="3000" baseline="-25000" dirty="0" smtClean="0">
                    <a:solidFill>
                      <a:schemeClr val="bg1"/>
                    </a:solidFill>
                    <a:latin typeface="Sakkal Majalla" pitchFamily="2" charset="-78"/>
                    <a:cs typeface="Sakkal Majalla" pitchFamily="2" charset="-78"/>
                  </a:rPr>
                  <a:t>r</a:t>
                </a:r>
                <a:r>
                  <a:rPr lang="ar-SA" sz="3000" dirty="0" smtClean="0">
                    <a:solidFill>
                      <a:schemeClr val="bg1"/>
                    </a:solidFill>
                    <a:latin typeface="Sakkal Majalla" pitchFamily="2" charset="-78"/>
                    <a:cs typeface="Sakkal Majalla" pitchFamily="2" charset="-78"/>
                  </a:rPr>
                  <a:t> </a:t>
                </a:r>
                <a14:m>
                  <m:oMath xmlns:m="http://schemas.openxmlformats.org/officeDocument/2006/math">
                    <m:r>
                      <a:rPr lang="ar-SA" sz="3000" b="1" i="1">
                        <a:solidFill>
                          <a:schemeClr val="bg1"/>
                        </a:solidFill>
                        <a:latin typeface="Cambria Math"/>
                        <a:ea typeface="Cambria Math"/>
                        <a:cs typeface="Sakkal Majalla" pitchFamily="2" charset="-78"/>
                      </a:rPr>
                      <m:t>𝜽</m:t>
                    </m:r>
                  </m:oMath>
                </a14:m>
                <a:endParaRPr lang="ar-SA" sz="3000" dirty="0">
                  <a:solidFill>
                    <a:schemeClr val="bg1"/>
                  </a:solidFill>
                  <a:latin typeface="Sakkal Majalla" pitchFamily="2" charset="-78"/>
                  <a:cs typeface="Sakkal Majalla" pitchFamily="2" charset="-78"/>
                </a:endParaRPr>
              </a:p>
            </p:txBody>
          </p:sp>
        </mc:Choice>
        <mc:Fallback xmlns="">
          <p:sp>
            <p:nvSpPr>
              <p:cNvPr id="21" name="مستطيل مستدير الزوايا 20"/>
              <p:cNvSpPr>
                <a:spLocks noRot="1" noChangeAspect="1" noMove="1" noResize="1" noEditPoints="1" noAdjustHandles="1" noChangeArrowheads="1" noChangeShapeType="1" noTextEdit="1"/>
              </p:cNvSpPr>
              <p:nvPr/>
            </p:nvSpPr>
            <p:spPr>
              <a:xfrm>
                <a:off x="323528" y="1052736"/>
                <a:ext cx="3600400" cy="764704"/>
              </a:xfrm>
              <a:prstGeom prst="roundRect">
                <a:avLst/>
              </a:prstGeom>
              <a:blipFill rotWithShape="1">
                <a:blip r:embed="rId7"/>
                <a:stretch>
                  <a:fillRect/>
                </a:stretch>
              </a:blipFill>
            </p:spPr>
            <p:txBody>
              <a:bodyPr/>
              <a:lstStyle/>
              <a:p>
                <a:r>
                  <a:rPr lang="ar-SA">
                    <a:noFill/>
                  </a:rPr>
                  <a:t> </a:t>
                </a:r>
              </a:p>
            </p:txBody>
          </p:sp>
        </mc:Fallback>
      </mc:AlternateContent>
      <p:grpSp>
        <p:nvGrpSpPr>
          <p:cNvPr id="20" name="مجموعة 19"/>
          <p:cNvGrpSpPr/>
          <p:nvPr/>
        </p:nvGrpSpPr>
        <p:grpSpPr>
          <a:xfrm>
            <a:off x="-36512" y="-27384"/>
            <a:ext cx="2082876" cy="756636"/>
            <a:chOff x="179512" y="692696"/>
            <a:chExt cx="2082876" cy="756636"/>
          </a:xfrm>
        </p:grpSpPr>
        <p:pic>
          <p:nvPicPr>
            <p:cNvPr id="22"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2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مربع نص 2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19446295"/>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41"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513107" y="3356992"/>
            <a:ext cx="8378940" cy="2520280"/>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a:solidFill>
                  <a:prstClr val="black"/>
                </a:solidFill>
              </a:endParaRPr>
            </a:p>
          </p:txBody>
        </p:sp>
      </p:grpSp>
      <p:sp>
        <p:nvSpPr>
          <p:cNvPr id="15" name="مربع نص 14"/>
          <p:cNvSpPr txBox="1"/>
          <p:nvPr/>
        </p:nvSpPr>
        <p:spPr>
          <a:xfrm>
            <a:off x="395536" y="3547462"/>
            <a:ext cx="8248933" cy="1969770"/>
          </a:xfrm>
          <a:prstGeom prst="rect">
            <a:avLst/>
          </a:prstGeom>
          <a:noFill/>
        </p:spPr>
        <p:txBody>
          <a:bodyPr wrap="square" rtlCol="1">
            <a:spAutoFit/>
          </a:bodyPr>
          <a:lstStyle/>
          <a:p>
            <a:r>
              <a:rPr lang="ar-EG" sz="3000" b="1" dirty="0">
                <a:latin typeface="Sakkal Majalla" pitchFamily="2" charset="-78"/>
                <a:cs typeface="Sakkal Majalla" pitchFamily="2" charset="-78"/>
              </a:rPr>
              <a:t>إذا وضع الجسم في البؤرة تماما كانت الأشعة المنعكسة جميعها متوازية، ومن ثم لا تتقاطع، لذا نقول إن الصورة تكونت في </a:t>
            </a:r>
            <a:r>
              <a:rPr lang="ar-EG" sz="3000" b="1" dirty="0" err="1" smtClean="0">
                <a:latin typeface="Sakkal Majalla" pitchFamily="2" charset="-78"/>
                <a:cs typeface="Sakkal Majalla" pitchFamily="2" charset="-78"/>
              </a:rPr>
              <a:t>المالانهاية</a:t>
            </a:r>
            <a:r>
              <a:rPr lang="ar-EG" sz="3000" b="1" dirty="0">
                <a:latin typeface="Sakkal Majalla" pitchFamily="2" charset="-78"/>
                <a:cs typeface="Sakkal Majalla" pitchFamily="2" charset="-78"/>
              </a:rPr>
              <a:t>، ولا ترى صورة للجسم في هذه </a:t>
            </a:r>
            <a:r>
              <a:rPr lang="ar-EG" sz="3000" b="1" dirty="0" smtClean="0">
                <a:latin typeface="Sakkal Majalla" pitchFamily="2" charset="-78"/>
                <a:cs typeface="Sakkal Majalla" pitchFamily="2" charset="-78"/>
              </a:rPr>
              <a:t>الحالة</a:t>
            </a:r>
            <a:r>
              <a:rPr lang="ar-SA" sz="3000" b="1" dirty="0" smtClean="0">
                <a:latin typeface="Sakkal Majalla" pitchFamily="2" charset="-78"/>
                <a:cs typeface="Sakkal Majalla" pitchFamily="2" charset="-78"/>
              </a:rPr>
              <a:t>.</a:t>
            </a:r>
          </a:p>
          <a:p>
            <a:r>
              <a:rPr lang="ar-EG" sz="3000" b="1" dirty="0">
                <a:latin typeface="Sakkal Majalla" pitchFamily="2" charset="-78"/>
                <a:cs typeface="Sakkal Majalla" pitchFamily="2" charset="-78"/>
              </a:rPr>
              <a:t>فالمرآة المقعرة تكوِّن صورة وهمية إذا وضع الجسم بين المرآة </a:t>
            </a:r>
            <a:r>
              <a:rPr lang="ar-EG" sz="3000" b="1" dirty="0" smtClean="0">
                <a:latin typeface="Sakkal Majalla" pitchFamily="2" charset="-78"/>
                <a:cs typeface="Sakkal Majalla" pitchFamily="2" charset="-78"/>
              </a:rPr>
              <a:t>والبؤرة</a:t>
            </a:r>
            <a:r>
              <a:rPr lang="ar-SA" sz="3000" b="1" dirty="0" smtClean="0">
                <a:latin typeface="Sakkal Majalla" pitchFamily="2" charset="-78"/>
                <a:cs typeface="Sakkal Majalla" pitchFamily="2" charset="-78"/>
              </a:rPr>
              <a:t>.</a:t>
            </a:r>
            <a:endParaRPr lang="ar-SA" sz="3000" b="1" dirty="0">
              <a:solidFill>
                <a:srgbClr val="00B050"/>
              </a:solidFill>
              <a:latin typeface="Sakkal Majalla" pitchFamily="2" charset="-78"/>
              <a:cs typeface="Sakkal Majalla" pitchFamily="2" charset="-78"/>
            </a:endParaRPr>
          </a:p>
        </p:txBody>
      </p:sp>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157" y="332656"/>
            <a:ext cx="8311115" cy="1512168"/>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20" name="مجموعة 19"/>
          <p:cNvGrpSpPr/>
          <p:nvPr/>
        </p:nvGrpSpPr>
        <p:grpSpPr>
          <a:xfrm>
            <a:off x="3705633" y="2160240"/>
            <a:ext cx="5230412" cy="764704"/>
            <a:chOff x="2339752" y="0"/>
            <a:chExt cx="4536504" cy="764704"/>
          </a:xfrm>
        </p:grpSpPr>
        <p:sp>
          <p:nvSpPr>
            <p:cNvPr id="21" name="مستطيل مستدير الزوايا 20"/>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2" name="مستطيل مستدير الزوايا 21"/>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23" name="مربع نص 22"/>
          <p:cNvSpPr txBox="1"/>
          <p:nvPr/>
        </p:nvSpPr>
        <p:spPr>
          <a:xfrm>
            <a:off x="4139951" y="2240201"/>
            <a:ext cx="4683631"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الصور الوهمية في المرايا المقعرة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16" name="مجموعة 15"/>
          <p:cNvGrpSpPr/>
          <p:nvPr/>
        </p:nvGrpSpPr>
        <p:grpSpPr>
          <a:xfrm>
            <a:off x="-36512" y="-27384"/>
            <a:ext cx="2082876" cy="756636"/>
            <a:chOff x="179512" y="692696"/>
            <a:chExt cx="2082876" cy="756636"/>
          </a:xfrm>
        </p:grpSpPr>
        <p:pic>
          <p:nvPicPr>
            <p:cNvPr id="17"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4552157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up)">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wipe(up)">
                                      <p:cBhvr>
                                        <p:cTn id="35" dur="500"/>
                                        <p:tgtEl>
                                          <p:spTgt spid="1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ppt_w</p:attrName>
                                        </p:attrNameLst>
                                      </p:cBhvr>
                                      <p:tavLst>
                                        <p:tav tm="0" fmla="#ppt_w*sin(2.5*pi*$)">
                                          <p:val>
                                            <p:fltVal val="0"/>
                                          </p:val>
                                        </p:tav>
                                        <p:tav tm="100000">
                                          <p:val>
                                            <p:fltVal val="1"/>
                                          </p:val>
                                        </p:tav>
                                      </p:tavLst>
                                    </p:anim>
                                    <p:anim calcmode="lin" valueType="num">
                                      <p:cBhvr>
                                        <p:cTn id="42" dur="2000" fill="hold"/>
                                        <p:tgtEl>
                                          <p:spTgt spid="11"/>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anim calcmode="lin" valueType="num">
                                      <p:cBhvr>
                                        <p:cTn id="46" dur="2000" fill="hold"/>
                                        <p:tgtEl>
                                          <p:spTgt spid="10"/>
                                        </p:tgtEl>
                                        <p:attrNameLst>
                                          <p:attrName>ppt_w</p:attrName>
                                        </p:attrNameLst>
                                      </p:cBhvr>
                                      <p:tavLst>
                                        <p:tav tm="0" fmla="#ppt_w*sin(2.5*pi*$)">
                                          <p:val>
                                            <p:fltVal val="0"/>
                                          </p:val>
                                        </p:tav>
                                        <p:tav tm="100000">
                                          <p:val>
                                            <p:fltVal val="1"/>
                                          </p:val>
                                        </p:tav>
                                      </p:tavLst>
                                    </p:anim>
                                    <p:anim calcmode="lin" valueType="num">
                                      <p:cBhvr>
                                        <p:cTn id="4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513107" y="2223152"/>
            <a:ext cx="8378940" cy="1767469"/>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900">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900">
                <a:solidFill>
                  <a:prstClr val="black"/>
                </a:solidFill>
              </a:endParaRPr>
            </a:p>
          </p:txBody>
        </p:sp>
      </p:grpSp>
      <p:sp>
        <p:nvSpPr>
          <p:cNvPr id="15" name="مربع نص 14"/>
          <p:cNvSpPr txBox="1"/>
          <p:nvPr/>
        </p:nvSpPr>
        <p:spPr>
          <a:xfrm>
            <a:off x="584157" y="2395334"/>
            <a:ext cx="8060312" cy="1477328"/>
          </a:xfrm>
          <a:prstGeom prst="rect">
            <a:avLst/>
          </a:prstGeom>
          <a:noFill/>
        </p:spPr>
        <p:txBody>
          <a:bodyPr wrap="square" rtlCol="1">
            <a:spAutoFit/>
          </a:bodyPr>
          <a:lstStyle/>
          <a:p>
            <a:r>
              <a:rPr lang="ar-EG" sz="3000" b="1" dirty="0" smtClean="0">
                <a:solidFill>
                  <a:srgbClr val="FF0000"/>
                </a:solidFill>
                <a:latin typeface="Sakkal Majalla" pitchFamily="2" charset="-78"/>
                <a:cs typeface="Sakkal Majalla" pitchFamily="2" charset="-78"/>
              </a:rPr>
              <a:t>المرآة المحدبة: </a:t>
            </a:r>
            <a:r>
              <a:rPr lang="ar-EG" sz="3000" b="1" dirty="0">
                <a:latin typeface="Sakkal Majalla" pitchFamily="2" charset="-78"/>
                <a:cs typeface="Sakkal Majalla" pitchFamily="2" charset="-78"/>
              </a:rPr>
              <a:t>سطح عاكس حوافه منحنية بعيدا عن المشاهد</a:t>
            </a:r>
            <a:r>
              <a:rPr lang="ar-EG" sz="3000" b="1" dirty="0" smtClean="0">
                <a:latin typeface="Sakkal Majalla" pitchFamily="2" charset="-78"/>
                <a:cs typeface="Sakkal Majalla" pitchFamily="2" charset="-78"/>
              </a:rPr>
              <a:t>.</a:t>
            </a:r>
            <a:endParaRPr lang="ar-SA" sz="3000" b="1" dirty="0" smtClean="0">
              <a:latin typeface="Sakkal Majalla" pitchFamily="2" charset="-78"/>
              <a:cs typeface="Sakkal Majalla" pitchFamily="2" charset="-78"/>
            </a:endParaRPr>
          </a:p>
          <a:p>
            <a:r>
              <a:rPr lang="ar-SA" sz="3000" b="1" dirty="0" smtClean="0">
                <a:solidFill>
                  <a:srgbClr val="00B050"/>
                </a:solidFill>
                <a:latin typeface="Sakkal Majalla" pitchFamily="2" charset="-78"/>
                <a:cs typeface="Sakkal Majalla" pitchFamily="2" charset="-78"/>
              </a:rPr>
              <a:t>خصائص المرايا المحدبة: </a:t>
            </a:r>
            <a:r>
              <a:rPr lang="ar-SA" sz="3000" b="1" dirty="0" smtClean="0">
                <a:latin typeface="Sakkal Majalla" pitchFamily="2" charset="-78"/>
                <a:cs typeface="Sakkal Majalla" pitchFamily="2" charset="-78"/>
              </a:rPr>
              <a:t>تكوّن المرايا المحدبة صورًا وهمية ومعتدلة ومصغرة.</a:t>
            </a:r>
            <a:endParaRPr lang="ar-SA" sz="3000" b="1" dirty="0">
              <a:latin typeface="Sakkal Majalla" pitchFamily="2" charset="-78"/>
              <a:cs typeface="Sakkal Majalla" pitchFamily="2" charset="-78"/>
            </a:endParaRPr>
          </a:p>
        </p:txBody>
      </p:sp>
      <p:sp>
        <p:nvSpPr>
          <p:cNvPr id="16" name="مستطيل مستدير الزوايا 15"/>
          <p:cNvSpPr/>
          <p:nvPr/>
        </p:nvSpPr>
        <p:spPr>
          <a:xfrm>
            <a:off x="6408904" y="314751"/>
            <a:ext cx="2235565"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المرايا المحدبة</a:t>
            </a:r>
            <a:endParaRPr lang="ar-SA" sz="3000" dirty="0">
              <a:solidFill>
                <a:schemeClr val="bg1"/>
              </a:solidFill>
              <a:latin typeface="Sakkal Majalla" pitchFamily="2" charset="-78"/>
              <a:cs typeface="Sakkal Majalla" pitchFamily="2" charset="-78"/>
            </a:endParaRPr>
          </a:p>
        </p:txBody>
      </p:sp>
      <p:pic>
        <p:nvPicPr>
          <p:cNvPr id="17" name="Picture 9"/>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62781" y="188640"/>
            <a:ext cx="4024636" cy="1872208"/>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rcRect l="5814" r="5814"/>
          <a:stretch>
            <a:fillRect/>
          </a:stretch>
        </p:blipFill>
        <p:spPr bwMode="auto">
          <a:xfrm>
            <a:off x="1763688" y="4149080"/>
            <a:ext cx="7128359" cy="174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مجموعة 18"/>
          <p:cNvGrpSpPr/>
          <p:nvPr/>
        </p:nvGrpSpPr>
        <p:grpSpPr>
          <a:xfrm>
            <a:off x="-36512" y="-27384"/>
            <a:ext cx="2082876" cy="756636"/>
            <a:chOff x="179512" y="692696"/>
            <a:chExt cx="2082876" cy="756636"/>
          </a:xfrm>
        </p:grpSpPr>
        <p:pic>
          <p:nvPicPr>
            <p:cNvPr id="20"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257875576"/>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up)">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wipe(up)">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to="" calcmode="lin" valueType="num">
                                      <p:cBhvr>
                                        <p:cTn id="33" dur="1" fill="hold"/>
                                        <p:tgtEl>
                                          <p:spTgt spid="18"/>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ppt_w</p:attrName>
                                        </p:attrNameLst>
                                      </p:cBhvr>
                                      <p:tavLst>
                                        <p:tav tm="0" fmla="#ppt_w*sin(2.5*pi*$)">
                                          <p:val>
                                            <p:fltVal val="0"/>
                                          </p:val>
                                        </p:tav>
                                        <p:tav tm="100000">
                                          <p:val>
                                            <p:fltVal val="1"/>
                                          </p:val>
                                        </p:tav>
                                      </p:tavLst>
                                    </p:anim>
                                    <p:anim calcmode="lin" valueType="num">
                                      <p:cBhvr>
                                        <p:cTn id="40" dur="2000" fill="hold"/>
                                        <p:tgtEl>
                                          <p:spTgt spid="11"/>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364014"/>
            <a:ext cx="19335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980282"/>
            <a:ext cx="7572375" cy="180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مستطيل مستدير الزوايا 11"/>
          <p:cNvSpPr/>
          <p:nvPr/>
        </p:nvSpPr>
        <p:spPr>
          <a:xfrm>
            <a:off x="4905375" y="3111500"/>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522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789363"/>
            <a:ext cx="6961188" cy="93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مجموعة 12"/>
          <p:cNvGrpSpPr/>
          <p:nvPr/>
        </p:nvGrpSpPr>
        <p:grpSpPr>
          <a:xfrm>
            <a:off x="-36512" y="-27384"/>
            <a:ext cx="2082876" cy="756636"/>
            <a:chOff x="179512" y="692696"/>
            <a:chExt cx="2082876" cy="756636"/>
          </a:xfrm>
        </p:grpSpPr>
        <p:pic>
          <p:nvPicPr>
            <p:cNvPr id="14"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76696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arn(inVertical)">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wheel(1)">
                                      <p:cBhvr>
                                        <p:cTn id="12" dur="2000"/>
                                        <p:tgtEl>
                                          <p:spTgt spid="66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2235"/>
                                        </p:tgtEl>
                                        <p:attrNameLst>
                                          <p:attrName>style.visibility</p:attrName>
                                        </p:attrNameLst>
                                      </p:cBhvr>
                                      <p:to>
                                        <p:strVal val="visible"/>
                                      </p:to>
                                    </p:set>
                                    <p:animEffect transition="in" filter="wipe(down)">
                                      <p:cBhvr>
                                        <p:cTn id="24"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45025" y="2014538"/>
            <a:ext cx="1152525" cy="35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4664"/>
            <a:ext cx="684289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744788"/>
            <a:ext cx="18859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163" y="2744788"/>
            <a:ext cx="17621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2813050"/>
            <a:ext cx="29146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313" y="3927475"/>
            <a:ext cx="17335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4641850"/>
            <a:ext cx="1428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4641850"/>
            <a:ext cx="17811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4641850"/>
            <a:ext cx="134302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9688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80">
                                          <p:stCondLst>
                                            <p:cond delay="0"/>
                                          </p:stCondLst>
                                        </p:cTn>
                                        <p:tgtEl>
                                          <p:spTgt spid="67586"/>
                                        </p:tgtEl>
                                      </p:cBhvr>
                                    </p:animEffect>
                                    <p:anim calcmode="lin" valueType="num">
                                      <p:cBhvr>
                                        <p:cTn id="8" dur="1822" tmFilter="0,0; 0.14,0.36; 0.43,0.73; 0.71,0.91; 1.0,1.0">
                                          <p:stCondLst>
                                            <p:cond delay="0"/>
                                          </p:stCondLst>
                                        </p:cTn>
                                        <p:tgtEl>
                                          <p:spTgt spid="675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75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75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75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7586"/>
                                        </p:tgtEl>
                                        <p:attrNameLst>
                                          <p:attrName>ppt_y</p:attrName>
                                        </p:attrNameLst>
                                      </p:cBhvr>
                                      <p:tavLst>
                                        <p:tav tm="0" fmla="#ppt_y-sin(pi*$)/81">
                                          <p:val>
                                            <p:fltVal val="0"/>
                                          </p:val>
                                        </p:tav>
                                        <p:tav tm="100000">
                                          <p:val>
                                            <p:fltVal val="1"/>
                                          </p:val>
                                        </p:tav>
                                      </p:tavLst>
                                    </p:anim>
                                    <p:animScale>
                                      <p:cBhvr>
                                        <p:cTn id="13" dur="26">
                                          <p:stCondLst>
                                            <p:cond delay="650"/>
                                          </p:stCondLst>
                                        </p:cTn>
                                        <p:tgtEl>
                                          <p:spTgt spid="67586"/>
                                        </p:tgtEl>
                                      </p:cBhvr>
                                      <p:to x="100000" y="60000"/>
                                    </p:animScale>
                                    <p:animScale>
                                      <p:cBhvr>
                                        <p:cTn id="14" dur="166" decel="50000">
                                          <p:stCondLst>
                                            <p:cond delay="676"/>
                                          </p:stCondLst>
                                        </p:cTn>
                                        <p:tgtEl>
                                          <p:spTgt spid="67586"/>
                                        </p:tgtEl>
                                      </p:cBhvr>
                                      <p:to x="100000" y="100000"/>
                                    </p:animScale>
                                    <p:animScale>
                                      <p:cBhvr>
                                        <p:cTn id="15" dur="26">
                                          <p:stCondLst>
                                            <p:cond delay="1312"/>
                                          </p:stCondLst>
                                        </p:cTn>
                                        <p:tgtEl>
                                          <p:spTgt spid="67586"/>
                                        </p:tgtEl>
                                      </p:cBhvr>
                                      <p:to x="100000" y="80000"/>
                                    </p:animScale>
                                    <p:animScale>
                                      <p:cBhvr>
                                        <p:cTn id="16" dur="166" decel="50000">
                                          <p:stCondLst>
                                            <p:cond delay="1338"/>
                                          </p:stCondLst>
                                        </p:cTn>
                                        <p:tgtEl>
                                          <p:spTgt spid="67586"/>
                                        </p:tgtEl>
                                      </p:cBhvr>
                                      <p:to x="100000" y="100000"/>
                                    </p:animScale>
                                    <p:animScale>
                                      <p:cBhvr>
                                        <p:cTn id="17" dur="26">
                                          <p:stCondLst>
                                            <p:cond delay="1642"/>
                                          </p:stCondLst>
                                        </p:cTn>
                                        <p:tgtEl>
                                          <p:spTgt spid="67586"/>
                                        </p:tgtEl>
                                      </p:cBhvr>
                                      <p:to x="100000" y="90000"/>
                                    </p:animScale>
                                    <p:animScale>
                                      <p:cBhvr>
                                        <p:cTn id="18" dur="166" decel="50000">
                                          <p:stCondLst>
                                            <p:cond delay="1668"/>
                                          </p:stCondLst>
                                        </p:cTn>
                                        <p:tgtEl>
                                          <p:spTgt spid="67586"/>
                                        </p:tgtEl>
                                      </p:cBhvr>
                                      <p:to x="100000" y="100000"/>
                                    </p:animScale>
                                    <p:animScale>
                                      <p:cBhvr>
                                        <p:cTn id="19" dur="26">
                                          <p:stCondLst>
                                            <p:cond delay="1808"/>
                                          </p:stCondLst>
                                        </p:cTn>
                                        <p:tgtEl>
                                          <p:spTgt spid="67586"/>
                                        </p:tgtEl>
                                      </p:cBhvr>
                                      <p:to x="100000" y="95000"/>
                                    </p:animScale>
                                    <p:animScale>
                                      <p:cBhvr>
                                        <p:cTn id="20" dur="166" decel="50000">
                                          <p:stCondLst>
                                            <p:cond delay="1834"/>
                                          </p:stCondLst>
                                        </p:cTn>
                                        <p:tgtEl>
                                          <p:spTgt spid="6758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ppt_w</p:attrName>
                                        </p:attrNameLst>
                                      </p:cBhvr>
                                      <p:tavLst>
                                        <p:tav tm="0" fmla="#ppt_w*sin(2.5*pi*$)">
                                          <p:val>
                                            <p:fltVal val="0"/>
                                          </p:val>
                                        </p:tav>
                                        <p:tav tm="100000">
                                          <p:val>
                                            <p:fltVal val="1"/>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3258"/>
                                        </p:tgtEl>
                                        <p:attrNameLst>
                                          <p:attrName>style.visibility</p:attrName>
                                        </p:attrNameLst>
                                      </p:cBhvr>
                                      <p:to>
                                        <p:strVal val="visible"/>
                                      </p:to>
                                    </p:set>
                                    <p:animEffect transition="in" filter="wipe(down)">
                                      <p:cBhvr>
                                        <p:cTn id="32" dur="500"/>
                                        <p:tgtEl>
                                          <p:spTgt spid="53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53259"/>
                                        </p:tgtEl>
                                        <p:attrNameLst>
                                          <p:attrName>style.visibility</p:attrName>
                                        </p:attrNameLst>
                                      </p:cBhvr>
                                      <p:to>
                                        <p:strVal val="visible"/>
                                      </p:to>
                                    </p:set>
                                    <p:animEffect transition="in" filter="barn(inVertical)">
                                      <p:cBhvr>
                                        <p:cTn id="37" dur="500"/>
                                        <p:tgtEl>
                                          <p:spTgt spid="532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3260"/>
                                        </p:tgtEl>
                                        <p:attrNameLst>
                                          <p:attrName>style.visibility</p:attrName>
                                        </p:attrNameLst>
                                      </p:cBhvr>
                                      <p:to>
                                        <p:strVal val="visible"/>
                                      </p:to>
                                    </p:set>
                                    <p:animEffect transition="in" filter="fade">
                                      <p:cBhvr>
                                        <p:cTn id="42" dur="1000"/>
                                        <p:tgtEl>
                                          <p:spTgt spid="53260"/>
                                        </p:tgtEl>
                                      </p:cBhvr>
                                    </p:animEffect>
                                    <p:anim calcmode="lin" valueType="num">
                                      <p:cBhvr>
                                        <p:cTn id="43" dur="1000" fill="hold"/>
                                        <p:tgtEl>
                                          <p:spTgt spid="53260"/>
                                        </p:tgtEl>
                                        <p:attrNameLst>
                                          <p:attrName>ppt_x</p:attrName>
                                        </p:attrNameLst>
                                      </p:cBhvr>
                                      <p:tavLst>
                                        <p:tav tm="0">
                                          <p:val>
                                            <p:strVal val="#ppt_x"/>
                                          </p:val>
                                        </p:tav>
                                        <p:tav tm="100000">
                                          <p:val>
                                            <p:strVal val="#ppt_x"/>
                                          </p:val>
                                        </p:tav>
                                      </p:tavLst>
                                    </p:anim>
                                    <p:anim calcmode="lin" valueType="num">
                                      <p:cBhvr>
                                        <p:cTn id="44" dur="1000" fill="hold"/>
                                        <p:tgtEl>
                                          <p:spTgt spid="53260"/>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53261"/>
                                        </p:tgtEl>
                                        <p:attrNameLst>
                                          <p:attrName>style.visibility</p:attrName>
                                        </p:attrNameLst>
                                      </p:cBhvr>
                                      <p:to>
                                        <p:strVal val="visible"/>
                                      </p:to>
                                    </p:set>
                                    <p:animEffect transition="in" filter="wipe(down)">
                                      <p:cBhvr>
                                        <p:cTn id="49" dur="500"/>
                                        <p:tgtEl>
                                          <p:spTgt spid="532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53262"/>
                                        </p:tgtEl>
                                        <p:attrNameLst>
                                          <p:attrName>style.visibility</p:attrName>
                                        </p:attrNameLst>
                                      </p:cBhvr>
                                      <p:to>
                                        <p:strVal val="visible"/>
                                      </p:to>
                                    </p:set>
                                    <p:animEffect transition="in" filter="circle(in)">
                                      <p:cBhvr>
                                        <p:cTn id="54" dur="2000"/>
                                        <p:tgtEl>
                                          <p:spTgt spid="532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53263"/>
                                        </p:tgtEl>
                                        <p:attrNameLst>
                                          <p:attrName>style.visibility</p:attrName>
                                        </p:attrNameLst>
                                      </p:cBhvr>
                                      <p:to>
                                        <p:strVal val="visible"/>
                                      </p:to>
                                    </p:set>
                                    <p:animEffect transition="in" filter="barn(inVertical)">
                                      <p:cBhvr>
                                        <p:cTn id="59" dur="500"/>
                                        <p:tgtEl>
                                          <p:spTgt spid="5326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53264"/>
                                        </p:tgtEl>
                                        <p:attrNameLst>
                                          <p:attrName>style.visibility</p:attrName>
                                        </p:attrNameLst>
                                      </p:cBhvr>
                                      <p:to>
                                        <p:strVal val="visible"/>
                                      </p:to>
                                    </p:set>
                                    <p:animEffect transition="in" filter="fade">
                                      <p:cBhvr>
                                        <p:cTn id="64" dur="1000"/>
                                        <p:tgtEl>
                                          <p:spTgt spid="53264"/>
                                        </p:tgtEl>
                                      </p:cBhvr>
                                    </p:animEffect>
                                    <p:anim calcmode="lin" valueType="num">
                                      <p:cBhvr>
                                        <p:cTn id="65" dur="1000" fill="hold"/>
                                        <p:tgtEl>
                                          <p:spTgt spid="53264"/>
                                        </p:tgtEl>
                                        <p:attrNameLst>
                                          <p:attrName>ppt_x</p:attrName>
                                        </p:attrNameLst>
                                      </p:cBhvr>
                                      <p:tavLst>
                                        <p:tav tm="0">
                                          <p:val>
                                            <p:strVal val="#ppt_x"/>
                                          </p:val>
                                        </p:tav>
                                        <p:tav tm="100000">
                                          <p:val>
                                            <p:strVal val="#ppt_x"/>
                                          </p:val>
                                        </p:tav>
                                      </p:tavLst>
                                    </p:anim>
                                    <p:anim calcmode="lin" valueType="num">
                                      <p:cBhvr>
                                        <p:cTn id="66" dur="1000" fill="hold"/>
                                        <p:tgtEl>
                                          <p:spTgt spid="53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45025" y="2441575"/>
            <a:ext cx="1152525" cy="35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2656"/>
            <a:ext cx="657582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867025"/>
            <a:ext cx="20383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2932113"/>
            <a:ext cx="16859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4083050"/>
            <a:ext cx="31146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5513388"/>
            <a:ext cx="1695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مجموعة 13"/>
          <p:cNvGrpSpPr/>
          <p:nvPr/>
        </p:nvGrpSpPr>
        <p:grpSpPr>
          <a:xfrm>
            <a:off x="-36512" y="-27384"/>
            <a:ext cx="2082876" cy="756636"/>
            <a:chOff x="179512" y="692696"/>
            <a:chExt cx="2082876" cy="756636"/>
          </a:xfrm>
        </p:grpSpPr>
        <p:pic>
          <p:nvPicPr>
            <p:cNvPr id="15"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25435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2000"/>
                                        <p:tgtEl>
                                          <p:spTgt spid="68610"/>
                                        </p:tgtEl>
                                      </p:cBhvr>
                                    </p:animEffect>
                                    <p:anim calcmode="lin" valueType="num">
                                      <p:cBhvr>
                                        <p:cTn id="8" dur="2000" fill="hold"/>
                                        <p:tgtEl>
                                          <p:spTgt spid="68610"/>
                                        </p:tgtEl>
                                        <p:attrNameLst>
                                          <p:attrName>ppt_w</p:attrName>
                                        </p:attrNameLst>
                                      </p:cBhvr>
                                      <p:tavLst>
                                        <p:tav tm="0" fmla="#ppt_w*sin(2.5*pi*$)">
                                          <p:val>
                                            <p:fltVal val="0"/>
                                          </p:val>
                                        </p:tav>
                                        <p:tav tm="100000">
                                          <p:val>
                                            <p:fltVal val="1"/>
                                          </p:val>
                                        </p:tav>
                                      </p:tavLst>
                                    </p:anim>
                                    <p:anim calcmode="lin" valueType="num">
                                      <p:cBhvr>
                                        <p:cTn id="9" dur="2000" fill="hold"/>
                                        <p:tgtEl>
                                          <p:spTgt spid="6861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54282"/>
                                        </p:tgtEl>
                                        <p:attrNameLst>
                                          <p:attrName>style.visibility</p:attrName>
                                        </p:attrNameLst>
                                      </p:cBhvr>
                                      <p:to>
                                        <p:strVal val="visible"/>
                                      </p:to>
                                    </p:set>
                                    <p:animEffect transition="in" filter="wipe(down)">
                                      <p:cBhvr>
                                        <p:cTn id="21" dur="500"/>
                                        <p:tgtEl>
                                          <p:spTgt spid="542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54283"/>
                                        </p:tgtEl>
                                        <p:attrNameLst>
                                          <p:attrName>style.visibility</p:attrName>
                                        </p:attrNameLst>
                                      </p:cBhvr>
                                      <p:to>
                                        <p:strVal val="visible"/>
                                      </p:to>
                                    </p:set>
                                    <p:animEffect transition="in" filter="barn(inVertical)">
                                      <p:cBhvr>
                                        <p:cTn id="26" dur="500"/>
                                        <p:tgtEl>
                                          <p:spTgt spid="542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54284"/>
                                        </p:tgtEl>
                                        <p:attrNameLst>
                                          <p:attrName>style.visibility</p:attrName>
                                        </p:attrNameLst>
                                      </p:cBhvr>
                                      <p:to>
                                        <p:strVal val="visible"/>
                                      </p:to>
                                    </p:set>
                                    <p:animEffect transition="in" filter="fade">
                                      <p:cBhvr>
                                        <p:cTn id="31" dur="1000"/>
                                        <p:tgtEl>
                                          <p:spTgt spid="54284"/>
                                        </p:tgtEl>
                                      </p:cBhvr>
                                    </p:animEffect>
                                    <p:anim calcmode="lin" valueType="num">
                                      <p:cBhvr>
                                        <p:cTn id="32" dur="1000" fill="hold"/>
                                        <p:tgtEl>
                                          <p:spTgt spid="54284"/>
                                        </p:tgtEl>
                                        <p:attrNameLst>
                                          <p:attrName>ppt_x</p:attrName>
                                        </p:attrNameLst>
                                      </p:cBhvr>
                                      <p:tavLst>
                                        <p:tav tm="0">
                                          <p:val>
                                            <p:strVal val="#ppt_x"/>
                                          </p:val>
                                        </p:tav>
                                        <p:tav tm="100000">
                                          <p:val>
                                            <p:strVal val="#ppt_x"/>
                                          </p:val>
                                        </p:tav>
                                      </p:tavLst>
                                    </p:anim>
                                    <p:anim calcmode="lin" valueType="num">
                                      <p:cBhvr>
                                        <p:cTn id="33"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54285"/>
                                        </p:tgtEl>
                                        <p:attrNameLst>
                                          <p:attrName>style.visibility</p:attrName>
                                        </p:attrNameLst>
                                      </p:cBhvr>
                                      <p:to>
                                        <p:strVal val="visible"/>
                                      </p:to>
                                    </p:set>
                                    <p:animEffect transition="in" filter="wipe(down)">
                                      <p:cBhvr>
                                        <p:cTn id="38" dur="500"/>
                                        <p:tgtEl>
                                          <p:spTgt spid="54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78363" y="2492896"/>
            <a:ext cx="11525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64014"/>
            <a:ext cx="6336704" cy="198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02" y="3068960"/>
            <a:ext cx="6986588"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مجموعة 10"/>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076043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2000"/>
                                        <p:tgtEl>
                                          <p:spTgt spid="69634"/>
                                        </p:tgtEl>
                                      </p:cBhvr>
                                    </p:animEffect>
                                    <p:anim calcmode="lin" valueType="num">
                                      <p:cBhvr>
                                        <p:cTn id="8" dur="2000" fill="hold"/>
                                        <p:tgtEl>
                                          <p:spTgt spid="69634"/>
                                        </p:tgtEl>
                                        <p:attrNameLst>
                                          <p:attrName>ppt_w</p:attrName>
                                        </p:attrNameLst>
                                      </p:cBhvr>
                                      <p:tavLst>
                                        <p:tav tm="0" fmla="#ppt_w*sin(2.5*pi*$)">
                                          <p:val>
                                            <p:fltVal val="0"/>
                                          </p:val>
                                        </p:tav>
                                        <p:tav tm="100000">
                                          <p:val>
                                            <p:fltVal val="1"/>
                                          </p:val>
                                        </p:tav>
                                      </p:tavLst>
                                    </p:anim>
                                    <p:anim calcmode="lin" valueType="num">
                                      <p:cBhvr>
                                        <p:cTn id="9" dur="2000" fill="hold"/>
                                        <p:tgtEl>
                                          <p:spTgt spid="6963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55306"/>
                                        </p:tgtEl>
                                        <p:attrNameLst>
                                          <p:attrName>style.visibility</p:attrName>
                                        </p:attrNameLst>
                                      </p:cBhvr>
                                      <p:to>
                                        <p:strVal val="visible"/>
                                      </p:to>
                                    </p:set>
                                    <p:anim calcmode="lin" valueType="num">
                                      <p:cBhvr>
                                        <p:cTn id="21" dur="1000" fill="hold"/>
                                        <p:tgtEl>
                                          <p:spTgt spid="55306"/>
                                        </p:tgtEl>
                                        <p:attrNameLst>
                                          <p:attrName>ppt_w</p:attrName>
                                        </p:attrNameLst>
                                      </p:cBhvr>
                                      <p:tavLst>
                                        <p:tav tm="0">
                                          <p:val>
                                            <p:fltVal val="0"/>
                                          </p:val>
                                        </p:tav>
                                        <p:tav tm="100000">
                                          <p:val>
                                            <p:strVal val="#ppt_w"/>
                                          </p:val>
                                        </p:tav>
                                      </p:tavLst>
                                    </p:anim>
                                    <p:anim calcmode="lin" valueType="num">
                                      <p:cBhvr>
                                        <p:cTn id="22" dur="1000" fill="hold"/>
                                        <p:tgtEl>
                                          <p:spTgt spid="55306"/>
                                        </p:tgtEl>
                                        <p:attrNameLst>
                                          <p:attrName>ppt_h</p:attrName>
                                        </p:attrNameLst>
                                      </p:cBhvr>
                                      <p:tavLst>
                                        <p:tav tm="0">
                                          <p:val>
                                            <p:fltVal val="0"/>
                                          </p:val>
                                        </p:tav>
                                        <p:tav tm="100000">
                                          <p:val>
                                            <p:strVal val="#ppt_h"/>
                                          </p:val>
                                        </p:tav>
                                      </p:tavLst>
                                    </p:anim>
                                    <p:anim calcmode="lin" valueType="num">
                                      <p:cBhvr>
                                        <p:cTn id="23" dur="1000" fill="hold"/>
                                        <p:tgtEl>
                                          <p:spTgt spid="55306"/>
                                        </p:tgtEl>
                                        <p:attrNameLst>
                                          <p:attrName>style.rotation</p:attrName>
                                        </p:attrNameLst>
                                      </p:cBhvr>
                                      <p:tavLst>
                                        <p:tav tm="0">
                                          <p:val>
                                            <p:fltVal val="90"/>
                                          </p:val>
                                        </p:tav>
                                        <p:tav tm="100000">
                                          <p:val>
                                            <p:fltVal val="0"/>
                                          </p:val>
                                        </p:tav>
                                      </p:tavLst>
                                    </p:anim>
                                    <p:animEffect transition="in" filter="fade">
                                      <p:cBhvr>
                                        <p:cTn id="24" dur="1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535488" y="1052513"/>
            <a:ext cx="11525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560513"/>
            <a:ext cx="20764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570038"/>
            <a:ext cx="16859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560513"/>
            <a:ext cx="31146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755900"/>
            <a:ext cx="16668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3357563"/>
            <a:ext cx="22383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9538" y="3395663"/>
            <a:ext cx="17049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825" y="3357563"/>
            <a:ext cx="31972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3013" y="4837113"/>
            <a:ext cx="180022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10455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82946"/>
                                        </p:tgtEl>
                                        <p:attrNameLst>
                                          <p:attrName>style.visibility</p:attrName>
                                        </p:attrNameLst>
                                      </p:cBhvr>
                                      <p:to>
                                        <p:strVal val="visible"/>
                                      </p:to>
                                    </p:set>
                                    <p:animEffect transition="in" filter="wipe(down)">
                                      <p:cBhvr>
                                        <p:cTn id="14" dur="500"/>
                                        <p:tgtEl>
                                          <p:spTgt spid="829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2947"/>
                                        </p:tgtEl>
                                        <p:attrNameLst>
                                          <p:attrName>style.visibility</p:attrName>
                                        </p:attrNameLst>
                                      </p:cBhvr>
                                      <p:to>
                                        <p:strVal val="visible"/>
                                      </p:to>
                                    </p:set>
                                    <p:animEffect transition="in" filter="barn(inVertical)">
                                      <p:cBhvr>
                                        <p:cTn id="19" dur="500"/>
                                        <p:tgtEl>
                                          <p:spTgt spid="829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82948"/>
                                        </p:tgtEl>
                                        <p:attrNameLst>
                                          <p:attrName>style.visibility</p:attrName>
                                        </p:attrNameLst>
                                      </p:cBhvr>
                                      <p:to>
                                        <p:strVal val="visible"/>
                                      </p:to>
                                    </p:set>
                                    <p:animEffect transition="in" filter="fade">
                                      <p:cBhvr>
                                        <p:cTn id="24" dur="1000"/>
                                        <p:tgtEl>
                                          <p:spTgt spid="82948"/>
                                        </p:tgtEl>
                                      </p:cBhvr>
                                    </p:animEffect>
                                    <p:anim calcmode="lin" valueType="num">
                                      <p:cBhvr>
                                        <p:cTn id="25" dur="1000" fill="hold"/>
                                        <p:tgtEl>
                                          <p:spTgt spid="82948"/>
                                        </p:tgtEl>
                                        <p:attrNameLst>
                                          <p:attrName>ppt_x</p:attrName>
                                        </p:attrNameLst>
                                      </p:cBhvr>
                                      <p:tavLst>
                                        <p:tav tm="0">
                                          <p:val>
                                            <p:strVal val="#ppt_x"/>
                                          </p:val>
                                        </p:tav>
                                        <p:tav tm="100000">
                                          <p:val>
                                            <p:strVal val="#ppt_x"/>
                                          </p:val>
                                        </p:tav>
                                      </p:tavLst>
                                    </p:anim>
                                    <p:anim calcmode="lin" valueType="num">
                                      <p:cBhvr>
                                        <p:cTn id="26" dur="1000" fill="hold"/>
                                        <p:tgtEl>
                                          <p:spTgt spid="8294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82949"/>
                                        </p:tgtEl>
                                        <p:attrNameLst>
                                          <p:attrName>style.visibility</p:attrName>
                                        </p:attrNameLst>
                                      </p:cBhvr>
                                      <p:to>
                                        <p:strVal val="visible"/>
                                      </p:to>
                                    </p:set>
                                    <p:animEffect transition="in" filter="barn(inVertical)">
                                      <p:cBhvr>
                                        <p:cTn id="31" dur="500"/>
                                        <p:tgtEl>
                                          <p:spTgt spid="829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82950"/>
                                        </p:tgtEl>
                                        <p:attrNameLst>
                                          <p:attrName>style.visibility</p:attrName>
                                        </p:attrNameLst>
                                      </p:cBhvr>
                                      <p:to>
                                        <p:strVal val="visible"/>
                                      </p:to>
                                    </p:set>
                                    <p:animEffect transition="in" filter="wipe(down)">
                                      <p:cBhvr>
                                        <p:cTn id="36" dur="500"/>
                                        <p:tgtEl>
                                          <p:spTgt spid="829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2951"/>
                                        </p:tgtEl>
                                        <p:attrNameLst>
                                          <p:attrName>style.visibility</p:attrName>
                                        </p:attrNameLst>
                                      </p:cBhvr>
                                      <p:to>
                                        <p:strVal val="visible"/>
                                      </p:to>
                                    </p:set>
                                    <p:animEffect transition="in" filter="barn(inVertical)">
                                      <p:cBhvr>
                                        <p:cTn id="41" dur="500"/>
                                        <p:tgtEl>
                                          <p:spTgt spid="8295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82952"/>
                                        </p:tgtEl>
                                        <p:attrNameLst>
                                          <p:attrName>style.visibility</p:attrName>
                                        </p:attrNameLst>
                                      </p:cBhvr>
                                      <p:to>
                                        <p:strVal val="visible"/>
                                      </p:to>
                                    </p:set>
                                    <p:animEffect transition="in" filter="fade">
                                      <p:cBhvr>
                                        <p:cTn id="46" dur="1000"/>
                                        <p:tgtEl>
                                          <p:spTgt spid="82952"/>
                                        </p:tgtEl>
                                      </p:cBhvr>
                                    </p:animEffect>
                                    <p:anim calcmode="lin" valueType="num">
                                      <p:cBhvr>
                                        <p:cTn id="47" dur="1000" fill="hold"/>
                                        <p:tgtEl>
                                          <p:spTgt spid="82952"/>
                                        </p:tgtEl>
                                        <p:attrNameLst>
                                          <p:attrName>ppt_x</p:attrName>
                                        </p:attrNameLst>
                                      </p:cBhvr>
                                      <p:tavLst>
                                        <p:tav tm="0">
                                          <p:val>
                                            <p:strVal val="#ppt_x"/>
                                          </p:val>
                                        </p:tav>
                                        <p:tav tm="100000">
                                          <p:val>
                                            <p:strVal val="#ppt_x"/>
                                          </p:val>
                                        </p:tav>
                                      </p:tavLst>
                                    </p:anim>
                                    <p:anim calcmode="lin" valueType="num">
                                      <p:cBhvr>
                                        <p:cTn id="48" dur="1000" fill="hold"/>
                                        <p:tgtEl>
                                          <p:spTgt spid="82952"/>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nodeType="clickEffect">
                                  <p:stCondLst>
                                    <p:cond delay="0"/>
                                  </p:stCondLst>
                                  <p:childTnLst>
                                    <p:set>
                                      <p:cBhvr>
                                        <p:cTn id="52" dur="1" fill="hold">
                                          <p:stCondLst>
                                            <p:cond delay="0"/>
                                          </p:stCondLst>
                                        </p:cTn>
                                        <p:tgtEl>
                                          <p:spTgt spid="82953"/>
                                        </p:tgtEl>
                                        <p:attrNameLst>
                                          <p:attrName>style.visibility</p:attrName>
                                        </p:attrNameLst>
                                      </p:cBhvr>
                                      <p:to>
                                        <p:strVal val="visible"/>
                                      </p:to>
                                    </p:set>
                                    <p:animEffect transition="in" filter="wipe(down)">
                                      <p:cBhvr>
                                        <p:cTn id="53" dur="580">
                                          <p:stCondLst>
                                            <p:cond delay="0"/>
                                          </p:stCondLst>
                                        </p:cTn>
                                        <p:tgtEl>
                                          <p:spTgt spid="82953"/>
                                        </p:tgtEl>
                                      </p:cBhvr>
                                    </p:animEffect>
                                    <p:anim calcmode="lin" valueType="num">
                                      <p:cBhvr>
                                        <p:cTn id="54" dur="1822" tmFilter="0,0; 0.14,0.36; 0.43,0.73; 0.71,0.91; 1.0,1.0">
                                          <p:stCondLst>
                                            <p:cond delay="0"/>
                                          </p:stCondLst>
                                        </p:cTn>
                                        <p:tgtEl>
                                          <p:spTgt spid="8295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295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295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295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2953"/>
                                        </p:tgtEl>
                                        <p:attrNameLst>
                                          <p:attrName>ppt_y</p:attrName>
                                        </p:attrNameLst>
                                      </p:cBhvr>
                                      <p:tavLst>
                                        <p:tav tm="0" fmla="#ppt_y-sin(pi*$)/81">
                                          <p:val>
                                            <p:fltVal val="0"/>
                                          </p:val>
                                        </p:tav>
                                        <p:tav tm="100000">
                                          <p:val>
                                            <p:fltVal val="1"/>
                                          </p:val>
                                        </p:tav>
                                      </p:tavLst>
                                    </p:anim>
                                    <p:animScale>
                                      <p:cBhvr>
                                        <p:cTn id="59" dur="26">
                                          <p:stCondLst>
                                            <p:cond delay="650"/>
                                          </p:stCondLst>
                                        </p:cTn>
                                        <p:tgtEl>
                                          <p:spTgt spid="82953"/>
                                        </p:tgtEl>
                                      </p:cBhvr>
                                      <p:to x="100000" y="60000"/>
                                    </p:animScale>
                                    <p:animScale>
                                      <p:cBhvr>
                                        <p:cTn id="60" dur="166" decel="50000">
                                          <p:stCondLst>
                                            <p:cond delay="676"/>
                                          </p:stCondLst>
                                        </p:cTn>
                                        <p:tgtEl>
                                          <p:spTgt spid="82953"/>
                                        </p:tgtEl>
                                      </p:cBhvr>
                                      <p:to x="100000" y="100000"/>
                                    </p:animScale>
                                    <p:animScale>
                                      <p:cBhvr>
                                        <p:cTn id="61" dur="26">
                                          <p:stCondLst>
                                            <p:cond delay="1312"/>
                                          </p:stCondLst>
                                        </p:cTn>
                                        <p:tgtEl>
                                          <p:spTgt spid="82953"/>
                                        </p:tgtEl>
                                      </p:cBhvr>
                                      <p:to x="100000" y="80000"/>
                                    </p:animScale>
                                    <p:animScale>
                                      <p:cBhvr>
                                        <p:cTn id="62" dur="166" decel="50000">
                                          <p:stCondLst>
                                            <p:cond delay="1338"/>
                                          </p:stCondLst>
                                        </p:cTn>
                                        <p:tgtEl>
                                          <p:spTgt spid="82953"/>
                                        </p:tgtEl>
                                      </p:cBhvr>
                                      <p:to x="100000" y="100000"/>
                                    </p:animScale>
                                    <p:animScale>
                                      <p:cBhvr>
                                        <p:cTn id="63" dur="26">
                                          <p:stCondLst>
                                            <p:cond delay="1642"/>
                                          </p:stCondLst>
                                        </p:cTn>
                                        <p:tgtEl>
                                          <p:spTgt spid="82953"/>
                                        </p:tgtEl>
                                      </p:cBhvr>
                                      <p:to x="100000" y="90000"/>
                                    </p:animScale>
                                    <p:animScale>
                                      <p:cBhvr>
                                        <p:cTn id="64" dur="166" decel="50000">
                                          <p:stCondLst>
                                            <p:cond delay="1668"/>
                                          </p:stCondLst>
                                        </p:cTn>
                                        <p:tgtEl>
                                          <p:spTgt spid="82953"/>
                                        </p:tgtEl>
                                      </p:cBhvr>
                                      <p:to x="100000" y="100000"/>
                                    </p:animScale>
                                    <p:animScale>
                                      <p:cBhvr>
                                        <p:cTn id="65" dur="26">
                                          <p:stCondLst>
                                            <p:cond delay="1808"/>
                                          </p:stCondLst>
                                        </p:cTn>
                                        <p:tgtEl>
                                          <p:spTgt spid="82953"/>
                                        </p:tgtEl>
                                      </p:cBhvr>
                                      <p:to x="100000" y="95000"/>
                                    </p:animScale>
                                    <p:animScale>
                                      <p:cBhvr>
                                        <p:cTn id="66" dur="166" decel="50000">
                                          <p:stCondLst>
                                            <p:cond delay="1834"/>
                                          </p:stCondLst>
                                        </p:cTn>
                                        <p:tgtEl>
                                          <p:spTgt spid="829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78363" y="2708920"/>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grpSp>
        <p:nvGrpSpPr>
          <p:cNvPr id="2" name="مجموعة 1"/>
          <p:cNvGrpSpPr>
            <a:grpSpLocks/>
          </p:cNvGrpSpPr>
          <p:nvPr/>
        </p:nvGrpSpPr>
        <p:grpSpPr bwMode="auto">
          <a:xfrm>
            <a:off x="2195736" y="350934"/>
            <a:ext cx="6826250" cy="2357986"/>
            <a:chOff x="4211960" y="1092147"/>
            <a:chExt cx="4449509" cy="1800225"/>
          </a:xfrm>
        </p:grpSpPr>
        <p:pic>
          <p:nvPicPr>
            <p:cNvPr id="583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92147"/>
              <a:ext cx="4448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1" y="1425522"/>
              <a:ext cx="4449508"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63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580" y="3199978"/>
            <a:ext cx="7056438" cy="332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مجموعة 12"/>
          <p:cNvGrpSpPr/>
          <p:nvPr/>
        </p:nvGrpSpPr>
        <p:grpSpPr>
          <a:xfrm>
            <a:off x="-36512" y="-27384"/>
            <a:ext cx="2082876" cy="756636"/>
            <a:chOff x="179512" y="692696"/>
            <a:chExt cx="2082876" cy="756636"/>
          </a:xfrm>
        </p:grpSpPr>
        <p:pic>
          <p:nvPicPr>
            <p:cNvPr id="14"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330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ppt_w</p:attrName>
                                        </p:attrNameLst>
                                      </p:cBhvr>
                                      <p:tavLst>
                                        <p:tav tm="0" fmla="#ppt_w*sin(2.5*pi*$)">
                                          <p:val>
                                            <p:fltVal val="0"/>
                                          </p:val>
                                        </p:tav>
                                        <p:tav tm="100000">
                                          <p:val>
                                            <p:fltVal val="1"/>
                                          </p:val>
                                        </p:tav>
                                      </p:tavLst>
                                    </p:anim>
                                    <p:anim calcmode="lin" valueType="num">
                                      <p:cBhvr>
                                        <p:cTn id="1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nodeType="clickEffect">
                                  <p:stCondLst>
                                    <p:cond delay="0"/>
                                  </p:stCondLst>
                                  <p:childTnLst>
                                    <p:set>
                                      <p:cBhvr>
                                        <p:cTn id="21" dur="1" fill="hold">
                                          <p:stCondLst>
                                            <p:cond delay="0"/>
                                          </p:stCondLst>
                                        </p:cTn>
                                        <p:tgtEl>
                                          <p:spTgt spid="56332"/>
                                        </p:tgtEl>
                                        <p:attrNameLst>
                                          <p:attrName>style.visibility</p:attrName>
                                        </p:attrNameLst>
                                      </p:cBhvr>
                                      <p:to>
                                        <p:strVal val="visible"/>
                                      </p:to>
                                    </p:set>
                                    <p:animEffect transition="in" filter="fade">
                                      <p:cBhvr>
                                        <p:cTn id="22" dur="2000"/>
                                        <p:tgtEl>
                                          <p:spTgt spid="56332"/>
                                        </p:tgtEl>
                                      </p:cBhvr>
                                    </p:animEffect>
                                    <p:anim calcmode="lin" valueType="num">
                                      <p:cBhvr>
                                        <p:cTn id="23" dur="2000" fill="hold"/>
                                        <p:tgtEl>
                                          <p:spTgt spid="56332"/>
                                        </p:tgtEl>
                                        <p:attrNameLst>
                                          <p:attrName>ppt_w</p:attrName>
                                        </p:attrNameLst>
                                      </p:cBhvr>
                                      <p:tavLst>
                                        <p:tav tm="0" fmla="#ppt_w*sin(2.5*pi*$)">
                                          <p:val>
                                            <p:fltVal val="0"/>
                                          </p:val>
                                        </p:tav>
                                        <p:tav tm="100000">
                                          <p:val>
                                            <p:fltVal val="1"/>
                                          </p:val>
                                        </p:tav>
                                      </p:tavLst>
                                    </p:anim>
                                    <p:anim calcmode="lin" valueType="num">
                                      <p:cBhvr>
                                        <p:cTn id="24" dur="2000" fill="hold"/>
                                        <p:tgtEl>
                                          <p:spTgt spid="5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787900" y="1062038"/>
            <a:ext cx="11525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55750"/>
            <a:ext cx="20288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1565275"/>
            <a:ext cx="17145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565275"/>
            <a:ext cx="35528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138" y="2781300"/>
            <a:ext cx="1924050" cy="53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3573463"/>
            <a:ext cx="21717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0775" y="3582988"/>
            <a:ext cx="17145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4338" y="3582988"/>
            <a:ext cx="3581400"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7088" y="4870450"/>
            <a:ext cx="147637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20670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wipe(down)">
                                      <p:cBhvr>
                                        <p:cTn id="14" dur="500"/>
                                        <p:tgtEl>
                                          <p:spTgt spid="839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3971"/>
                                        </p:tgtEl>
                                        <p:attrNameLst>
                                          <p:attrName>style.visibility</p:attrName>
                                        </p:attrNameLst>
                                      </p:cBhvr>
                                      <p:to>
                                        <p:strVal val="visible"/>
                                      </p:to>
                                    </p:set>
                                    <p:animEffect transition="in" filter="barn(inVertical)">
                                      <p:cBhvr>
                                        <p:cTn id="19" dur="500"/>
                                        <p:tgtEl>
                                          <p:spTgt spid="8397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83972"/>
                                        </p:tgtEl>
                                        <p:attrNameLst>
                                          <p:attrName>style.visibility</p:attrName>
                                        </p:attrNameLst>
                                      </p:cBhvr>
                                      <p:to>
                                        <p:strVal val="visible"/>
                                      </p:to>
                                    </p:set>
                                    <p:animEffect transition="in" filter="barn(inVertical)">
                                      <p:cBhvr>
                                        <p:cTn id="24" dur="500"/>
                                        <p:tgtEl>
                                          <p:spTgt spid="839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83973"/>
                                        </p:tgtEl>
                                        <p:attrNameLst>
                                          <p:attrName>style.visibility</p:attrName>
                                        </p:attrNameLst>
                                      </p:cBhvr>
                                      <p:to>
                                        <p:strVal val="visible"/>
                                      </p:to>
                                    </p:set>
                                    <p:animEffect transition="in" filter="wipe(down)">
                                      <p:cBhvr>
                                        <p:cTn id="29" dur="500"/>
                                        <p:tgtEl>
                                          <p:spTgt spid="839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83974"/>
                                        </p:tgtEl>
                                        <p:attrNameLst>
                                          <p:attrName>style.visibility</p:attrName>
                                        </p:attrNameLst>
                                      </p:cBhvr>
                                      <p:to>
                                        <p:strVal val="visible"/>
                                      </p:to>
                                    </p:set>
                                    <p:animEffect transition="in" filter="wipe(down)">
                                      <p:cBhvr>
                                        <p:cTn id="34" dur="500"/>
                                        <p:tgtEl>
                                          <p:spTgt spid="839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83975"/>
                                        </p:tgtEl>
                                        <p:attrNameLst>
                                          <p:attrName>style.visibility</p:attrName>
                                        </p:attrNameLst>
                                      </p:cBhvr>
                                      <p:to>
                                        <p:strVal val="visible"/>
                                      </p:to>
                                    </p:set>
                                    <p:animEffect transition="in" filter="barn(inVertical)">
                                      <p:cBhvr>
                                        <p:cTn id="39" dur="500"/>
                                        <p:tgtEl>
                                          <p:spTgt spid="8397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83977"/>
                                        </p:tgtEl>
                                        <p:attrNameLst>
                                          <p:attrName>style.visibility</p:attrName>
                                        </p:attrNameLst>
                                      </p:cBhvr>
                                      <p:to>
                                        <p:strVal val="visible"/>
                                      </p:to>
                                    </p:set>
                                    <p:animEffect transition="in" filter="fade">
                                      <p:cBhvr>
                                        <p:cTn id="44" dur="1000"/>
                                        <p:tgtEl>
                                          <p:spTgt spid="83977"/>
                                        </p:tgtEl>
                                      </p:cBhvr>
                                    </p:animEffect>
                                    <p:anim calcmode="lin" valueType="num">
                                      <p:cBhvr>
                                        <p:cTn id="45" dur="1000" fill="hold"/>
                                        <p:tgtEl>
                                          <p:spTgt spid="83977"/>
                                        </p:tgtEl>
                                        <p:attrNameLst>
                                          <p:attrName>ppt_x</p:attrName>
                                        </p:attrNameLst>
                                      </p:cBhvr>
                                      <p:tavLst>
                                        <p:tav tm="0">
                                          <p:val>
                                            <p:strVal val="#ppt_x"/>
                                          </p:val>
                                        </p:tav>
                                        <p:tav tm="100000">
                                          <p:val>
                                            <p:strVal val="#ppt_x"/>
                                          </p:val>
                                        </p:tav>
                                      </p:tavLst>
                                    </p:anim>
                                    <p:anim calcmode="lin" valueType="num">
                                      <p:cBhvr>
                                        <p:cTn id="46" dur="1000" fill="hold"/>
                                        <p:tgtEl>
                                          <p:spTgt spid="839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664075" y="2654300"/>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781" y="404664"/>
            <a:ext cx="702246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230563"/>
            <a:ext cx="2343150" cy="80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225" y="3252788"/>
            <a:ext cx="1733550" cy="7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425" y="3252788"/>
            <a:ext cx="3190875" cy="7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6850" y="4221163"/>
            <a:ext cx="17335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4664075"/>
            <a:ext cx="19335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850" y="4673600"/>
            <a:ext cx="32575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6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6100" y="4868863"/>
            <a:ext cx="19812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6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988" y="5780088"/>
            <a:ext cx="14097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62"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1950" y="5799138"/>
            <a:ext cx="29146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63"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788" y="5818188"/>
            <a:ext cx="13906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مجموعة 19"/>
          <p:cNvGrpSpPr/>
          <p:nvPr/>
        </p:nvGrpSpPr>
        <p:grpSpPr>
          <a:xfrm>
            <a:off x="-36512" y="-27384"/>
            <a:ext cx="2082876" cy="756636"/>
            <a:chOff x="179512" y="692696"/>
            <a:chExt cx="2082876" cy="756636"/>
          </a:xfrm>
        </p:grpSpPr>
        <p:pic>
          <p:nvPicPr>
            <p:cNvPr id="21" name="Picture 2"/>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9712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anim calcmode="lin" valueType="num">
                                      <p:cBhvr>
                                        <p:cTn id="8" dur="2000" fill="hold"/>
                                        <p:tgtEl>
                                          <p:spTgt spid="71682"/>
                                        </p:tgtEl>
                                        <p:attrNameLst>
                                          <p:attrName>ppt_w</p:attrName>
                                        </p:attrNameLst>
                                      </p:cBhvr>
                                      <p:tavLst>
                                        <p:tav tm="0" fmla="#ppt_w*sin(2.5*pi*$)">
                                          <p:val>
                                            <p:fltVal val="0"/>
                                          </p:val>
                                        </p:tav>
                                        <p:tav tm="100000">
                                          <p:val>
                                            <p:fltVal val="1"/>
                                          </p:val>
                                        </p:tav>
                                      </p:tavLst>
                                    </p:anim>
                                    <p:anim calcmode="lin" valueType="num">
                                      <p:cBhvr>
                                        <p:cTn id="9" dur="2000" fill="hold"/>
                                        <p:tgtEl>
                                          <p:spTgt spid="7168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7356"/>
                                        </p:tgtEl>
                                        <p:attrNameLst>
                                          <p:attrName>style.visibility</p:attrName>
                                        </p:attrNameLst>
                                      </p:cBhvr>
                                      <p:to>
                                        <p:strVal val="visible"/>
                                      </p:to>
                                    </p:set>
                                    <p:animEffect transition="in" filter="fade">
                                      <p:cBhvr>
                                        <p:cTn id="21" dur="1000"/>
                                        <p:tgtEl>
                                          <p:spTgt spid="57356"/>
                                        </p:tgtEl>
                                      </p:cBhvr>
                                    </p:animEffect>
                                    <p:anim calcmode="lin" valueType="num">
                                      <p:cBhvr>
                                        <p:cTn id="22" dur="1000" fill="hold"/>
                                        <p:tgtEl>
                                          <p:spTgt spid="57356"/>
                                        </p:tgtEl>
                                        <p:attrNameLst>
                                          <p:attrName>ppt_x</p:attrName>
                                        </p:attrNameLst>
                                      </p:cBhvr>
                                      <p:tavLst>
                                        <p:tav tm="0">
                                          <p:val>
                                            <p:strVal val="#ppt_x"/>
                                          </p:val>
                                        </p:tav>
                                        <p:tav tm="100000">
                                          <p:val>
                                            <p:strVal val="#ppt_x"/>
                                          </p:val>
                                        </p:tav>
                                      </p:tavLst>
                                    </p:anim>
                                    <p:anim calcmode="lin" valueType="num">
                                      <p:cBhvr>
                                        <p:cTn id="23" dur="1000" fill="hold"/>
                                        <p:tgtEl>
                                          <p:spTgt spid="5735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57357"/>
                                        </p:tgtEl>
                                        <p:attrNameLst>
                                          <p:attrName>style.visibility</p:attrName>
                                        </p:attrNameLst>
                                      </p:cBhvr>
                                      <p:to>
                                        <p:strVal val="visible"/>
                                      </p:to>
                                    </p:set>
                                    <p:animEffect transition="in" filter="wipe(down)">
                                      <p:cBhvr>
                                        <p:cTn id="28" dur="500"/>
                                        <p:tgtEl>
                                          <p:spTgt spid="573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7358"/>
                                        </p:tgtEl>
                                        <p:attrNameLst>
                                          <p:attrName>style.visibility</p:attrName>
                                        </p:attrNameLst>
                                      </p:cBhvr>
                                      <p:to>
                                        <p:strVal val="visible"/>
                                      </p:to>
                                    </p:set>
                                    <p:animEffect transition="in" filter="fade">
                                      <p:cBhvr>
                                        <p:cTn id="33" dur="1000"/>
                                        <p:tgtEl>
                                          <p:spTgt spid="57358"/>
                                        </p:tgtEl>
                                      </p:cBhvr>
                                    </p:animEffect>
                                    <p:anim calcmode="lin" valueType="num">
                                      <p:cBhvr>
                                        <p:cTn id="34" dur="1000" fill="hold"/>
                                        <p:tgtEl>
                                          <p:spTgt spid="57358"/>
                                        </p:tgtEl>
                                        <p:attrNameLst>
                                          <p:attrName>ppt_x</p:attrName>
                                        </p:attrNameLst>
                                      </p:cBhvr>
                                      <p:tavLst>
                                        <p:tav tm="0">
                                          <p:val>
                                            <p:strVal val="#ppt_x"/>
                                          </p:val>
                                        </p:tav>
                                        <p:tav tm="100000">
                                          <p:val>
                                            <p:strVal val="#ppt_x"/>
                                          </p:val>
                                        </p:tav>
                                      </p:tavLst>
                                    </p:anim>
                                    <p:anim calcmode="lin" valueType="num">
                                      <p:cBhvr>
                                        <p:cTn id="35" dur="1000" fill="hold"/>
                                        <p:tgtEl>
                                          <p:spTgt spid="57358"/>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57359"/>
                                        </p:tgtEl>
                                        <p:attrNameLst>
                                          <p:attrName>style.visibility</p:attrName>
                                        </p:attrNameLst>
                                      </p:cBhvr>
                                      <p:to>
                                        <p:strVal val="visible"/>
                                      </p:to>
                                    </p:set>
                                    <p:animEffect transition="in" filter="barn(inVertical)">
                                      <p:cBhvr>
                                        <p:cTn id="40" dur="500"/>
                                        <p:tgtEl>
                                          <p:spTgt spid="5735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57360"/>
                                        </p:tgtEl>
                                        <p:attrNameLst>
                                          <p:attrName>style.visibility</p:attrName>
                                        </p:attrNameLst>
                                      </p:cBhvr>
                                      <p:to>
                                        <p:strVal val="visible"/>
                                      </p:to>
                                    </p:set>
                                    <p:animEffect transition="in" filter="wipe(down)">
                                      <p:cBhvr>
                                        <p:cTn id="45" dur="500"/>
                                        <p:tgtEl>
                                          <p:spTgt spid="5736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57361"/>
                                        </p:tgtEl>
                                        <p:attrNameLst>
                                          <p:attrName>style.visibility</p:attrName>
                                        </p:attrNameLst>
                                      </p:cBhvr>
                                      <p:to>
                                        <p:strVal val="visible"/>
                                      </p:to>
                                    </p:set>
                                    <p:animEffect transition="in" filter="barn(inVertical)">
                                      <p:cBhvr>
                                        <p:cTn id="50" dur="500"/>
                                        <p:tgtEl>
                                          <p:spTgt spid="573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57362"/>
                                        </p:tgtEl>
                                        <p:attrNameLst>
                                          <p:attrName>style.visibility</p:attrName>
                                        </p:attrNameLst>
                                      </p:cBhvr>
                                      <p:to>
                                        <p:strVal val="visible"/>
                                      </p:to>
                                    </p:set>
                                    <p:animEffect transition="in" filter="circle(in)">
                                      <p:cBhvr>
                                        <p:cTn id="55" dur="2000"/>
                                        <p:tgtEl>
                                          <p:spTgt spid="573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57363"/>
                                        </p:tgtEl>
                                        <p:attrNameLst>
                                          <p:attrName>style.visibility</p:attrName>
                                        </p:attrNameLst>
                                      </p:cBhvr>
                                      <p:to>
                                        <p:strVal val="visible"/>
                                      </p:to>
                                    </p:set>
                                    <p:animEffect transition="in" filter="fade">
                                      <p:cBhvr>
                                        <p:cTn id="60" dur="1000"/>
                                        <p:tgtEl>
                                          <p:spTgt spid="57363"/>
                                        </p:tgtEl>
                                      </p:cBhvr>
                                    </p:animEffect>
                                    <p:anim calcmode="lin" valueType="num">
                                      <p:cBhvr>
                                        <p:cTn id="61" dur="1000" fill="hold"/>
                                        <p:tgtEl>
                                          <p:spTgt spid="57363"/>
                                        </p:tgtEl>
                                        <p:attrNameLst>
                                          <p:attrName>ppt_x</p:attrName>
                                        </p:attrNameLst>
                                      </p:cBhvr>
                                      <p:tavLst>
                                        <p:tav tm="0">
                                          <p:val>
                                            <p:strVal val="#ppt_x"/>
                                          </p:val>
                                        </p:tav>
                                        <p:tav tm="100000">
                                          <p:val>
                                            <p:strVal val="#ppt_x"/>
                                          </p:val>
                                        </p:tav>
                                      </p:tavLst>
                                    </p:anim>
                                    <p:anim calcmode="lin" valueType="num">
                                      <p:cBhvr>
                                        <p:cTn id="62" dur="1000" fill="hold"/>
                                        <p:tgtEl>
                                          <p:spTgt spid="57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853849" y="93298"/>
            <a:ext cx="7038631"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299901" y="173259"/>
            <a:ext cx="648011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قانون الانعكاس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The Low of Reflection</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250562" y="980728"/>
            <a:ext cx="8712535" cy="172819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66586" y="1035420"/>
            <a:ext cx="8248933" cy="1477328"/>
          </a:xfrm>
          <a:prstGeom prst="rect">
            <a:avLst/>
          </a:prstGeom>
          <a:noFill/>
        </p:spPr>
        <p:txBody>
          <a:bodyPr wrap="square" rtlCol="1">
            <a:spAutoFit/>
          </a:bodyPr>
          <a:lstStyle/>
          <a:p>
            <a:r>
              <a:rPr lang="ar-EG" sz="3000" b="1" dirty="0">
                <a:latin typeface="Sakkal Majalla" pitchFamily="2" charset="-78"/>
                <a:cs typeface="Sakkal Majalla" pitchFamily="2" charset="-78"/>
              </a:rPr>
              <a:t>النقاط التي تقع على مقدمة الموجة جميعها تنتشر بالسرعة نفسها فإنها ستقطع المسافة الكلية نفسها خلال الزمن نفسه، لذا تنعكس مقدمة الموجة كاملة عن السطح بزاوية مساوية لزاوية سقوطها</a:t>
            </a:r>
            <a:endParaRPr lang="en-US" sz="3000" b="1" dirty="0">
              <a:latin typeface="Sakkal Majalla" pitchFamily="2" charset="-78"/>
              <a:cs typeface="Sakkal Majalla" pitchFamily="2" charset="-78"/>
            </a:endParaRPr>
          </a:p>
        </p:txBody>
      </p:sp>
      <p:grpSp>
        <p:nvGrpSpPr>
          <p:cNvPr id="38" name="مجموعة 37"/>
          <p:cNvGrpSpPr/>
          <p:nvPr/>
        </p:nvGrpSpPr>
        <p:grpSpPr>
          <a:xfrm>
            <a:off x="584156" y="4622393"/>
            <a:ext cx="8309281" cy="1254879"/>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41" name="مربع نص 40"/>
          <p:cNvSpPr txBox="1"/>
          <p:nvPr/>
        </p:nvSpPr>
        <p:spPr>
          <a:xfrm>
            <a:off x="584156" y="4804569"/>
            <a:ext cx="8123601"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السطح الأملس يسبب </a:t>
            </a:r>
            <a:r>
              <a:rPr lang="ar-EG" sz="3000" b="1" dirty="0">
                <a:latin typeface="Sakkal Majalla" pitchFamily="2" charset="-78"/>
                <a:cs typeface="Sakkal Majalla" pitchFamily="2" charset="-78"/>
              </a:rPr>
              <a:t>انعكاسا منتظًما؛ أي أن الأشعة </a:t>
            </a:r>
            <a:r>
              <a:rPr lang="ar-EG" sz="3000" b="1" dirty="0" smtClean="0">
                <a:latin typeface="Sakkal Majalla" pitchFamily="2" charset="-78"/>
                <a:cs typeface="Sakkal Majalla" pitchFamily="2" charset="-78"/>
              </a:rPr>
              <a:t>الضوئية </a:t>
            </a:r>
            <a:r>
              <a:rPr lang="ar-EG" sz="3000" b="1" dirty="0">
                <a:latin typeface="Sakkal Majalla" pitchFamily="2" charset="-78"/>
                <a:cs typeface="Sakkal Majalla" pitchFamily="2" charset="-78"/>
              </a:rPr>
              <a:t>التي تسقط عليه متوازية تنعكس عنه متوازية أيضا</a:t>
            </a:r>
            <a:r>
              <a:rPr lang="ar-EG" sz="3000" b="1" dirty="0" smtClean="0">
                <a:latin typeface="Sakkal Majalla" pitchFamily="2" charset="-78"/>
                <a:cs typeface="Sakkal Majalla" pitchFamily="2" charset="-78"/>
              </a:rPr>
              <a:t>.</a:t>
            </a:r>
            <a:endParaRPr lang="en-US" sz="3000" b="1" dirty="0">
              <a:latin typeface="Sakkal Majalla" pitchFamily="2" charset="-78"/>
              <a:cs typeface="Sakkal Majalla" pitchFamily="2" charset="-78"/>
            </a:endParaRPr>
          </a:p>
        </p:txBody>
      </p:sp>
      <p:sp>
        <p:nvSpPr>
          <p:cNvPr id="21" name="مستطيل مستدير الزوايا 20"/>
          <p:cNvSpPr/>
          <p:nvPr/>
        </p:nvSpPr>
        <p:spPr>
          <a:xfrm>
            <a:off x="4717110" y="3429000"/>
            <a:ext cx="4245987"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السطوح الملساء والسطوح الخشنة</a:t>
            </a:r>
            <a:endParaRPr lang="ar-SA" sz="3000" dirty="0">
              <a:solidFill>
                <a:schemeClr val="bg1"/>
              </a:solidFill>
              <a:latin typeface="Sakkal Majalla" pitchFamily="2" charset="-78"/>
              <a:cs typeface="Sakkal Majalla" pitchFamily="2" charset="-78"/>
            </a:endParaRPr>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48" y="2708920"/>
            <a:ext cx="384061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مجموعة 21"/>
          <p:cNvGrpSpPr/>
          <p:nvPr/>
        </p:nvGrpSpPr>
        <p:grpSpPr>
          <a:xfrm>
            <a:off x="-36512" y="-27384"/>
            <a:ext cx="2082876" cy="756636"/>
            <a:chOff x="179512" y="692696"/>
            <a:chExt cx="2082876" cy="756636"/>
          </a:xfrm>
        </p:grpSpPr>
        <p:pic>
          <p:nvPicPr>
            <p:cNvPr id="23"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مربع نص 2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2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8399666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out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anim calcmode="lin" valueType="num">
                                      <p:cBhvr>
                                        <p:cTn id="55" dur="2000" fill="hold"/>
                                        <p:tgtEl>
                                          <p:spTgt spid="10"/>
                                        </p:tgtEl>
                                        <p:attrNameLst>
                                          <p:attrName>ppt_w</p:attrName>
                                        </p:attrNameLst>
                                      </p:cBhvr>
                                      <p:tavLst>
                                        <p:tav tm="0" fmla="#ppt_w*sin(2.5*pi*$)">
                                          <p:val>
                                            <p:fltVal val="0"/>
                                          </p:val>
                                        </p:tav>
                                        <p:tav tm="100000">
                                          <p:val>
                                            <p:fltVal val="1"/>
                                          </p:val>
                                        </p:tav>
                                      </p:tavLst>
                                    </p:anim>
                                    <p:anim calcmode="lin" valueType="num">
                                      <p:cBhvr>
                                        <p:cTn id="5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41"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727575" y="2324100"/>
            <a:ext cx="1150938" cy="35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404664"/>
            <a:ext cx="666115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833688"/>
            <a:ext cx="23526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2871788"/>
            <a:ext cx="14287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700338"/>
            <a:ext cx="33115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394200"/>
            <a:ext cx="19431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4588" y="4394200"/>
            <a:ext cx="17621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4394200"/>
            <a:ext cx="28384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238" y="5888038"/>
            <a:ext cx="16859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338029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fltVal val="0"/>
                                          </p:val>
                                        </p:tav>
                                        <p:tav tm="100000">
                                          <p:val>
                                            <p:strVal val="#ppt_w"/>
                                          </p:val>
                                        </p:tav>
                                      </p:tavLst>
                                    </p:anim>
                                    <p:anim calcmode="lin" valueType="num">
                                      <p:cBhvr>
                                        <p:cTn id="8" dur="1000" fill="hold"/>
                                        <p:tgtEl>
                                          <p:spTgt spid="72706"/>
                                        </p:tgtEl>
                                        <p:attrNameLst>
                                          <p:attrName>ppt_h</p:attrName>
                                        </p:attrNameLst>
                                      </p:cBhvr>
                                      <p:tavLst>
                                        <p:tav tm="0">
                                          <p:val>
                                            <p:fltVal val="0"/>
                                          </p:val>
                                        </p:tav>
                                        <p:tav tm="100000">
                                          <p:val>
                                            <p:strVal val="#ppt_h"/>
                                          </p:val>
                                        </p:tav>
                                      </p:tavLst>
                                    </p:anim>
                                    <p:anim calcmode="lin" valueType="num">
                                      <p:cBhvr>
                                        <p:cTn id="9" dur="1000" fill="hold"/>
                                        <p:tgtEl>
                                          <p:spTgt spid="72706"/>
                                        </p:tgtEl>
                                        <p:attrNameLst>
                                          <p:attrName>style.rotation</p:attrName>
                                        </p:attrNameLst>
                                      </p:cBhvr>
                                      <p:tavLst>
                                        <p:tav tm="0">
                                          <p:val>
                                            <p:fltVal val="90"/>
                                          </p:val>
                                        </p:tav>
                                        <p:tav tm="100000">
                                          <p:val>
                                            <p:fltVal val="0"/>
                                          </p:val>
                                        </p:tav>
                                      </p:tavLst>
                                    </p:anim>
                                    <p:animEffect transition="in" filter="fade">
                                      <p:cBhvr>
                                        <p:cTn id="10" dur="1000"/>
                                        <p:tgtEl>
                                          <p:spTgt spid="727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ppt_w</p:attrName>
                                        </p:attrNameLst>
                                      </p:cBhvr>
                                      <p:tavLst>
                                        <p:tav tm="0" fmla="#ppt_w*sin(2.5*pi*$)">
                                          <p:val>
                                            <p:fltVal val="0"/>
                                          </p:val>
                                        </p:tav>
                                        <p:tav tm="100000">
                                          <p:val>
                                            <p:fltVal val="1"/>
                                          </p:val>
                                        </p:tav>
                                      </p:tavLst>
                                    </p:anim>
                                    <p:anim calcmode="lin" valueType="num">
                                      <p:cBhvr>
                                        <p:cTn id="1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8378"/>
                                        </p:tgtEl>
                                        <p:attrNameLst>
                                          <p:attrName>style.visibility</p:attrName>
                                        </p:attrNameLst>
                                      </p:cBhvr>
                                      <p:to>
                                        <p:strVal val="visible"/>
                                      </p:to>
                                    </p:set>
                                    <p:animEffect transition="in" filter="wipe(down)">
                                      <p:cBhvr>
                                        <p:cTn id="22" dur="500"/>
                                        <p:tgtEl>
                                          <p:spTgt spid="583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8379"/>
                                        </p:tgtEl>
                                        <p:attrNameLst>
                                          <p:attrName>style.visibility</p:attrName>
                                        </p:attrNameLst>
                                      </p:cBhvr>
                                      <p:to>
                                        <p:strVal val="visible"/>
                                      </p:to>
                                    </p:set>
                                    <p:animEffect transition="in" filter="barn(inVertical)">
                                      <p:cBhvr>
                                        <p:cTn id="27" dur="500"/>
                                        <p:tgtEl>
                                          <p:spTgt spid="583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58380"/>
                                        </p:tgtEl>
                                        <p:attrNameLst>
                                          <p:attrName>style.visibility</p:attrName>
                                        </p:attrNameLst>
                                      </p:cBhvr>
                                      <p:to>
                                        <p:strVal val="visible"/>
                                      </p:to>
                                    </p:set>
                                    <p:animEffect transition="in" filter="barn(inVertical)">
                                      <p:cBhvr>
                                        <p:cTn id="32" dur="500"/>
                                        <p:tgtEl>
                                          <p:spTgt spid="583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8381"/>
                                        </p:tgtEl>
                                        <p:attrNameLst>
                                          <p:attrName>style.visibility</p:attrName>
                                        </p:attrNameLst>
                                      </p:cBhvr>
                                      <p:to>
                                        <p:strVal val="visible"/>
                                      </p:to>
                                    </p:set>
                                    <p:animEffect transition="in" filter="wipe(down)">
                                      <p:cBhvr>
                                        <p:cTn id="37" dur="500"/>
                                        <p:tgtEl>
                                          <p:spTgt spid="58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8382"/>
                                        </p:tgtEl>
                                        <p:attrNameLst>
                                          <p:attrName>style.visibility</p:attrName>
                                        </p:attrNameLst>
                                      </p:cBhvr>
                                      <p:to>
                                        <p:strVal val="visible"/>
                                      </p:to>
                                    </p:set>
                                    <p:animEffect transition="in" filter="wipe(down)">
                                      <p:cBhvr>
                                        <p:cTn id="42" dur="500"/>
                                        <p:tgtEl>
                                          <p:spTgt spid="58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58383"/>
                                        </p:tgtEl>
                                        <p:attrNameLst>
                                          <p:attrName>style.visibility</p:attrName>
                                        </p:attrNameLst>
                                      </p:cBhvr>
                                      <p:to>
                                        <p:strVal val="visible"/>
                                      </p:to>
                                    </p:set>
                                    <p:animEffect transition="in" filter="fade">
                                      <p:cBhvr>
                                        <p:cTn id="47" dur="1000"/>
                                        <p:tgtEl>
                                          <p:spTgt spid="58383"/>
                                        </p:tgtEl>
                                      </p:cBhvr>
                                    </p:animEffect>
                                    <p:anim calcmode="lin" valueType="num">
                                      <p:cBhvr>
                                        <p:cTn id="48" dur="1000" fill="hold"/>
                                        <p:tgtEl>
                                          <p:spTgt spid="58383"/>
                                        </p:tgtEl>
                                        <p:attrNameLst>
                                          <p:attrName>ppt_x</p:attrName>
                                        </p:attrNameLst>
                                      </p:cBhvr>
                                      <p:tavLst>
                                        <p:tav tm="0">
                                          <p:val>
                                            <p:strVal val="#ppt_x"/>
                                          </p:val>
                                        </p:tav>
                                        <p:tav tm="100000">
                                          <p:val>
                                            <p:strVal val="#ppt_x"/>
                                          </p:val>
                                        </p:tav>
                                      </p:tavLst>
                                    </p:anim>
                                    <p:anim calcmode="lin" valueType="num">
                                      <p:cBhvr>
                                        <p:cTn id="49" dur="1000" fill="hold"/>
                                        <p:tgtEl>
                                          <p:spTgt spid="5838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58384"/>
                                        </p:tgtEl>
                                        <p:attrNameLst>
                                          <p:attrName>style.visibility</p:attrName>
                                        </p:attrNameLst>
                                      </p:cBhvr>
                                      <p:to>
                                        <p:strVal val="visible"/>
                                      </p:to>
                                    </p:set>
                                    <p:animEffect transition="in" filter="fade">
                                      <p:cBhvr>
                                        <p:cTn id="54" dur="1000"/>
                                        <p:tgtEl>
                                          <p:spTgt spid="58384"/>
                                        </p:tgtEl>
                                      </p:cBhvr>
                                    </p:animEffect>
                                    <p:anim calcmode="lin" valueType="num">
                                      <p:cBhvr>
                                        <p:cTn id="55" dur="1000" fill="hold"/>
                                        <p:tgtEl>
                                          <p:spTgt spid="58384"/>
                                        </p:tgtEl>
                                        <p:attrNameLst>
                                          <p:attrName>ppt_x</p:attrName>
                                        </p:attrNameLst>
                                      </p:cBhvr>
                                      <p:tavLst>
                                        <p:tav tm="0">
                                          <p:val>
                                            <p:strVal val="#ppt_x"/>
                                          </p:val>
                                        </p:tav>
                                        <p:tav tm="100000">
                                          <p:val>
                                            <p:strVal val="#ppt_x"/>
                                          </p:val>
                                        </p:tav>
                                      </p:tavLst>
                                    </p:anim>
                                    <p:anim calcmode="lin" valueType="num">
                                      <p:cBhvr>
                                        <p:cTn id="56" dur="1000" fill="hold"/>
                                        <p:tgtEl>
                                          <p:spTgt spid="58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4727575" y="2751138"/>
            <a:ext cx="1150938"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09574"/>
            <a:ext cx="6480720" cy="193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349625"/>
            <a:ext cx="7894637" cy="26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مجموعة 10"/>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77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down)">
                                      <p:cBhvr>
                                        <p:cTn id="7" dur="580">
                                          <p:stCondLst>
                                            <p:cond delay="0"/>
                                          </p:stCondLst>
                                        </p:cTn>
                                        <p:tgtEl>
                                          <p:spTgt spid="73730"/>
                                        </p:tgtEl>
                                      </p:cBhvr>
                                    </p:animEffect>
                                    <p:anim calcmode="lin" valueType="num">
                                      <p:cBhvr>
                                        <p:cTn id="8" dur="1822" tmFilter="0,0; 0.14,0.36; 0.43,0.73; 0.71,0.91; 1.0,1.0">
                                          <p:stCondLst>
                                            <p:cond delay="0"/>
                                          </p:stCondLst>
                                        </p:cTn>
                                        <p:tgtEl>
                                          <p:spTgt spid="737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37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37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37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3730"/>
                                        </p:tgtEl>
                                        <p:attrNameLst>
                                          <p:attrName>ppt_y</p:attrName>
                                        </p:attrNameLst>
                                      </p:cBhvr>
                                      <p:tavLst>
                                        <p:tav tm="0" fmla="#ppt_y-sin(pi*$)/81">
                                          <p:val>
                                            <p:fltVal val="0"/>
                                          </p:val>
                                        </p:tav>
                                        <p:tav tm="100000">
                                          <p:val>
                                            <p:fltVal val="1"/>
                                          </p:val>
                                        </p:tav>
                                      </p:tavLst>
                                    </p:anim>
                                    <p:animScale>
                                      <p:cBhvr>
                                        <p:cTn id="13" dur="26">
                                          <p:stCondLst>
                                            <p:cond delay="650"/>
                                          </p:stCondLst>
                                        </p:cTn>
                                        <p:tgtEl>
                                          <p:spTgt spid="73730"/>
                                        </p:tgtEl>
                                      </p:cBhvr>
                                      <p:to x="100000" y="60000"/>
                                    </p:animScale>
                                    <p:animScale>
                                      <p:cBhvr>
                                        <p:cTn id="14" dur="166" decel="50000">
                                          <p:stCondLst>
                                            <p:cond delay="676"/>
                                          </p:stCondLst>
                                        </p:cTn>
                                        <p:tgtEl>
                                          <p:spTgt spid="73730"/>
                                        </p:tgtEl>
                                      </p:cBhvr>
                                      <p:to x="100000" y="100000"/>
                                    </p:animScale>
                                    <p:animScale>
                                      <p:cBhvr>
                                        <p:cTn id="15" dur="26">
                                          <p:stCondLst>
                                            <p:cond delay="1312"/>
                                          </p:stCondLst>
                                        </p:cTn>
                                        <p:tgtEl>
                                          <p:spTgt spid="73730"/>
                                        </p:tgtEl>
                                      </p:cBhvr>
                                      <p:to x="100000" y="80000"/>
                                    </p:animScale>
                                    <p:animScale>
                                      <p:cBhvr>
                                        <p:cTn id="16" dur="166" decel="50000">
                                          <p:stCondLst>
                                            <p:cond delay="1338"/>
                                          </p:stCondLst>
                                        </p:cTn>
                                        <p:tgtEl>
                                          <p:spTgt spid="73730"/>
                                        </p:tgtEl>
                                      </p:cBhvr>
                                      <p:to x="100000" y="100000"/>
                                    </p:animScale>
                                    <p:animScale>
                                      <p:cBhvr>
                                        <p:cTn id="17" dur="26">
                                          <p:stCondLst>
                                            <p:cond delay="1642"/>
                                          </p:stCondLst>
                                        </p:cTn>
                                        <p:tgtEl>
                                          <p:spTgt spid="73730"/>
                                        </p:tgtEl>
                                      </p:cBhvr>
                                      <p:to x="100000" y="90000"/>
                                    </p:animScale>
                                    <p:animScale>
                                      <p:cBhvr>
                                        <p:cTn id="18" dur="166" decel="50000">
                                          <p:stCondLst>
                                            <p:cond delay="1668"/>
                                          </p:stCondLst>
                                        </p:cTn>
                                        <p:tgtEl>
                                          <p:spTgt spid="73730"/>
                                        </p:tgtEl>
                                      </p:cBhvr>
                                      <p:to x="100000" y="100000"/>
                                    </p:animScale>
                                    <p:animScale>
                                      <p:cBhvr>
                                        <p:cTn id="19" dur="26">
                                          <p:stCondLst>
                                            <p:cond delay="1808"/>
                                          </p:stCondLst>
                                        </p:cTn>
                                        <p:tgtEl>
                                          <p:spTgt spid="73730"/>
                                        </p:tgtEl>
                                      </p:cBhvr>
                                      <p:to x="100000" y="95000"/>
                                    </p:animScale>
                                    <p:animScale>
                                      <p:cBhvr>
                                        <p:cTn id="20" dur="166" decel="50000">
                                          <p:stCondLst>
                                            <p:cond delay="1834"/>
                                          </p:stCondLst>
                                        </p:cTn>
                                        <p:tgtEl>
                                          <p:spTgt spid="7373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ppt_w</p:attrName>
                                        </p:attrNameLst>
                                      </p:cBhvr>
                                      <p:tavLst>
                                        <p:tav tm="0" fmla="#ppt_w*sin(2.5*pi*$)">
                                          <p:val>
                                            <p:fltVal val="0"/>
                                          </p:val>
                                        </p:tav>
                                        <p:tav tm="100000">
                                          <p:val>
                                            <p:fltVal val="1"/>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59402"/>
                                        </p:tgtEl>
                                        <p:attrNameLst>
                                          <p:attrName>style.visibility</p:attrName>
                                        </p:attrNameLst>
                                      </p:cBhvr>
                                      <p:to>
                                        <p:strVal val="visible"/>
                                      </p:to>
                                    </p:set>
                                    <p:anim calcmode="lin" valueType="num">
                                      <p:cBhvr>
                                        <p:cTn id="32" dur="1000" fill="hold"/>
                                        <p:tgtEl>
                                          <p:spTgt spid="59402"/>
                                        </p:tgtEl>
                                        <p:attrNameLst>
                                          <p:attrName>ppt_w</p:attrName>
                                        </p:attrNameLst>
                                      </p:cBhvr>
                                      <p:tavLst>
                                        <p:tav tm="0">
                                          <p:val>
                                            <p:fltVal val="0"/>
                                          </p:val>
                                        </p:tav>
                                        <p:tav tm="100000">
                                          <p:val>
                                            <p:strVal val="#ppt_w"/>
                                          </p:val>
                                        </p:tav>
                                      </p:tavLst>
                                    </p:anim>
                                    <p:anim calcmode="lin" valueType="num">
                                      <p:cBhvr>
                                        <p:cTn id="33" dur="1000" fill="hold"/>
                                        <p:tgtEl>
                                          <p:spTgt spid="59402"/>
                                        </p:tgtEl>
                                        <p:attrNameLst>
                                          <p:attrName>ppt_h</p:attrName>
                                        </p:attrNameLst>
                                      </p:cBhvr>
                                      <p:tavLst>
                                        <p:tav tm="0">
                                          <p:val>
                                            <p:fltVal val="0"/>
                                          </p:val>
                                        </p:tav>
                                        <p:tav tm="100000">
                                          <p:val>
                                            <p:strVal val="#ppt_h"/>
                                          </p:val>
                                        </p:tav>
                                      </p:tavLst>
                                    </p:anim>
                                    <p:anim calcmode="lin" valueType="num">
                                      <p:cBhvr>
                                        <p:cTn id="34" dur="1000" fill="hold"/>
                                        <p:tgtEl>
                                          <p:spTgt spid="59402"/>
                                        </p:tgtEl>
                                        <p:attrNameLst>
                                          <p:attrName>style.rotation</p:attrName>
                                        </p:attrNameLst>
                                      </p:cBhvr>
                                      <p:tavLst>
                                        <p:tav tm="0">
                                          <p:val>
                                            <p:fltVal val="90"/>
                                          </p:val>
                                        </p:tav>
                                        <p:tav tm="100000">
                                          <p:val>
                                            <p:fltVal val="0"/>
                                          </p:val>
                                        </p:tav>
                                      </p:tavLst>
                                    </p:anim>
                                    <p:animEffect transition="in" filter="fade">
                                      <p:cBhvr>
                                        <p:cTn id="35" dur="10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952" y="404664"/>
            <a:ext cx="7222527" cy="1206548"/>
          </a:xfrm>
          <a:prstGeom prst="rect">
            <a:avLst/>
          </a:prstGeom>
        </p:spPr>
      </p:pic>
      <p:pic>
        <p:nvPicPr>
          <p:cNvPr id="7" name="Picture 6"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00200" y="1695528"/>
            <a:ext cx="7092280" cy="4757284"/>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5330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971600" y="476672"/>
            <a:ext cx="7997502" cy="71507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64051" y="1335508"/>
            <a:ext cx="7105051" cy="905546"/>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187624" y="2448668"/>
            <a:ext cx="7763742" cy="748974"/>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30282" y="3405256"/>
            <a:ext cx="7160549" cy="2148166"/>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218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04664"/>
            <a:ext cx="7803250" cy="82827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70603" y="1406402"/>
            <a:ext cx="7020272" cy="4008554"/>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636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47465" y="422745"/>
            <a:ext cx="7310553" cy="255098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475656" y="3405782"/>
            <a:ext cx="7582362" cy="239948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8773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01" y="491471"/>
            <a:ext cx="6910236" cy="127724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79712" y="1995718"/>
            <a:ext cx="6956700" cy="223221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629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67" y="620688"/>
            <a:ext cx="7477993" cy="127247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12291" y="2351871"/>
            <a:ext cx="7527975" cy="2936611"/>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419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25778" y="649089"/>
            <a:ext cx="7057611" cy="127724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187624" y="1392143"/>
            <a:ext cx="2526070" cy="891554"/>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352709" y="2498768"/>
            <a:ext cx="7647275" cy="132528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338626" y="4091644"/>
            <a:ext cx="7661358" cy="1518040"/>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576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60936" y="476672"/>
            <a:ext cx="7356589" cy="1206548"/>
          </a:xfrm>
          <a:prstGeom prst="rect">
            <a:avLst/>
          </a:prstGeom>
        </p:spPr>
      </p:pic>
      <p:grpSp>
        <p:nvGrpSpPr>
          <p:cNvPr id="5" name="Group 4"/>
          <p:cNvGrpSpPr/>
          <p:nvPr/>
        </p:nvGrpSpPr>
        <p:grpSpPr>
          <a:xfrm>
            <a:off x="1560936" y="1970954"/>
            <a:ext cx="6885384" cy="3473724"/>
            <a:chOff x="6133282" y="2187524"/>
            <a:chExt cx="3019846" cy="1476582"/>
          </a:xfrm>
        </p:grpSpPr>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133282" y="2187524"/>
              <a:ext cx="3019846" cy="362001"/>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133282" y="2549525"/>
              <a:ext cx="3019846" cy="1114581"/>
            </a:xfrm>
            <a:prstGeom prst="rect">
              <a:avLst/>
            </a:prstGeom>
          </p:spPr>
        </p:pic>
      </p:grpSp>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995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8" name="مجموعة 37"/>
          <p:cNvGrpSpPr/>
          <p:nvPr/>
        </p:nvGrpSpPr>
        <p:grpSpPr>
          <a:xfrm>
            <a:off x="655207" y="836712"/>
            <a:ext cx="8309281" cy="1254879"/>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41" name="مربع نص 40"/>
          <p:cNvSpPr txBox="1"/>
          <p:nvPr/>
        </p:nvSpPr>
        <p:spPr>
          <a:xfrm>
            <a:off x="655207" y="939463"/>
            <a:ext cx="8123601" cy="1015663"/>
          </a:xfrm>
          <a:prstGeom prst="rect">
            <a:avLst/>
          </a:prstGeom>
          <a:noFill/>
        </p:spPr>
        <p:txBody>
          <a:bodyPr wrap="square" rtlCol="1">
            <a:spAutoFit/>
          </a:bodyPr>
          <a:lstStyle/>
          <a:p>
            <a:r>
              <a:rPr lang="ar-EG" sz="3000" b="1" dirty="0">
                <a:latin typeface="Sakkal Majalla" pitchFamily="2" charset="-78"/>
                <a:cs typeface="Sakkal Majalla" pitchFamily="2" charset="-78"/>
              </a:rPr>
              <a:t>يسبب انعكاسا غير منتظًم؛ أي أن الأشعة الضوئية التي تسقط عليه متوازية تنعكس عنه في زوايا متفرقة.</a:t>
            </a:r>
            <a:endParaRPr lang="en-US" sz="3000" b="1" dirty="0">
              <a:latin typeface="Sakkal Majalla" pitchFamily="2" charset="-78"/>
              <a:cs typeface="Sakkal Majalla" pitchFamily="2" charset="-78"/>
            </a:endParaRPr>
          </a:p>
        </p:txBody>
      </p:sp>
      <p:sp>
        <p:nvSpPr>
          <p:cNvPr id="21" name="مستطيل مستدير الزوايا 20"/>
          <p:cNvSpPr/>
          <p:nvPr/>
        </p:nvSpPr>
        <p:spPr>
          <a:xfrm>
            <a:off x="6444208" y="44624"/>
            <a:ext cx="2518889"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السطح الخشن</a:t>
            </a:r>
            <a:endParaRPr lang="ar-SA" sz="3000" dirty="0">
              <a:solidFill>
                <a:schemeClr val="bg1"/>
              </a:solidFill>
              <a:latin typeface="Sakkal Majalla" pitchFamily="2" charset="-78"/>
              <a:cs typeface="Sakkal Majalla" pitchFamily="2" charset="-78"/>
            </a:endParaRPr>
          </a:p>
        </p:txBody>
      </p:sp>
      <p:grpSp>
        <p:nvGrpSpPr>
          <p:cNvPr id="22" name="مجموعة 21"/>
          <p:cNvGrpSpPr/>
          <p:nvPr/>
        </p:nvGrpSpPr>
        <p:grpSpPr>
          <a:xfrm>
            <a:off x="683568" y="2780928"/>
            <a:ext cx="8309281" cy="656749"/>
            <a:chOff x="6091124" y="820894"/>
            <a:chExt cx="3052876" cy="787896"/>
          </a:xfrm>
        </p:grpSpPr>
        <p:sp>
          <p:nvSpPr>
            <p:cNvPr id="23" name="مستطيل 22"/>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24" name="مخطط انسيابي: معالجة متعاقبة 23"/>
            <p:cNvSpPr/>
            <p:nvPr/>
          </p:nvSpPr>
          <p:spPr>
            <a:xfrm>
              <a:off x="6091124" y="840904"/>
              <a:ext cx="2987824" cy="7200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25" name="مربع نص 24"/>
          <p:cNvSpPr txBox="1"/>
          <p:nvPr/>
        </p:nvSpPr>
        <p:spPr>
          <a:xfrm>
            <a:off x="683568" y="2865391"/>
            <a:ext cx="8123601" cy="553998"/>
          </a:xfrm>
          <a:prstGeom prst="rect">
            <a:avLst/>
          </a:prstGeom>
          <a:noFill/>
        </p:spPr>
        <p:txBody>
          <a:bodyPr wrap="square" rtlCol="1">
            <a:spAutoFit/>
          </a:bodyPr>
          <a:lstStyle/>
          <a:p>
            <a:r>
              <a:rPr lang="ar-EG" sz="3000" b="1" dirty="0">
                <a:latin typeface="Sakkal Majalla" pitchFamily="2" charset="-78"/>
                <a:cs typeface="Sakkal Majalla" pitchFamily="2" charset="-78"/>
              </a:rPr>
              <a:t>ينطبق قانون الانعكاس على كل من السطحين الأملس والخشن</a:t>
            </a:r>
            <a:endParaRPr lang="en-US" sz="3000" b="1" dirty="0">
              <a:latin typeface="Sakkal Majalla" pitchFamily="2" charset="-78"/>
              <a:cs typeface="Sakkal Majalla" pitchFamily="2" charset="-78"/>
            </a:endParaRPr>
          </a:p>
        </p:txBody>
      </p:sp>
      <p:sp>
        <p:nvSpPr>
          <p:cNvPr id="26" name="مستطيل مستدير الزوايا 25"/>
          <p:cNvSpPr/>
          <p:nvPr/>
        </p:nvSpPr>
        <p:spPr>
          <a:xfrm>
            <a:off x="7400456" y="2132856"/>
            <a:ext cx="1564032"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schemeClr val="bg1"/>
                </a:solidFill>
                <a:latin typeface="Sakkal Majalla" pitchFamily="2" charset="-78"/>
                <a:cs typeface="Sakkal Majalla" pitchFamily="2" charset="-78"/>
              </a:rPr>
              <a:t>ملاحظات</a:t>
            </a:r>
            <a:endParaRPr lang="ar-SA" sz="3000" dirty="0">
              <a:solidFill>
                <a:schemeClr val="bg1"/>
              </a:solidFill>
              <a:latin typeface="Sakkal Majalla" pitchFamily="2" charset="-78"/>
              <a:cs typeface="Sakkal Majalla" pitchFamily="2" charset="-78"/>
            </a:endParaRPr>
          </a:p>
        </p:txBody>
      </p:sp>
      <p:grpSp>
        <p:nvGrpSpPr>
          <p:cNvPr id="27" name="مجموعة 26"/>
          <p:cNvGrpSpPr/>
          <p:nvPr/>
        </p:nvGrpSpPr>
        <p:grpSpPr>
          <a:xfrm>
            <a:off x="683568" y="3645024"/>
            <a:ext cx="8309281" cy="1080120"/>
            <a:chOff x="6091124" y="820894"/>
            <a:chExt cx="3052876" cy="787896"/>
          </a:xfrm>
        </p:grpSpPr>
        <p:sp>
          <p:nvSpPr>
            <p:cNvPr id="28" name="مستطيل 2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29" name="مخطط انسيابي: معالجة متعاقبة 28"/>
            <p:cNvSpPr/>
            <p:nvPr/>
          </p:nvSpPr>
          <p:spPr>
            <a:xfrm>
              <a:off x="6091124" y="840904"/>
              <a:ext cx="2987824" cy="7200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30" name="مربع نص 29"/>
          <p:cNvSpPr txBox="1"/>
          <p:nvPr/>
        </p:nvSpPr>
        <p:spPr>
          <a:xfrm>
            <a:off x="683568" y="3645024"/>
            <a:ext cx="8123601" cy="1015663"/>
          </a:xfrm>
          <a:prstGeom prst="rect">
            <a:avLst/>
          </a:prstGeom>
          <a:noFill/>
        </p:spPr>
        <p:txBody>
          <a:bodyPr wrap="square" rtlCol="1">
            <a:spAutoFit/>
          </a:bodyPr>
          <a:lstStyle/>
          <a:p>
            <a:r>
              <a:rPr lang="ar-EG" sz="3000" b="1" dirty="0">
                <a:latin typeface="Sakkal Majalla" pitchFamily="2" charset="-78"/>
                <a:cs typeface="Sakkal Majalla" pitchFamily="2" charset="-78"/>
              </a:rPr>
              <a:t>في حالة السطح الخشن تكون زاوية سقوط كل شعاع مساوية لزاوية انعكاسه.</a:t>
            </a:r>
            <a:endParaRPr lang="en-US" sz="3000" b="1" dirty="0">
              <a:latin typeface="Sakkal Majalla" pitchFamily="2" charset="-78"/>
              <a:cs typeface="Sakkal Majalla" pitchFamily="2" charset="-78"/>
            </a:endParaRPr>
          </a:p>
        </p:txBody>
      </p:sp>
      <p:grpSp>
        <p:nvGrpSpPr>
          <p:cNvPr id="31" name="مجموعة 30"/>
          <p:cNvGrpSpPr/>
          <p:nvPr/>
        </p:nvGrpSpPr>
        <p:grpSpPr>
          <a:xfrm>
            <a:off x="179513" y="4832973"/>
            <a:ext cx="8815314" cy="1116307"/>
            <a:chOff x="6091124" y="820894"/>
            <a:chExt cx="3052876" cy="787896"/>
          </a:xfrm>
        </p:grpSpPr>
        <p:sp>
          <p:nvSpPr>
            <p:cNvPr id="32" name="مستطيل 31"/>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b="1">
                <a:solidFill>
                  <a:prstClr val="white"/>
                </a:solidFill>
                <a:latin typeface="Sakkal Majalla" pitchFamily="2" charset="-78"/>
                <a:cs typeface="Sakkal Majalla" pitchFamily="2" charset="-78"/>
              </a:endParaRPr>
            </a:p>
          </p:txBody>
        </p:sp>
        <p:sp>
          <p:nvSpPr>
            <p:cNvPr id="33" name="مخطط انسيابي: معالجة متعاقبة 32"/>
            <p:cNvSpPr/>
            <p:nvPr/>
          </p:nvSpPr>
          <p:spPr>
            <a:xfrm>
              <a:off x="6091124" y="840904"/>
              <a:ext cx="2987824" cy="7200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000" b="1">
                <a:solidFill>
                  <a:prstClr val="black"/>
                </a:solidFill>
                <a:latin typeface="Sakkal Majalla" pitchFamily="2" charset="-78"/>
                <a:cs typeface="Sakkal Majalla" pitchFamily="2" charset="-78"/>
              </a:endParaRPr>
            </a:p>
          </p:txBody>
        </p:sp>
      </p:grpSp>
      <p:sp>
        <p:nvSpPr>
          <p:cNvPr id="34" name="مربع نص 33"/>
          <p:cNvSpPr txBox="1"/>
          <p:nvPr/>
        </p:nvSpPr>
        <p:spPr>
          <a:xfrm>
            <a:off x="323528" y="4845428"/>
            <a:ext cx="8483641" cy="1015663"/>
          </a:xfrm>
          <a:prstGeom prst="rect">
            <a:avLst/>
          </a:prstGeom>
          <a:noFill/>
        </p:spPr>
        <p:txBody>
          <a:bodyPr wrap="square" rtlCol="1">
            <a:spAutoFit/>
          </a:bodyPr>
          <a:lstStyle/>
          <a:p>
            <a:r>
              <a:rPr lang="ar-EG" sz="3000" b="1" dirty="0">
                <a:latin typeface="Sakkal Majalla" pitchFamily="2" charset="-78"/>
                <a:cs typeface="Sakkal Majalla" pitchFamily="2" charset="-78"/>
              </a:rPr>
              <a:t>وتكون الأعمدة المقامة على السطح عند مواقع سقوط الأشعة غير متوازية على المستوى المجهري؛ لذا لا يمكن أن تكون الأشعة المنعكسة متوازية.</a:t>
            </a:r>
            <a:endParaRPr lang="en-US" sz="3000" b="1" dirty="0">
              <a:latin typeface="Sakkal Majalla" pitchFamily="2" charset="-78"/>
              <a:cs typeface="Sakkal Majalla" pitchFamily="2" charset="-78"/>
            </a:endParaRPr>
          </a:p>
        </p:txBody>
      </p:sp>
      <p:grpSp>
        <p:nvGrpSpPr>
          <p:cNvPr id="35" name="مجموعة 34"/>
          <p:cNvGrpSpPr/>
          <p:nvPr/>
        </p:nvGrpSpPr>
        <p:grpSpPr>
          <a:xfrm>
            <a:off x="-36512" y="-27384"/>
            <a:ext cx="2082876" cy="756636"/>
            <a:chOff x="179512" y="692696"/>
            <a:chExt cx="2082876" cy="756636"/>
          </a:xfrm>
        </p:grpSpPr>
        <p:pic>
          <p:nvPicPr>
            <p:cNvPr id="36"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مربع نص 36"/>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مربع نص 41"/>
            <p:cNvSpPr txBox="1"/>
            <p:nvPr/>
          </p:nvSpPr>
          <p:spPr>
            <a:xfrm>
              <a:off x="179512" y="899428"/>
              <a:ext cx="681435" cy="369332"/>
            </a:xfrm>
            <a:prstGeom prst="rect">
              <a:avLst/>
            </a:prstGeom>
            <a:noFill/>
          </p:spPr>
          <p:txBody>
            <a:bodyPr wrap="square" rtlCol="1">
              <a:spAutoFit/>
            </a:bodyPr>
            <a:lstStyle/>
            <a:p>
              <a:pPr algn="ctr"/>
              <a:r>
                <a:rPr lang="ar-SA" smtClean="0">
                  <a:ln w="18415" cmpd="sng">
                    <a:solidFill>
                      <a:srgbClr val="FFFFFF"/>
                    </a:solidFill>
                    <a:prstDash val="solid"/>
                  </a:ln>
                  <a:solidFill>
                    <a:srgbClr val="FFFFFF"/>
                  </a:solidFill>
                  <a:effectLst>
                    <a:outerShdw blurRad="63500" dir="3600000" algn="tl" rotWithShape="0">
                      <a:srgbClr val="000000">
                        <a:alpha val="70000"/>
                      </a:srgbClr>
                    </a:outerShdw>
                  </a:effectLst>
                </a:rPr>
                <a:t>98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857457844"/>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ppt_x"/>
                                          </p:val>
                                        </p:tav>
                                        <p:tav tm="100000">
                                          <p:val>
                                            <p:strVal val="#ppt_x"/>
                                          </p:val>
                                        </p:tav>
                                      </p:tavLst>
                                    </p:anim>
                                    <p:anim calcmode="lin" valueType="num">
                                      <p:cBhvr additive="base">
                                        <p:cTn id="1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000"/>
                                        <p:tgtEl>
                                          <p:spTgt spid="11"/>
                                        </p:tgtEl>
                                      </p:cBhvr>
                                    </p:animEffect>
                                    <p:anim calcmode="lin" valueType="num">
                                      <p:cBhvr>
                                        <p:cTn id="59" dur="2000" fill="hold"/>
                                        <p:tgtEl>
                                          <p:spTgt spid="11"/>
                                        </p:tgtEl>
                                        <p:attrNameLst>
                                          <p:attrName>ppt_w</p:attrName>
                                        </p:attrNameLst>
                                      </p:cBhvr>
                                      <p:tavLst>
                                        <p:tav tm="0" fmla="#ppt_w*sin(2.5*pi*$)">
                                          <p:val>
                                            <p:fltVal val="0"/>
                                          </p:val>
                                        </p:tav>
                                        <p:tav tm="100000">
                                          <p:val>
                                            <p:fltVal val="1"/>
                                          </p:val>
                                        </p:tav>
                                      </p:tavLst>
                                    </p:anim>
                                    <p:anim calcmode="lin" valueType="num">
                                      <p:cBhvr>
                                        <p:cTn id="60" dur="2000" fill="hold"/>
                                        <p:tgtEl>
                                          <p:spTgt spid="1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2000"/>
                                        <p:tgtEl>
                                          <p:spTgt spid="10"/>
                                        </p:tgtEl>
                                      </p:cBhvr>
                                    </p:animEffect>
                                    <p:anim calcmode="lin" valueType="num">
                                      <p:cBhvr>
                                        <p:cTn id="64" dur="2000" fill="hold"/>
                                        <p:tgtEl>
                                          <p:spTgt spid="10"/>
                                        </p:tgtEl>
                                        <p:attrNameLst>
                                          <p:attrName>ppt_w</p:attrName>
                                        </p:attrNameLst>
                                      </p:cBhvr>
                                      <p:tavLst>
                                        <p:tav tm="0" fmla="#ppt_w*sin(2.5*pi*$)">
                                          <p:val>
                                            <p:fltVal val="0"/>
                                          </p:val>
                                        </p:tav>
                                        <p:tav tm="100000">
                                          <p:val>
                                            <p:fltVal val="1"/>
                                          </p:val>
                                        </p:tav>
                                      </p:tavLst>
                                    </p:anim>
                                    <p:anim calcmode="lin" valueType="num">
                                      <p:cBhvr>
                                        <p:cTn id="6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1" grpId="0" animBg="1"/>
      <p:bldP spid="25" grpId="0"/>
      <p:bldP spid="26" grpId="0" animBg="1"/>
      <p:bldP spid="30"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997" y="404664"/>
            <a:ext cx="6160246" cy="103148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53953" y="1544454"/>
            <a:ext cx="4797103" cy="71486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276872"/>
            <a:ext cx="6337475" cy="4243274"/>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775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67744" y="476672"/>
            <a:ext cx="6725151" cy="163392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34258" y="2245928"/>
            <a:ext cx="6748913" cy="1232823"/>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756840" y="3629628"/>
            <a:ext cx="6257784" cy="2774068"/>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602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73831" y="404664"/>
            <a:ext cx="6908872" cy="180020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01995" y="3033514"/>
            <a:ext cx="6480708" cy="229385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421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115616" y="442893"/>
            <a:ext cx="7822028" cy="143220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96264" y="1959340"/>
            <a:ext cx="7252790" cy="1639330"/>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216740" y="3682914"/>
            <a:ext cx="7740352" cy="2681414"/>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212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949924" y="620688"/>
            <a:ext cx="6159547" cy="138275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85213" y="2184195"/>
            <a:ext cx="7524258" cy="1342356"/>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45687" y="3764452"/>
            <a:ext cx="7152919" cy="1490192"/>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231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31332" y="548680"/>
            <a:ext cx="7168306" cy="121131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93866" y="3316035"/>
            <a:ext cx="7304035" cy="217086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632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120" y="476672"/>
            <a:ext cx="5465600" cy="482858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40311" y="5270272"/>
            <a:ext cx="5661985" cy="1299764"/>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66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409" y="692696"/>
            <a:ext cx="6831338" cy="252184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372002" y="3860949"/>
            <a:ext cx="7518926" cy="1584176"/>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983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74789"/>
            <a:ext cx="7140901" cy="187220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18610" y="1801942"/>
            <a:ext cx="2314976" cy="714196"/>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929" y="2967077"/>
            <a:ext cx="6151676" cy="2160240"/>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394674" y="5271333"/>
            <a:ext cx="5584684" cy="922688"/>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23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91680" y="476672"/>
            <a:ext cx="7314347" cy="245516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67744" y="2893325"/>
            <a:ext cx="6623645" cy="370103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835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997865" y="93298"/>
            <a:ext cx="7038631"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443917" y="173259"/>
            <a:ext cx="648011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الأجسام والصور في المرايا المستوية</a:t>
            </a:r>
          </a:p>
        </p:txBody>
      </p:sp>
      <p:grpSp>
        <p:nvGrpSpPr>
          <p:cNvPr id="8" name="مجموعة 7"/>
          <p:cNvGrpSpPr/>
          <p:nvPr/>
        </p:nvGrpSpPr>
        <p:grpSpPr>
          <a:xfrm>
            <a:off x="250562" y="1491403"/>
            <a:ext cx="8712535" cy="1070355"/>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66586" y="1546095"/>
            <a:ext cx="8248933" cy="1015663"/>
          </a:xfrm>
          <a:prstGeom prst="rect">
            <a:avLst/>
          </a:prstGeom>
          <a:noFill/>
        </p:spPr>
        <p:txBody>
          <a:bodyPr wrap="square" rtlCol="1">
            <a:spAutoFit/>
          </a:bodyPr>
          <a:lstStyle/>
          <a:p>
            <a:r>
              <a:rPr lang="ar-EG" sz="3000" b="1" dirty="0">
                <a:latin typeface="Sakkal Majalla" pitchFamily="2" charset="-78"/>
                <a:cs typeface="Sakkal Majalla" pitchFamily="2" charset="-78"/>
              </a:rPr>
              <a:t>عبارة عن سطح مستو أملس (مصقول) ينعكس عنه الضوء انعكاسا منتظًما</a:t>
            </a:r>
            <a:endParaRPr lang="en-US" sz="3000" b="1" dirty="0">
              <a:latin typeface="Sakkal Majalla" pitchFamily="2" charset="-78"/>
              <a:cs typeface="Sakkal Majalla" pitchFamily="2" charset="-78"/>
            </a:endParaRPr>
          </a:p>
        </p:txBody>
      </p:sp>
      <p:sp>
        <p:nvSpPr>
          <p:cNvPr id="21" name="مستطيل مستدير الزوايا 20"/>
          <p:cNvSpPr/>
          <p:nvPr/>
        </p:nvSpPr>
        <p:spPr>
          <a:xfrm>
            <a:off x="6659352" y="890432"/>
            <a:ext cx="2305136"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prstClr val="white"/>
                </a:solidFill>
                <a:latin typeface="Sakkal Majalla" pitchFamily="2" charset="-78"/>
                <a:cs typeface="Sakkal Majalla" pitchFamily="2" charset="-78"/>
              </a:rPr>
              <a:t>المرايا المستوية</a:t>
            </a:r>
            <a:endParaRPr lang="ar-SA" sz="3000" dirty="0">
              <a:solidFill>
                <a:prstClr val="white"/>
              </a:solidFill>
              <a:latin typeface="Sakkal Majalla" pitchFamily="2" charset="-78"/>
              <a:cs typeface="Sakkal Majalla" pitchFamily="2" charset="-78"/>
            </a:endParaRPr>
          </a:p>
        </p:txBody>
      </p:sp>
      <p:grpSp>
        <p:nvGrpSpPr>
          <p:cNvPr id="22" name="مجموعة 21"/>
          <p:cNvGrpSpPr/>
          <p:nvPr/>
        </p:nvGrpSpPr>
        <p:grpSpPr>
          <a:xfrm>
            <a:off x="4860465" y="3281936"/>
            <a:ext cx="4104023" cy="2730923"/>
            <a:chOff x="6091124" y="820894"/>
            <a:chExt cx="3052876" cy="787896"/>
          </a:xfrm>
        </p:grpSpPr>
        <p:sp>
          <p:nvSpPr>
            <p:cNvPr id="23" name="مستطيل 22"/>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4" name="مخطط انسيابي: معالجة متعاقبة 23"/>
            <p:cNvSpPr/>
            <p:nvPr/>
          </p:nvSpPr>
          <p:spPr>
            <a:xfrm>
              <a:off x="6091124" y="849592"/>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5" name="مربع نص 24"/>
          <p:cNvSpPr txBox="1"/>
          <p:nvPr/>
        </p:nvSpPr>
        <p:spPr>
          <a:xfrm>
            <a:off x="5180791" y="3556788"/>
            <a:ext cx="3534680" cy="1938992"/>
          </a:xfrm>
          <a:prstGeom prst="rect">
            <a:avLst/>
          </a:prstGeom>
          <a:noFill/>
        </p:spPr>
        <p:txBody>
          <a:bodyPr wrap="square" rtlCol="1">
            <a:spAutoFit/>
          </a:bodyPr>
          <a:lstStyle/>
          <a:p>
            <a:r>
              <a:rPr lang="ar-SA" sz="3000" b="1" dirty="0" smtClean="0">
                <a:latin typeface="Sakkal Majalla" pitchFamily="2" charset="-78"/>
                <a:cs typeface="Sakkal Majalla" pitchFamily="2" charset="-78"/>
              </a:rPr>
              <a:t>هي التي تتكون من التقاء امتدادات الأشعة الضوئية المنعكسة عن المرآة ولا يمكن جمعها على حاجز.</a:t>
            </a:r>
            <a:endParaRPr lang="en-US" sz="3000" b="1" dirty="0">
              <a:latin typeface="Sakkal Majalla" pitchFamily="2" charset="-78"/>
              <a:cs typeface="Sakkal Majalla" pitchFamily="2" charset="-78"/>
            </a:endParaRPr>
          </a:p>
        </p:txBody>
      </p:sp>
      <p:sp>
        <p:nvSpPr>
          <p:cNvPr id="26" name="مستطيل مستدير الزوايا 25"/>
          <p:cNvSpPr/>
          <p:nvPr/>
        </p:nvSpPr>
        <p:spPr>
          <a:xfrm>
            <a:off x="6660310" y="2606669"/>
            <a:ext cx="2305136"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prstClr val="white"/>
                </a:solidFill>
                <a:latin typeface="Sakkal Majalla" pitchFamily="2" charset="-78"/>
                <a:cs typeface="Sakkal Majalla" pitchFamily="2" charset="-78"/>
              </a:rPr>
              <a:t>الصور الوهمية</a:t>
            </a:r>
            <a:endParaRPr lang="ar-SA" sz="3000" dirty="0">
              <a:solidFill>
                <a:prstClr val="white"/>
              </a:solidFill>
              <a:latin typeface="Sakkal Majalla" pitchFamily="2" charset="-78"/>
              <a:cs typeface="Sakkal Majalla" pitchFamily="2" charset="-78"/>
            </a:endParaRPr>
          </a:p>
        </p:txBody>
      </p:sp>
      <p:pic>
        <p:nvPicPr>
          <p:cNvPr id="27" name="Picture 7"/>
          <p:cNvPicPr>
            <a:picLocks noChangeAspect="1" noChangeArrowheads="1"/>
          </p:cNvPicPr>
          <p:nvPr/>
        </p:nvPicPr>
        <p:blipFill>
          <a:blip r:embed="rId6">
            <a:extLst>
              <a:ext uri="{28A0092B-C50C-407E-A947-70E740481C1C}">
                <a14:useLocalDpi xmlns:a14="http://schemas.microsoft.com/office/drawing/2010/main" val="0"/>
              </a:ext>
            </a:extLst>
          </a:blip>
          <a:srcRect l="37079" r="3371"/>
          <a:stretch>
            <a:fillRect/>
          </a:stretch>
        </p:blipFill>
        <p:spPr bwMode="auto">
          <a:xfrm>
            <a:off x="225443" y="3116468"/>
            <a:ext cx="4138455" cy="237931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28" name="مجموعة 27"/>
          <p:cNvGrpSpPr/>
          <p:nvPr/>
        </p:nvGrpSpPr>
        <p:grpSpPr>
          <a:xfrm>
            <a:off x="-36512" y="-27384"/>
            <a:ext cx="2082876" cy="756636"/>
            <a:chOff x="179512" y="692696"/>
            <a:chExt cx="2082876" cy="756636"/>
          </a:xfrm>
        </p:grpSpPr>
        <p:pic>
          <p:nvPicPr>
            <p:cNvPr id="29"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مربع نص 2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مربع نص 3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21130739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heel(8)">
                                      <p:cBhvr>
                                        <p:cTn id="39" dur="2000"/>
                                        <p:tgtEl>
                                          <p:spTgt spid="22"/>
                                        </p:tgtEl>
                                      </p:cBhvr>
                                    </p:animEffect>
                                  </p:childTnLst>
                                </p:cTn>
                              </p:par>
                              <p:par>
                                <p:cTn id="40" presetID="2" presetClass="entr" presetSubtype="9"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to="" calcmode="lin" valueType="num">
                                      <p:cBhvr>
                                        <p:cTn id="48" dur="1" fill="hold"/>
                                        <p:tgtEl>
                                          <p:spTgt spid="27"/>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1" grpId="0" animBg="1"/>
      <p:bldP spid="25" grpId="0"/>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547" y="652569"/>
            <a:ext cx="5218190" cy="485493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915" y="3973305"/>
            <a:ext cx="4533768" cy="137984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532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525" y="446502"/>
            <a:ext cx="6337475" cy="588873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83768" y="4047793"/>
            <a:ext cx="5490451" cy="228768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199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066" y="926203"/>
            <a:ext cx="6481199" cy="232658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95936" y="4167679"/>
            <a:ext cx="2399377" cy="87250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465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87" y="386019"/>
            <a:ext cx="6012160" cy="606731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347511" y="5093228"/>
            <a:ext cx="2181362" cy="97785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708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453" y="306225"/>
            <a:ext cx="5742367" cy="149221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539552" y="656849"/>
            <a:ext cx="2399266" cy="79096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738" y="1875719"/>
            <a:ext cx="5465600" cy="388053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771800" y="5877272"/>
            <a:ext cx="5465214" cy="74436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244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76672"/>
            <a:ext cx="5796136" cy="478045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05631" y="5257130"/>
            <a:ext cx="5658349" cy="1214983"/>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345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62781" y="676809"/>
            <a:ext cx="7052160" cy="180020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85503" y="1933811"/>
            <a:ext cx="2162692" cy="910607"/>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30207" y="3122030"/>
            <a:ext cx="6947601" cy="2379315"/>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22791" y="4971863"/>
            <a:ext cx="2225404" cy="829073"/>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090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04664"/>
            <a:ext cx="6911106" cy="282150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475656" y="2704601"/>
            <a:ext cx="1991673" cy="83859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263" y="3695365"/>
            <a:ext cx="7075571" cy="1830743"/>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83162" y="5453195"/>
            <a:ext cx="5289643" cy="1084213"/>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4413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304" y="507311"/>
            <a:ext cx="6341240" cy="272395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19872" y="3933056"/>
            <a:ext cx="3298522" cy="156245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450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23232" y="540211"/>
            <a:ext cx="6588224" cy="339210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739256" y="4350131"/>
            <a:ext cx="4407333" cy="179102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140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250562" y="990493"/>
            <a:ext cx="8712535" cy="1070355"/>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66586" y="1045185"/>
            <a:ext cx="8248933" cy="1015663"/>
          </a:xfrm>
          <a:prstGeom prst="rect">
            <a:avLst/>
          </a:prstGeom>
          <a:noFill/>
        </p:spPr>
        <p:txBody>
          <a:bodyPr wrap="square" rtlCol="1">
            <a:spAutoFit/>
          </a:bodyPr>
          <a:lstStyle/>
          <a:p>
            <a:r>
              <a:rPr lang="ar-EG" sz="3000" b="1" dirty="0">
                <a:latin typeface="Sakkal Majalla" pitchFamily="2" charset="-78"/>
                <a:cs typeface="Sakkal Majalla" pitchFamily="2" charset="-78"/>
              </a:rPr>
              <a:t>الصورة وهميةــ بعها يساوي بعد الجسم عن المرآة ــ معتدلة ــ معكوسة ــ مساوية للجسم</a:t>
            </a:r>
            <a:endParaRPr lang="en-US" sz="3000" b="1" dirty="0">
              <a:latin typeface="Sakkal Majalla" pitchFamily="2" charset="-78"/>
              <a:cs typeface="Sakkal Majalla" pitchFamily="2" charset="-78"/>
            </a:endParaRPr>
          </a:p>
        </p:txBody>
      </p:sp>
      <p:sp>
        <p:nvSpPr>
          <p:cNvPr id="21" name="مستطيل مستدير الزوايا 20"/>
          <p:cNvSpPr/>
          <p:nvPr/>
        </p:nvSpPr>
        <p:spPr>
          <a:xfrm>
            <a:off x="4705834" y="116632"/>
            <a:ext cx="4258654"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prstClr val="white"/>
                </a:solidFill>
                <a:latin typeface="Sakkal Majalla" pitchFamily="2" charset="-78"/>
                <a:cs typeface="Sakkal Majalla" pitchFamily="2" charset="-78"/>
              </a:rPr>
              <a:t>صفات الصور في المرايا المستوية</a:t>
            </a:r>
            <a:endParaRPr lang="ar-SA" sz="3000" dirty="0">
              <a:solidFill>
                <a:prstClr val="white"/>
              </a:solidFill>
              <a:latin typeface="Sakkal Majalla" pitchFamily="2" charset="-78"/>
              <a:cs typeface="Sakkal Majalla" pitchFamily="2" charset="-78"/>
            </a:endParaRPr>
          </a:p>
        </p:txBody>
      </p:sp>
      <p:grpSp>
        <p:nvGrpSpPr>
          <p:cNvPr id="22" name="مجموعة 21"/>
          <p:cNvGrpSpPr/>
          <p:nvPr/>
        </p:nvGrpSpPr>
        <p:grpSpPr>
          <a:xfrm>
            <a:off x="250563" y="2921896"/>
            <a:ext cx="8713926" cy="1587224"/>
            <a:chOff x="6091124" y="820894"/>
            <a:chExt cx="3052876" cy="787896"/>
          </a:xfrm>
        </p:grpSpPr>
        <p:sp>
          <p:nvSpPr>
            <p:cNvPr id="23" name="مستطيل 22"/>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4" name="مخطط انسيابي: معالجة متعاقبة 23"/>
            <p:cNvSpPr/>
            <p:nvPr/>
          </p:nvSpPr>
          <p:spPr>
            <a:xfrm>
              <a:off x="6091124" y="849592"/>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5" name="مربع نص 24"/>
          <p:cNvSpPr txBox="1"/>
          <p:nvPr/>
        </p:nvSpPr>
        <p:spPr>
          <a:xfrm>
            <a:off x="395536" y="3031791"/>
            <a:ext cx="8248885" cy="147732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موقع الصورة التي تكونها مرآة مستوية </a:t>
            </a:r>
            <a:r>
              <a:rPr lang="en-US" sz="3000" b="1" dirty="0" smtClean="0">
                <a:latin typeface="Sakkal Majalla" pitchFamily="2" charset="-78"/>
                <a:cs typeface="Sakkal Majalla" pitchFamily="2" charset="-78"/>
              </a:rPr>
              <a:t>d</a:t>
            </a:r>
            <a:r>
              <a:rPr lang="en-US" sz="3000" b="1" baseline="-25000" dirty="0" smtClean="0">
                <a:latin typeface="Sakkal Majalla" pitchFamily="2" charset="-78"/>
                <a:cs typeface="Sakkal Majalla" pitchFamily="2" charset="-78"/>
              </a:rPr>
              <a:t>i</a:t>
            </a:r>
            <a:r>
              <a:rPr lang="en-US" sz="3000" b="1" dirty="0" smtClean="0">
                <a:latin typeface="Sakkal Majalla" pitchFamily="2" charset="-78"/>
                <a:cs typeface="Sakkal Majalla" pitchFamily="2" charset="-78"/>
              </a:rPr>
              <a:t> = -d</a:t>
            </a:r>
            <a:r>
              <a:rPr lang="en-US" sz="3000" b="1" baseline="-25000" dirty="0" smtClean="0">
                <a:latin typeface="Sakkal Majalla" pitchFamily="2" charset="-78"/>
                <a:cs typeface="Sakkal Majalla" pitchFamily="2" charset="-78"/>
              </a:rPr>
              <a:t>o</a:t>
            </a:r>
            <a:endParaRPr lang="ar-SA" sz="3000" b="1" baseline="-25000" dirty="0" smtClean="0">
              <a:latin typeface="Sakkal Majalla" pitchFamily="2" charset="-78"/>
              <a:cs typeface="Sakkal Majalla" pitchFamily="2" charset="-78"/>
            </a:endParaRPr>
          </a:p>
          <a:p>
            <a:r>
              <a:rPr lang="ar-SA" sz="3000" b="1" dirty="0" smtClean="0">
                <a:latin typeface="Sakkal Majalla" pitchFamily="2" charset="-78"/>
                <a:cs typeface="Sakkal Majalla" pitchFamily="2" charset="-78"/>
              </a:rPr>
              <a:t>«بُعد الصورة عن المرآة المستوية يساوي سالب بُعد الجسم عنها، وإشارة السالب تدل على أن الصورة وهمية».</a:t>
            </a:r>
            <a:endParaRPr lang="en-US" sz="3000" b="1" dirty="0">
              <a:latin typeface="Sakkal Majalla" pitchFamily="2" charset="-78"/>
              <a:cs typeface="Sakkal Majalla" pitchFamily="2" charset="-78"/>
            </a:endParaRPr>
          </a:p>
        </p:txBody>
      </p:sp>
      <p:sp>
        <p:nvSpPr>
          <p:cNvPr id="26" name="مستطيل مستدير الزوايا 25"/>
          <p:cNvSpPr/>
          <p:nvPr/>
        </p:nvSpPr>
        <p:spPr>
          <a:xfrm>
            <a:off x="5835695" y="2204864"/>
            <a:ext cx="3129751"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prstClr val="white"/>
                </a:solidFill>
                <a:latin typeface="Sakkal Majalla" pitchFamily="2" charset="-78"/>
                <a:cs typeface="Sakkal Majalla" pitchFamily="2" charset="-78"/>
              </a:rPr>
              <a:t>موقع الصورة وطولها</a:t>
            </a:r>
            <a:endParaRPr lang="ar-SA" sz="3000" dirty="0">
              <a:solidFill>
                <a:prstClr val="white"/>
              </a:solidFill>
              <a:latin typeface="Sakkal Majalla" pitchFamily="2" charset="-78"/>
              <a:cs typeface="Sakkal Majalla" pitchFamily="2" charset="-78"/>
            </a:endParaRPr>
          </a:p>
        </p:txBody>
      </p:sp>
      <p:grpSp>
        <p:nvGrpSpPr>
          <p:cNvPr id="28" name="مجموعة 27"/>
          <p:cNvGrpSpPr/>
          <p:nvPr/>
        </p:nvGrpSpPr>
        <p:grpSpPr>
          <a:xfrm>
            <a:off x="251520" y="4721169"/>
            <a:ext cx="8713926" cy="1084095"/>
            <a:chOff x="6091124" y="820894"/>
            <a:chExt cx="3052876" cy="787896"/>
          </a:xfrm>
        </p:grpSpPr>
        <p:sp>
          <p:nvSpPr>
            <p:cNvPr id="29" name="مستطيل 2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0" name="مخطط انسيابي: معالجة متعاقبة 29"/>
            <p:cNvSpPr/>
            <p:nvPr/>
          </p:nvSpPr>
          <p:spPr>
            <a:xfrm>
              <a:off x="6091124" y="849592"/>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1" name="مربع نص 30"/>
          <p:cNvSpPr txBox="1"/>
          <p:nvPr/>
        </p:nvSpPr>
        <p:spPr>
          <a:xfrm>
            <a:off x="396493" y="4759056"/>
            <a:ext cx="8248885"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طول الصورة التي تكونها المرآة المستوية </a:t>
            </a:r>
            <a:r>
              <a:rPr lang="en-US" sz="3000" b="1" dirty="0" smtClean="0">
                <a:latin typeface="Sakkal Majalla" pitchFamily="2" charset="-78"/>
                <a:cs typeface="Sakkal Majalla" pitchFamily="2" charset="-78"/>
              </a:rPr>
              <a:t>h</a:t>
            </a:r>
            <a:r>
              <a:rPr lang="en-US" sz="3000" b="1" baseline="-25000" dirty="0" smtClean="0">
                <a:latin typeface="Sakkal Majalla" pitchFamily="2" charset="-78"/>
                <a:cs typeface="Sakkal Majalla" pitchFamily="2" charset="-78"/>
              </a:rPr>
              <a:t>i</a:t>
            </a:r>
            <a:r>
              <a:rPr lang="en-US" sz="3000" b="1" dirty="0" smtClean="0">
                <a:latin typeface="Sakkal Majalla" pitchFamily="2" charset="-78"/>
                <a:cs typeface="Sakkal Majalla" pitchFamily="2" charset="-78"/>
              </a:rPr>
              <a:t> = h</a:t>
            </a:r>
            <a:r>
              <a:rPr lang="en-US" sz="3000" b="1" baseline="-25000" dirty="0" smtClean="0">
                <a:latin typeface="Sakkal Majalla" pitchFamily="2" charset="-78"/>
                <a:cs typeface="Sakkal Majalla" pitchFamily="2" charset="-78"/>
              </a:rPr>
              <a:t>o</a:t>
            </a:r>
            <a:endParaRPr lang="ar-SA" sz="3000" b="1" baseline="-25000" dirty="0" smtClean="0">
              <a:latin typeface="Sakkal Majalla" pitchFamily="2" charset="-78"/>
              <a:cs typeface="Sakkal Majalla" pitchFamily="2" charset="-78"/>
            </a:endParaRPr>
          </a:p>
          <a:p>
            <a:r>
              <a:rPr lang="ar-SA" sz="3000" b="1" dirty="0" smtClean="0">
                <a:latin typeface="Sakkal Majalla" pitchFamily="2" charset="-78"/>
                <a:cs typeface="Sakkal Majalla" pitchFamily="2" charset="-78"/>
              </a:rPr>
              <a:t>في المرآة المستوية يكون طول الصورة مساويًا لطول الجسم.</a:t>
            </a:r>
            <a:endParaRPr lang="en-US" sz="3000" b="1" dirty="0">
              <a:latin typeface="Sakkal Majalla" pitchFamily="2" charset="-78"/>
              <a:cs typeface="Sakkal Majalla" pitchFamily="2" charset="-78"/>
            </a:endParaRPr>
          </a:p>
        </p:txBody>
      </p:sp>
      <p:grpSp>
        <p:nvGrpSpPr>
          <p:cNvPr id="27" name="مجموعة 26"/>
          <p:cNvGrpSpPr/>
          <p:nvPr/>
        </p:nvGrpSpPr>
        <p:grpSpPr>
          <a:xfrm>
            <a:off x="-36512" y="-27384"/>
            <a:ext cx="2082876" cy="756636"/>
            <a:chOff x="179512" y="692696"/>
            <a:chExt cx="2082876" cy="756636"/>
          </a:xfrm>
        </p:grpSpPr>
        <p:pic>
          <p:nvPicPr>
            <p:cNvPr id="3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مربع نص 3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مربع نص 3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851346208"/>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8)">
                                      <p:cBhvr>
                                        <p:cTn id="27" dur="2000"/>
                                        <p:tgtEl>
                                          <p:spTgt spid="22"/>
                                        </p:tgtEl>
                                      </p:cBhvr>
                                    </p:animEffect>
                                  </p:childTnLst>
                                </p:cTn>
                              </p:par>
                              <p:par>
                                <p:cTn id="28" presetID="2" presetClass="entr" presetSubtype="9"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heel(8)">
                                      <p:cBhvr>
                                        <p:cTn id="36" dur="2000"/>
                                        <p:tgtEl>
                                          <p:spTgt spid="28"/>
                                        </p:tgtEl>
                                      </p:cBhvr>
                                    </p:animEffect>
                                  </p:childTnLst>
                                </p:cTn>
                              </p:par>
                              <p:par>
                                <p:cTn id="37" presetID="2" presetClass="entr" presetSubtype="9"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0-#ppt_w/2"/>
                                          </p:val>
                                        </p:tav>
                                        <p:tav tm="100000">
                                          <p:val>
                                            <p:strVal val="#ppt_x"/>
                                          </p:val>
                                        </p:tav>
                                      </p:tavLst>
                                    </p:anim>
                                    <p:anim calcmode="lin" valueType="num">
                                      <p:cBhvr additive="base">
                                        <p:cTn id="4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anim calcmode="lin" valueType="num">
                                      <p:cBhvr>
                                        <p:cTn id="51" dur="2000" fill="hold"/>
                                        <p:tgtEl>
                                          <p:spTgt spid="10"/>
                                        </p:tgtEl>
                                        <p:attrNameLst>
                                          <p:attrName>ppt_w</p:attrName>
                                        </p:attrNameLst>
                                      </p:cBhvr>
                                      <p:tavLst>
                                        <p:tav tm="0" fmla="#ppt_w*sin(2.5*pi*$)">
                                          <p:val>
                                            <p:fltVal val="0"/>
                                          </p:val>
                                        </p:tav>
                                        <p:tav tm="100000">
                                          <p:val>
                                            <p:fltVal val="1"/>
                                          </p:val>
                                        </p:tav>
                                      </p:tavLst>
                                    </p:anim>
                                    <p:anim calcmode="lin" valueType="num">
                                      <p:cBhvr>
                                        <p:cTn id="5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5" grpId="0"/>
      <p:bldP spid="26" grpId="0" animBg="1"/>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41562" y="412176"/>
            <a:ext cx="6773267" cy="177244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711648" y="2013146"/>
            <a:ext cx="1609749" cy="891554"/>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91880" y="2204864"/>
            <a:ext cx="5422949" cy="4128836"/>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6704" y="4466401"/>
            <a:ext cx="4029385" cy="166234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301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548680"/>
            <a:ext cx="7142395" cy="186826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61217" y="1829942"/>
            <a:ext cx="2465397" cy="82907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020" y="2763269"/>
            <a:ext cx="6917063" cy="2894036"/>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63688" y="4466313"/>
            <a:ext cx="2753537" cy="1327244"/>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765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781" y="620688"/>
            <a:ext cx="7111444" cy="184864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261864" y="1954336"/>
            <a:ext cx="2746108" cy="91537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657" y="3013199"/>
            <a:ext cx="6999567" cy="1256332"/>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78088" y="4812604"/>
            <a:ext cx="2779974" cy="1078439"/>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2575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425" y="764704"/>
            <a:ext cx="6466575" cy="338437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563888" y="4668727"/>
            <a:ext cx="2970562" cy="155279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80006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407" y="520893"/>
            <a:ext cx="6876256" cy="355006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80544" y="4101816"/>
            <a:ext cx="5652120" cy="243475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509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347" y="404664"/>
            <a:ext cx="5666653" cy="530021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59832" y="5589240"/>
            <a:ext cx="4667499" cy="924896"/>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608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775943"/>
            <a:ext cx="7236296" cy="318060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79712" y="4660187"/>
            <a:ext cx="5622695" cy="148078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712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76" y="548680"/>
            <a:ext cx="6809112" cy="5502623"/>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981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83768" y="453884"/>
            <a:ext cx="6382065" cy="5404632"/>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9422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32413"/>
            <a:ext cx="6156176" cy="498764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589867" y="5335797"/>
            <a:ext cx="3040897" cy="118434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pPr algn="l" rtl="0"/>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rtl="0"/>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954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250562" y="990493"/>
            <a:ext cx="8712535" cy="1070355"/>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466586" y="1045185"/>
            <a:ext cx="8248933"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تكون الصورة المستوية صورًا في اتجاه الجسم نفسه؛ أي تكون صورًا معتدلة.</a:t>
            </a:r>
            <a:endParaRPr lang="en-US" sz="3000" b="1" dirty="0">
              <a:latin typeface="Sakkal Majalla" pitchFamily="2" charset="-78"/>
              <a:cs typeface="Sakkal Majalla" pitchFamily="2" charset="-78"/>
            </a:endParaRPr>
          </a:p>
        </p:txBody>
      </p:sp>
      <p:sp>
        <p:nvSpPr>
          <p:cNvPr id="21" name="مستطيل مستدير الزوايا 20"/>
          <p:cNvSpPr/>
          <p:nvPr/>
        </p:nvSpPr>
        <p:spPr>
          <a:xfrm>
            <a:off x="4705834" y="116632"/>
            <a:ext cx="4258654" cy="5745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000" b="1" dirty="0" smtClean="0">
                <a:solidFill>
                  <a:prstClr val="white"/>
                </a:solidFill>
                <a:latin typeface="Sakkal Majalla" pitchFamily="2" charset="-78"/>
                <a:cs typeface="Sakkal Majalla" pitchFamily="2" charset="-78"/>
              </a:rPr>
              <a:t>اتجاه الصورة</a:t>
            </a:r>
            <a:endParaRPr lang="ar-SA" sz="3000" dirty="0">
              <a:solidFill>
                <a:prstClr val="white"/>
              </a:solidFill>
              <a:latin typeface="Sakkal Majalla" pitchFamily="2" charset="-78"/>
              <a:cs typeface="Sakkal Majalla" pitchFamily="2" charset="-78"/>
            </a:endParaRPr>
          </a:p>
        </p:txBody>
      </p:sp>
      <p:grpSp>
        <p:nvGrpSpPr>
          <p:cNvPr id="22" name="مجموعة 21"/>
          <p:cNvGrpSpPr/>
          <p:nvPr/>
        </p:nvGrpSpPr>
        <p:grpSpPr>
          <a:xfrm>
            <a:off x="250563" y="2276872"/>
            <a:ext cx="8713926" cy="1587224"/>
            <a:chOff x="6091124" y="820894"/>
            <a:chExt cx="3052876" cy="787896"/>
          </a:xfrm>
        </p:grpSpPr>
        <p:sp>
          <p:nvSpPr>
            <p:cNvPr id="23" name="مستطيل 22"/>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4" name="مخطط انسيابي: معالجة متعاقبة 23"/>
            <p:cNvSpPr/>
            <p:nvPr/>
          </p:nvSpPr>
          <p:spPr>
            <a:xfrm>
              <a:off x="6091124" y="849592"/>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5" name="مربع نص 24"/>
          <p:cNvSpPr txBox="1"/>
          <p:nvPr/>
        </p:nvSpPr>
        <p:spPr>
          <a:xfrm>
            <a:off x="395536" y="2386767"/>
            <a:ext cx="8248885"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تعمل المرآة على عكس صورة الشخص فقط بحيث تقابله في الاتجاه المعاكس له؛ أي أن المرآة تكون صورًا معكوسة جانبيًا.</a:t>
            </a:r>
            <a:endParaRPr lang="en-US" sz="3000" b="1" dirty="0">
              <a:latin typeface="Sakkal Majalla" pitchFamily="2" charset="-78"/>
              <a:cs typeface="Sakkal Majalla" pitchFamily="2" charset="-78"/>
            </a:endParaRPr>
          </a:p>
        </p:txBody>
      </p:sp>
      <p:pic>
        <p:nvPicPr>
          <p:cNvPr id="2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4409" y="3983551"/>
            <a:ext cx="5199392" cy="2107848"/>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17" name="مجموعة 16"/>
          <p:cNvGrpSpPr/>
          <p:nvPr/>
        </p:nvGrpSpPr>
        <p:grpSpPr>
          <a:xfrm>
            <a:off x="-36512" y="-27384"/>
            <a:ext cx="2082876" cy="756636"/>
            <a:chOff x="179512" y="692696"/>
            <a:chExt cx="2082876" cy="756636"/>
          </a:xfrm>
        </p:grpSpPr>
        <p:pic>
          <p:nvPicPr>
            <p:cNvPr id="1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94094812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8)">
                                      <p:cBhvr>
                                        <p:cTn id="22" dur="2000"/>
                                        <p:tgtEl>
                                          <p:spTgt spid="22"/>
                                        </p:tgtEl>
                                      </p:cBhvr>
                                    </p:animEffect>
                                  </p:childTnLst>
                                </p:cTn>
                              </p:par>
                              <p:par>
                                <p:cTn id="23" presetID="2" presetClass="entr" presetSubtype="9"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Horizont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32144"/>
            <a:ext cx="7309445" cy="5676140"/>
          </a:xfrm>
          <a:prstGeom prst="rect">
            <a:avLst/>
          </a:prstGeom>
        </p:spPr>
      </p:pic>
      <p:grpSp>
        <p:nvGrpSpPr>
          <p:cNvPr id="7" name="مجموعة 6"/>
          <p:cNvGrpSpPr/>
          <p:nvPr/>
        </p:nvGrpSpPr>
        <p:grpSpPr>
          <a:xfrm>
            <a:off x="-36512" y="612874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207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60" y="468701"/>
            <a:ext cx="8144869" cy="4518173"/>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223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95736" y="476672"/>
            <a:ext cx="6774837" cy="5692567"/>
          </a:xfrm>
          <a:prstGeom prst="rect">
            <a:avLst/>
          </a:prstGeom>
        </p:spPr>
      </p:pic>
      <p:grpSp>
        <p:nvGrpSpPr>
          <p:cNvPr id="7" name="مجموعة 6"/>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6416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71" y="548680"/>
            <a:ext cx="7545536" cy="388448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748890" y="4764156"/>
            <a:ext cx="4778297" cy="91546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022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81029"/>
            <a:ext cx="7454809" cy="442467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82201" y="4819363"/>
            <a:ext cx="5042557" cy="1036786"/>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3737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781" y="735563"/>
            <a:ext cx="7053336" cy="250279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491789" y="3825618"/>
            <a:ext cx="6641497" cy="119597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6628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67295"/>
            <a:ext cx="7308304" cy="319845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79712" y="3602161"/>
            <a:ext cx="7065987" cy="2733071"/>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068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471738"/>
            <a:ext cx="73247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07574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335016" y="116632"/>
            <a:ext cx="3672408" cy="103686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الاختبار المقنن </a:t>
            </a:r>
            <a:r>
              <a:rPr lang="ar-SA" sz="2400" b="1" dirty="0" smtClean="0">
                <a:solidFill>
                  <a:prstClr val="white"/>
                </a:solidFill>
              </a:rPr>
              <a:t> </a:t>
            </a:r>
            <a:endParaRPr lang="ar-SA" sz="2400" b="1" dirty="0">
              <a:solidFill>
                <a:prstClr val="white"/>
              </a:solidFill>
            </a:endParaRPr>
          </a:p>
        </p:txBody>
      </p:sp>
      <p:pic>
        <p:nvPicPr>
          <p:cNvPr id="4098" name="Picture 2"/>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sharpenSoften amount="100000"/>
                    </a14:imgEffect>
                    <a14:imgEffect>
                      <a14:saturation sat="37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560000">
            <a:off x="4380" y="581958"/>
            <a:ext cx="2863701" cy="780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سهم إلى اليسار 5"/>
          <p:cNvSpPr/>
          <p:nvPr/>
        </p:nvSpPr>
        <p:spPr>
          <a:xfrm>
            <a:off x="3755272" y="18296"/>
            <a:ext cx="1224136" cy="12241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prstClr val="white"/>
                </a:solidFill>
              </a:rPr>
              <a:t>أولا</a:t>
            </a:r>
            <a:endParaRPr lang="ar-SA" b="1" dirty="0">
              <a:solidFill>
                <a:prstClr val="white"/>
              </a:solidFill>
            </a:endParaRP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1484783"/>
            <a:ext cx="7653997" cy="5457073"/>
          </a:xfrm>
          <a:prstGeom prst="rect">
            <a:avLst/>
          </a:prstGeom>
        </p:spPr>
      </p:pic>
      <p:sp>
        <p:nvSpPr>
          <p:cNvPr id="7" name="Rectangle 6"/>
          <p:cNvSpPr/>
          <p:nvPr/>
        </p:nvSpPr>
        <p:spPr>
          <a:xfrm>
            <a:off x="4979408" y="4221088"/>
            <a:ext cx="3481024"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4141" y="5805264"/>
            <a:ext cx="2085267"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0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15410"/>
          </a:xfrm>
          <a:prstGeom prst="rect">
            <a:avLst/>
          </a:prstGeom>
        </p:spPr>
      </p:pic>
      <p:sp>
        <p:nvSpPr>
          <p:cNvPr id="3" name="Rectangle 2"/>
          <p:cNvSpPr/>
          <p:nvPr/>
        </p:nvSpPr>
        <p:spPr>
          <a:xfrm>
            <a:off x="1691680" y="1268760"/>
            <a:ext cx="2520280"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51920" y="2636912"/>
            <a:ext cx="4464496" cy="5040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4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69987"/>
            <a:ext cx="18097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107" y="909307"/>
            <a:ext cx="6237773" cy="12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مستطيل مستدير الزوايا 13"/>
          <p:cNvSpPr/>
          <p:nvPr/>
        </p:nvSpPr>
        <p:spPr>
          <a:xfrm>
            <a:off x="4926013" y="2638425"/>
            <a:ext cx="115252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184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281363"/>
            <a:ext cx="106680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252788"/>
            <a:ext cx="1008063"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089400"/>
            <a:ext cx="30956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5013325"/>
            <a:ext cx="2808287" cy="45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3988" y="5819775"/>
            <a:ext cx="1019175"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مجموعة 15"/>
          <p:cNvGrpSpPr/>
          <p:nvPr/>
        </p:nvGrpSpPr>
        <p:grpSpPr>
          <a:xfrm>
            <a:off x="-36512" y="-27384"/>
            <a:ext cx="2082876" cy="756636"/>
            <a:chOff x="179512" y="692696"/>
            <a:chExt cx="2082876" cy="756636"/>
          </a:xfrm>
        </p:grpSpPr>
        <p:pic>
          <p:nvPicPr>
            <p:cNvPr id="17" name="Picture 2"/>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18"/>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5660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arn(inVertical)">
                                      <p:cBhvr>
                                        <p:cTn id="7" dur="5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wheel(1)">
                                      <p:cBhvr>
                                        <p:cTn id="12" dur="2000"/>
                                        <p:tgtEl>
                                          <p:spTgt spid="53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8443"/>
                                        </p:tgtEl>
                                        <p:attrNameLst>
                                          <p:attrName>style.visibility</p:attrName>
                                        </p:attrNameLst>
                                      </p:cBhvr>
                                      <p:to>
                                        <p:strVal val="visible"/>
                                      </p:to>
                                    </p:set>
                                    <p:animEffect transition="in" filter="circle(in)">
                                      <p:cBhvr>
                                        <p:cTn id="24" dur="2000"/>
                                        <p:tgtEl>
                                          <p:spTgt spid="184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8444"/>
                                        </p:tgtEl>
                                        <p:attrNameLst>
                                          <p:attrName>style.visibility</p:attrName>
                                        </p:attrNameLst>
                                      </p:cBhvr>
                                      <p:to>
                                        <p:strVal val="visible"/>
                                      </p:to>
                                    </p:set>
                                    <p:animEffect transition="in" filter="barn(inVertical)">
                                      <p:cBhvr>
                                        <p:cTn id="29" dur="500"/>
                                        <p:tgtEl>
                                          <p:spTgt spid="184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wipe(down)">
                                      <p:cBhvr>
                                        <p:cTn id="34" dur="500"/>
                                        <p:tgtEl>
                                          <p:spTgt spid="184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8446"/>
                                        </p:tgtEl>
                                        <p:attrNameLst>
                                          <p:attrName>style.visibility</p:attrName>
                                        </p:attrNameLst>
                                      </p:cBhvr>
                                      <p:to>
                                        <p:strVal val="visible"/>
                                      </p:to>
                                    </p:set>
                                    <p:animEffect transition="in" filter="circle(in)">
                                      <p:cBhvr>
                                        <p:cTn id="39" dur="2000"/>
                                        <p:tgtEl>
                                          <p:spTgt spid="184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18447"/>
                                        </p:tgtEl>
                                        <p:attrNameLst>
                                          <p:attrName>style.visibility</p:attrName>
                                        </p:attrNameLst>
                                      </p:cBhvr>
                                      <p:to>
                                        <p:strVal val="visible"/>
                                      </p:to>
                                    </p:set>
                                    <p:animEffect transition="in" filter="fade">
                                      <p:cBhvr>
                                        <p:cTn id="44" dur="1000"/>
                                        <p:tgtEl>
                                          <p:spTgt spid="18447"/>
                                        </p:tgtEl>
                                      </p:cBhvr>
                                    </p:animEffect>
                                    <p:anim calcmode="lin" valueType="num">
                                      <p:cBhvr>
                                        <p:cTn id="45" dur="1000" fill="hold"/>
                                        <p:tgtEl>
                                          <p:spTgt spid="18447"/>
                                        </p:tgtEl>
                                        <p:attrNameLst>
                                          <p:attrName>ppt_x</p:attrName>
                                        </p:attrNameLst>
                                      </p:cBhvr>
                                      <p:tavLst>
                                        <p:tav tm="0">
                                          <p:val>
                                            <p:strVal val="#ppt_x"/>
                                          </p:val>
                                        </p:tav>
                                        <p:tav tm="100000">
                                          <p:val>
                                            <p:strVal val="#ppt_x"/>
                                          </p:val>
                                        </p:tav>
                                      </p:tavLst>
                                    </p:anim>
                                    <p:anim calcmode="lin" valueType="num">
                                      <p:cBhvr>
                                        <p:cTn id="46" dur="1000" fill="hold"/>
                                        <p:tgtEl>
                                          <p:spTgt spid="184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09"/>
            <a:ext cx="9144000" cy="6801631"/>
          </a:xfrm>
          <a:prstGeom prst="rect">
            <a:avLst/>
          </a:prstGeom>
        </p:spPr>
      </p:pic>
      <p:sp>
        <p:nvSpPr>
          <p:cNvPr id="3" name="Rectangle 2"/>
          <p:cNvSpPr/>
          <p:nvPr/>
        </p:nvSpPr>
        <p:spPr>
          <a:xfrm>
            <a:off x="1907704" y="2060848"/>
            <a:ext cx="2304256" cy="5040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7664" y="4077072"/>
            <a:ext cx="2664296"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68144" y="5661248"/>
            <a:ext cx="2520280"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3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411118"/>
            <a:ext cx="7092280" cy="5250130"/>
          </a:xfrm>
          <a:prstGeom prst="rect">
            <a:avLst/>
          </a:prstGeom>
        </p:spPr>
      </p:pic>
      <p:sp>
        <p:nvSpPr>
          <p:cNvPr id="3" name="Rectangle 2"/>
          <p:cNvSpPr/>
          <p:nvPr/>
        </p:nvSpPr>
        <p:spPr>
          <a:xfrm>
            <a:off x="2555776" y="2039918"/>
            <a:ext cx="2808312" cy="64807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3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58310"/>
            <a:ext cx="7227971" cy="4741380"/>
          </a:xfrm>
          <a:prstGeom prst="rect">
            <a:avLst/>
          </a:prstGeom>
        </p:spPr>
      </p:pic>
    </p:spTree>
    <p:extLst>
      <p:ext uri="{BB962C8B-B14F-4D97-AF65-F5344CB8AC3E}">
        <p14:creationId xmlns:p14="http://schemas.microsoft.com/office/powerpoint/2010/main" val="123718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4919663" y="2060575"/>
            <a:ext cx="1150937"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الإجابـــــــة </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63910"/>
            <a:ext cx="7334250" cy="120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924175"/>
            <a:ext cx="7478713" cy="213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36512" y="-27384"/>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7338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heel(1)">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9466"/>
                                        </p:tgtEl>
                                        <p:attrNameLst>
                                          <p:attrName>style.visibility</p:attrName>
                                        </p:attrNameLst>
                                      </p:cBhvr>
                                      <p:to>
                                        <p:strVal val="visible"/>
                                      </p:to>
                                    </p:set>
                                    <p:animEffect transition="in" filter="barn(inVertical)">
                                      <p:cBhvr>
                                        <p:cTn id="19"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9733</TotalTime>
  <Words>1059</Words>
  <Application>Microsoft Office PowerPoint</Application>
  <PresentationFormat>عرض على الشاشة (3:4)‏</PresentationFormat>
  <Paragraphs>295</Paragraphs>
  <Slides>82</Slides>
  <Notes>15</Notes>
  <HiddenSlides>0</HiddenSlides>
  <MMClips>0</MMClips>
  <ScaleCrop>false</ScaleCrop>
  <HeadingPairs>
    <vt:vector size="4" baseType="variant">
      <vt:variant>
        <vt:lpstr>نسق</vt:lpstr>
      </vt:variant>
      <vt:variant>
        <vt:i4>1</vt:i4>
      </vt:variant>
      <vt:variant>
        <vt:lpstr>عناوين الشرائح</vt:lpstr>
      </vt:variant>
      <vt:variant>
        <vt:i4>82</vt:i4>
      </vt:variant>
    </vt:vector>
  </HeadingPairs>
  <TitlesOfParts>
    <vt:vector size="8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TARK</dc:creator>
  <cp:lastModifiedBy>DAWHA</cp:lastModifiedBy>
  <cp:revision>6067</cp:revision>
  <dcterms:created xsi:type="dcterms:W3CDTF">2015-01-26T14:26:28Z</dcterms:created>
  <dcterms:modified xsi:type="dcterms:W3CDTF">2017-01-10T18:58:02Z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E9EC7C2B-97A7-4FF9-85E1-F46C82355494</vt:lpwstr>
  </property>
  <property fmtid="{D5CDD505-2E9C-101B-9397-08002B2CF9AE}" pid="3" name="ArticulatePath">
    <vt:lpwstr>رياضيات ف1</vt:lpwstr>
  </property>
</Properties>
</file>