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5" r:id="rId8"/>
    <p:sldId id="267" r:id="rId9"/>
    <p:sldId id="269" r:id="rId10"/>
    <p:sldId id="271" r:id="rId11"/>
    <p:sldId id="273" r:id="rId12"/>
    <p:sldId id="275" r:id="rId13"/>
    <p:sldId id="277" r:id="rId14"/>
    <p:sldId id="279" r:id="rId15"/>
    <p:sldId id="281" r:id="rId16"/>
    <p:sldId id="283" r:id="rId17"/>
    <p:sldId id="285" r:id="rId18"/>
    <p:sldId id="289" r:id="rId19"/>
    <p:sldId id="291" r:id="rId20"/>
    <p:sldId id="293" r:id="rId21"/>
    <p:sldId id="296" r:id="rId22"/>
    <p:sldId id="294"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E2F1C9"/>
    <a:srgbClr val="CDE7A3"/>
    <a:srgbClr val="960000"/>
    <a:srgbClr val="F4E096"/>
    <a:srgbClr val="003300"/>
    <a:srgbClr val="2CA095"/>
    <a:srgbClr val="31B5A8"/>
    <a:srgbClr val="E3F1CB"/>
    <a:srgbClr val="17554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5758FB7-9AC5-4552-8A53-C91805E547FA}" styleName="نمط ذو سمات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B344D84-9AFB-497E-A393-DC336BA19D2E}" styleName="نمط متوسط 3 - تميي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860" autoAdjust="0"/>
    <p:restoredTop sz="94652" autoAdjust="0"/>
  </p:normalViewPr>
  <p:slideViewPr>
    <p:cSldViewPr>
      <p:cViewPr>
        <p:scale>
          <a:sx n="75" d="100"/>
          <a:sy n="75" d="100"/>
        </p:scale>
        <p:origin x="-138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endParaRPr lang="es-ES"/>
          </a:p>
        </p:txBody>
      </p:sp>
      <p:sp>
        <p:nvSpPr>
          <p:cNvPr id="5" name="عنصر نائب للتذييل 4"/>
          <p:cNvSpPr>
            <a:spLocks noGrp="1"/>
          </p:cNvSpPr>
          <p:nvPr>
            <p:ph type="ftr" sz="quarter" idx="11"/>
          </p:nvPr>
        </p:nvSpPr>
        <p:spPr/>
        <p:txBody>
          <a:bodyPr/>
          <a:lstStyle>
            <a:lvl1pPr>
              <a:defRPr/>
            </a:lvl1pPr>
          </a:lstStyle>
          <a:p>
            <a:endParaRPr lang="es-ES"/>
          </a:p>
        </p:txBody>
      </p:sp>
      <p:sp>
        <p:nvSpPr>
          <p:cNvPr id="6" name="عنصر نائب لرقم الشريحة 5"/>
          <p:cNvSpPr>
            <a:spLocks noGrp="1"/>
          </p:cNvSpPr>
          <p:nvPr>
            <p:ph type="sldNum" sz="quarter" idx="12"/>
          </p:nvPr>
        </p:nvSpPr>
        <p:spPr/>
        <p:txBody>
          <a:bodyPr/>
          <a:lstStyle>
            <a:lvl1pPr>
              <a:defRPr/>
            </a:lvl1pPr>
          </a:lstStyle>
          <a:p>
            <a:fld id="{F59F13FF-9412-426F-BA99-4A375793E471}"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s-ES"/>
          </a:p>
        </p:txBody>
      </p:sp>
      <p:sp>
        <p:nvSpPr>
          <p:cNvPr id="5" name="عنصر نائب للتذييل 4"/>
          <p:cNvSpPr>
            <a:spLocks noGrp="1"/>
          </p:cNvSpPr>
          <p:nvPr>
            <p:ph type="ftr" sz="quarter" idx="11"/>
          </p:nvPr>
        </p:nvSpPr>
        <p:spPr/>
        <p:txBody>
          <a:bodyPr/>
          <a:lstStyle>
            <a:lvl1pPr>
              <a:defRPr/>
            </a:lvl1pPr>
          </a:lstStyle>
          <a:p>
            <a:endParaRPr lang="es-ES"/>
          </a:p>
        </p:txBody>
      </p:sp>
      <p:sp>
        <p:nvSpPr>
          <p:cNvPr id="6" name="عنصر نائب لرقم الشريحة 5"/>
          <p:cNvSpPr>
            <a:spLocks noGrp="1"/>
          </p:cNvSpPr>
          <p:nvPr>
            <p:ph type="sldNum" sz="quarter" idx="12"/>
          </p:nvPr>
        </p:nvSpPr>
        <p:spPr/>
        <p:txBody>
          <a:bodyPr/>
          <a:lstStyle>
            <a:lvl1pPr>
              <a:defRPr/>
            </a:lvl1pPr>
          </a:lstStyle>
          <a:p>
            <a:fld id="{F4D3885B-A463-413D-9324-E75B0C3BF1B9}"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s-ES"/>
          </a:p>
        </p:txBody>
      </p:sp>
      <p:sp>
        <p:nvSpPr>
          <p:cNvPr id="5" name="عنصر نائب للتذييل 4"/>
          <p:cNvSpPr>
            <a:spLocks noGrp="1"/>
          </p:cNvSpPr>
          <p:nvPr>
            <p:ph type="ftr" sz="quarter" idx="11"/>
          </p:nvPr>
        </p:nvSpPr>
        <p:spPr/>
        <p:txBody>
          <a:bodyPr/>
          <a:lstStyle>
            <a:lvl1pPr>
              <a:defRPr/>
            </a:lvl1pPr>
          </a:lstStyle>
          <a:p>
            <a:endParaRPr lang="es-ES"/>
          </a:p>
        </p:txBody>
      </p:sp>
      <p:sp>
        <p:nvSpPr>
          <p:cNvPr id="6" name="عنصر نائب لرقم الشريحة 5"/>
          <p:cNvSpPr>
            <a:spLocks noGrp="1"/>
          </p:cNvSpPr>
          <p:nvPr>
            <p:ph type="sldNum" sz="quarter" idx="12"/>
          </p:nvPr>
        </p:nvSpPr>
        <p:spPr/>
        <p:txBody>
          <a:bodyPr/>
          <a:lstStyle>
            <a:lvl1pPr>
              <a:defRPr/>
            </a:lvl1pPr>
          </a:lstStyle>
          <a:p>
            <a:fld id="{DC20A47B-D67F-4F25-939A-B888C8B9FE7D}"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s-ES"/>
          </a:p>
        </p:txBody>
      </p:sp>
      <p:sp>
        <p:nvSpPr>
          <p:cNvPr id="5" name="عنصر نائب للتذييل 4"/>
          <p:cNvSpPr>
            <a:spLocks noGrp="1"/>
          </p:cNvSpPr>
          <p:nvPr>
            <p:ph type="ftr" sz="quarter" idx="11"/>
          </p:nvPr>
        </p:nvSpPr>
        <p:spPr/>
        <p:txBody>
          <a:bodyPr/>
          <a:lstStyle>
            <a:lvl1pPr>
              <a:defRPr/>
            </a:lvl1pPr>
          </a:lstStyle>
          <a:p>
            <a:endParaRPr lang="es-ES"/>
          </a:p>
        </p:txBody>
      </p:sp>
      <p:sp>
        <p:nvSpPr>
          <p:cNvPr id="6" name="عنصر نائب لرقم الشريحة 5"/>
          <p:cNvSpPr>
            <a:spLocks noGrp="1"/>
          </p:cNvSpPr>
          <p:nvPr>
            <p:ph type="sldNum" sz="quarter" idx="12"/>
          </p:nvPr>
        </p:nvSpPr>
        <p:spPr/>
        <p:txBody>
          <a:bodyPr/>
          <a:lstStyle>
            <a:lvl1pPr>
              <a:defRPr/>
            </a:lvl1pPr>
          </a:lstStyle>
          <a:p>
            <a:fld id="{FF31B43F-126B-4045-B0D5-DD0D77050903}"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s-ES"/>
          </a:p>
        </p:txBody>
      </p:sp>
      <p:sp>
        <p:nvSpPr>
          <p:cNvPr id="5" name="عنصر نائب للتذييل 4"/>
          <p:cNvSpPr>
            <a:spLocks noGrp="1"/>
          </p:cNvSpPr>
          <p:nvPr>
            <p:ph type="ftr" sz="quarter" idx="11"/>
          </p:nvPr>
        </p:nvSpPr>
        <p:spPr/>
        <p:txBody>
          <a:bodyPr/>
          <a:lstStyle>
            <a:lvl1pPr>
              <a:defRPr/>
            </a:lvl1pPr>
          </a:lstStyle>
          <a:p>
            <a:endParaRPr lang="es-ES"/>
          </a:p>
        </p:txBody>
      </p:sp>
      <p:sp>
        <p:nvSpPr>
          <p:cNvPr id="6" name="عنصر نائب لرقم الشريحة 5"/>
          <p:cNvSpPr>
            <a:spLocks noGrp="1"/>
          </p:cNvSpPr>
          <p:nvPr>
            <p:ph type="sldNum" sz="quarter" idx="12"/>
          </p:nvPr>
        </p:nvSpPr>
        <p:spPr/>
        <p:txBody>
          <a:bodyPr/>
          <a:lstStyle>
            <a:lvl1pPr>
              <a:defRPr/>
            </a:lvl1pPr>
          </a:lstStyle>
          <a:p>
            <a:fld id="{9FF0EA77-16CD-4C03-A279-ED059B124ED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s-ES"/>
          </a:p>
        </p:txBody>
      </p:sp>
      <p:sp>
        <p:nvSpPr>
          <p:cNvPr id="6" name="عنصر نائب للتذييل 5"/>
          <p:cNvSpPr>
            <a:spLocks noGrp="1"/>
          </p:cNvSpPr>
          <p:nvPr>
            <p:ph type="ftr" sz="quarter" idx="11"/>
          </p:nvPr>
        </p:nvSpPr>
        <p:spPr/>
        <p:txBody>
          <a:bodyPr/>
          <a:lstStyle>
            <a:lvl1pPr>
              <a:defRPr/>
            </a:lvl1pPr>
          </a:lstStyle>
          <a:p>
            <a:endParaRPr lang="es-ES"/>
          </a:p>
        </p:txBody>
      </p:sp>
      <p:sp>
        <p:nvSpPr>
          <p:cNvPr id="7" name="عنصر نائب لرقم الشريحة 6"/>
          <p:cNvSpPr>
            <a:spLocks noGrp="1"/>
          </p:cNvSpPr>
          <p:nvPr>
            <p:ph type="sldNum" sz="quarter" idx="12"/>
          </p:nvPr>
        </p:nvSpPr>
        <p:spPr/>
        <p:txBody>
          <a:bodyPr/>
          <a:lstStyle>
            <a:lvl1pPr>
              <a:defRPr/>
            </a:lvl1pPr>
          </a:lstStyle>
          <a:p>
            <a:fld id="{69876053-942F-4F74-BA23-B8E7378096C4}"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s-ES"/>
          </a:p>
        </p:txBody>
      </p:sp>
      <p:sp>
        <p:nvSpPr>
          <p:cNvPr id="8" name="عنصر نائب للتذييل 7"/>
          <p:cNvSpPr>
            <a:spLocks noGrp="1"/>
          </p:cNvSpPr>
          <p:nvPr>
            <p:ph type="ftr" sz="quarter" idx="11"/>
          </p:nvPr>
        </p:nvSpPr>
        <p:spPr/>
        <p:txBody>
          <a:bodyPr/>
          <a:lstStyle>
            <a:lvl1pPr>
              <a:defRPr/>
            </a:lvl1pPr>
          </a:lstStyle>
          <a:p>
            <a:endParaRPr lang="es-ES"/>
          </a:p>
        </p:txBody>
      </p:sp>
      <p:sp>
        <p:nvSpPr>
          <p:cNvPr id="9" name="عنصر نائب لرقم الشريحة 8"/>
          <p:cNvSpPr>
            <a:spLocks noGrp="1"/>
          </p:cNvSpPr>
          <p:nvPr>
            <p:ph type="sldNum" sz="quarter" idx="12"/>
          </p:nvPr>
        </p:nvSpPr>
        <p:spPr/>
        <p:txBody>
          <a:bodyPr/>
          <a:lstStyle>
            <a:lvl1pPr>
              <a:defRPr/>
            </a:lvl1pPr>
          </a:lstStyle>
          <a:p>
            <a:fld id="{B68DBCF3-0F1A-4347-BF77-2777A3A4F3C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s-ES"/>
          </a:p>
        </p:txBody>
      </p:sp>
      <p:sp>
        <p:nvSpPr>
          <p:cNvPr id="4" name="عنصر نائب للتذييل 3"/>
          <p:cNvSpPr>
            <a:spLocks noGrp="1"/>
          </p:cNvSpPr>
          <p:nvPr>
            <p:ph type="ftr" sz="quarter" idx="11"/>
          </p:nvPr>
        </p:nvSpPr>
        <p:spPr/>
        <p:txBody>
          <a:bodyPr/>
          <a:lstStyle>
            <a:lvl1pPr>
              <a:defRPr/>
            </a:lvl1pPr>
          </a:lstStyle>
          <a:p>
            <a:endParaRPr lang="es-ES"/>
          </a:p>
        </p:txBody>
      </p:sp>
      <p:sp>
        <p:nvSpPr>
          <p:cNvPr id="5" name="عنصر نائب لرقم الشريحة 4"/>
          <p:cNvSpPr>
            <a:spLocks noGrp="1"/>
          </p:cNvSpPr>
          <p:nvPr>
            <p:ph type="sldNum" sz="quarter" idx="12"/>
          </p:nvPr>
        </p:nvSpPr>
        <p:spPr/>
        <p:txBody>
          <a:bodyPr/>
          <a:lstStyle>
            <a:lvl1pPr>
              <a:defRPr/>
            </a:lvl1pPr>
          </a:lstStyle>
          <a:p>
            <a:fld id="{212EA1C7-BAB5-46AD-B21E-14CC55161D2B}"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s-ES"/>
          </a:p>
        </p:txBody>
      </p:sp>
      <p:sp>
        <p:nvSpPr>
          <p:cNvPr id="3" name="عنصر نائب للتذييل 2"/>
          <p:cNvSpPr>
            <a:spLocks noGrp="1"/>
          </p:cNvSpPr>
          <p:nvPr>
            <p:ph type="ftr" sz="quarter" idx="11"/>
          </p:nvPr>
        </p:nvSpPr>
        <p:spPr/>
        <p:txBody>
          <a:bodyPr/>
          <a:lstStyle>
            <a:lvl1pPr>
              <a:defRPr/>
            </a:lvl1pPr>
          </a:lstStyle>
          <a:p>
            <a:endParaRPr lang="es-ES"/>
          </a:p>
        </p:txBody>
      </p:sp>
      <p:sp>
        <p:nvSpPr>
          <p:cNvPr id="4" name="عنصر نائب لرقم الشريحة 3"/>
          <p:cNvSpPr>
            <a:spLocks noGrp="1"/>
          </p:cNvSpPr>
          <p:nvPr>
            <p:ph type="sldNum" sz="quarter" idx="12"/>
          </p:nvPr>
        </p:nvSpPr>
        <p:spPr/>
        <p:txBody>
          <a:bodyPr/>
          <a:lstStyle>
            <a:lvl1pPr>
              <a:defRPr/>
            </a:lvl1pPr>
          </a:lstStyle>
          <a:p>
            <a:fld id="{BD966B21-44D7-4B35-A761-DF651A6F1E88}"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s-ES"/>
          </a:p>
        </p:txBody>
      </p:sp>
      <p:sp>
        <p:nvSpPr>
          <p:cNvPr id="6" name="عنصر نائب للتذييل 5"/>
          <p:cNvSpPr>
            <a:spLocks noGrp="1"/>
          </p:cNvSpPr>
          <p:nvPr>
            <p:ph type="ftr" sz="quarter" idx="11"/>
          </p:nvPr>
        </p:nvSpPr>
        <p:spPr/>
        <p:txBody>
          <a:bodyPr/>
          <a:lstStyle>
            <a:lvl1pPr>
              <a:defRPr/>
            </a:lvl1pPr>
          </a:lstStyle>
          <a:p>
            <a:endParaRPr lang="es-ES"/>
          </a:p>
        </p:txBody>
      </p:sp>
      <p:sp>
        <p:nvSpPr>
          <p:cNvPr id="7" name="عنصر نائب لرقم الشريحة 6"/>
          <p:cNvSpPr>
            <a:spLocks noGrp="1"/>
          </p:cNvSpPr>
          <p:nvPr>
            <p:ph type="sldNum" sz="quarter" idx="12"/>
          </p:nvPr>
        </p:nvSpPr>
        <p:spPr/>
        <p:txBody>
          <a:bodyPr/>
          <a:lstStyle>
            <a:lvl1pPr>
              <a:defRPr/>
            </a:lvl1pPr>
          </a:lstStyle>
          <a:p>
            <a:fld id="{4219BDFC-6DEA-4B23-9E5B-075D4AC504BF}"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s-ES"/>
          </a:p>
        </p:txBody>
      </p:sp>
      <p:sp>
        <p:nvSpPr>
          <p:cNvPr id="6" name="عنصر نائب للتذييل 5"/>
          <p:cNvSpPr>
            <a:spLocks noGrp="1"/>
          </p:cNvSpPr>
          <p:nvPr>
            <p:ph type="ftr" sz="quarter" idx="11"/>
          </p:nvPr>
        </p:nvSpPr>
        <p:spPr/>
        <p:txBody>
          <a:bodyPr/>
          <a:lstStyle>
            <a:lvl1pPr>
              <a:defRPr/>
            </a:lvl1pPr>
          </a:lstStyle>
          <a:p>
            <a:endParaRPr lang="es-ES"/>
          </a:p>
        </p:txBody>
      </p:sp>
      <p:sp>
        <p:nvSpPr>
          <p:cNvPr id="7" name="عنصر نائب لرقم الشريحة 6"/>
          <p:cNvSpPr>
            <a:spLocks noGrp="1"/>
          </p:cNvSpPr>
          <p:nvPr>
            <p:ph type="sldNum" sz="quarter" idx="12"/>
          </p:nvPr>
        </p:nvSpPr>
        <p:spPr/>
        <p:txBody>
          <a:bodyPr/>
          <a:lstStyle>
            <a:lvl1pPr>
              <a:defRPr/>
            </a:lvl1pPr>
          </a:lstStyle>
          <a:p>
            <a:fld id="{41375057-9D81-49BE-8F16-00F8D0A7C9A3}"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2C5AC5-27A1-4607-A195-AB2F422542F0}"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C:\Users\win 7\Pictures\evaluation4.jpg"/>
          <p:cNvPicPr>
            <a:picLocks noChangeAspect="1" noChangeArrowheads="1"/>
          </p:cNvPicPr>
          <p:nvPr/>
        </p:nvPicPr>
        <p:blipFill>
          <a:blip r:embed="rId2" cstate="print"/>
          <a:srcRect/>
          <a:stretch>
            <a:fillRect/>
          </a:stretch>
        </p:blipFill>
        <p:spPr bwMode="auto">
          <a:xfrm>
            <a:off x="571472" y="5715016"/>
            <a:ext cx="1952994" cy="1142984"/>
          </a:xfrm>
          <a:prstGeom prst="rect">
            <a:avLst/>
          </a:prstGeom>
          <a:ln>
            <a:noFill/>
          </a:ln>
          <a:effectLst>
            <a:softEdge rad="112500"/>
          </a:effectLst>
        </p:spPr>
      </p:pic>
      <p:sp>
        <p:nvSpPr>
          <p:cNvPr id="4" name="مستطيل 3"/>
          <p:cNvSpPr/>
          <p:nvPr/>
        </p:nvSpPr>
        <p:spPr>
          <a:xfrm>
            <a:off x="4000496" y="357166"/>
            <a:ext cx="3857636" cy="2031325"/>
          </a:xfrm>
          <a:prstGeom prst="rect">
            <a:avLst/>
          </a:prstGeom>
        </p:spPr>
        <p:txBody>
          <a:bodyPr wrap="square">
            <a:spAutoFit/>
          </a:bodyPr>
          <a:lstStyle/>
          <a:p>
            <a:pPr algn="ctr"/>
            <a:r>
              <a:rPr lang="ar-SA" b="1" dirty="0" smtClean="0">
                <a:cs typeface="+mn-cs"/>
              </a:rPr>
              <a:t>المملكة العربية السعودية</a:t>
            </a:r>
            <a:br>
              <a:rPr lang="ar-SA" b="1" dirty="0" smtClean="0">
                <a:cs typeface="+mn-cs"/>
              </a:rPr>
            </a:br>
            <a:r>
              <a:rPr lang="ar-SA" b="1" dirty="0" smtClean="0">
                <a:cs typeface="+mn-cs"/>
              </a:rPr>
              <a:t>وزارة التربية والتعليم</a:t>
            </a:r>
            <a:br>
              <a:rPr lang="ar-SA" b="1" dirty="0" smtClean="0">
                <a:cs typeface="+mn-cs"/>
              </a:rPr>
            </a:br>
            <a:r>
              <a:rPr lang="ar-SA" b="1" dirty="0" smtClean="0">
                <a:cs typeface="+mn-cs"/>
              </a:rPr>
              <a:t>الإدارة العامة للتربية والتعليم </a:t>
            </a:r>
            <a:endParaRPr lang="ar-SA" b="1" dirty="0" smtClean="0">
              <a:cs typeface="+mn-cs"/>
            </a:endParaRPr>
          </a:p>
          <a:p>
            <a:pPr algn="ctr"/>
            <a:r>
              <a:rPr lang="ar-SA" b="1" dirty="0" smtClean="0">
                <a:cs typeface="+mn-cs"/>
              </a:rPr>
              <a:t>بمنطقة </a:t>
            </a:r>
            <a:r>
              <a:rPr lang="ar-SA" b="1" dirty="0" smtClean="0">
                <a:cs typeface="+mn-cs"/>
              </a:rPr>
              <a:t>الحدود الشمالية</a:t>
            </a:r>
            <a:br>
              <a:rPr lang="ar-SA" b="1" dirty="0" smtClean="0">
                <a:cs typeface="+mn-cs"/>
              </a:rPr>
            </a:br>
            <a:r>
              <a:rPr lang="ar-SA" b="1" dirty="0" smtClean="0">
                <a:cs typeface="+mn-cs"/>
              </a:rPr>
              <a:t>إدارة التخطيط والتطوير</a:t>
            </a:r>
          </a:p>
          <a:p>
            <a:pPr algn="ctr"/>
            <a:r>
              <a:rPr lang="ar-SA" b="1" dirty="0" smtClean="0">
                <a:solidFill>
                  <a:srgbClr val="860000"/>
                </a:solidFill>
                <a:cs typeface="+mn-cs"/>
              </a:rPr>
              <a:t>مشروع تطوير </a:t>
            </a:r>
            <a:r>
              <a:rPr lang="ar-SA" b="1" dirty="0" smtClean="0">
                <a:solidFill>
                  <a:srgbClr val="860000"/>
                </a:solidFill>
                <a:cs typeface="+mn-cs"/>
              </a:rPr>
              <a:t>النظام</a:t>
            </a:r>
            <a:r>
              <a:rPr lang="ar-SA" b="1" dirty="0" smtClean="0">
                <a:solidFill>
                  <a:srgbClr val="860000"/>
                </a:solidFill>
                <a:cs typeface="+mn-cs"/>
              </a:rPr>
              <a:t> </a:t>
            </a:r>
            <a:r>
              <a:rPr lang="ar-SA" b="1" dirty="0" smtClean="0">
                <a:solidFill>
                  <a:srgbClr val="860000"/>
                </a:solidFill>
              </a:rPr>
              <a:t>الفصلي </a:t>
            </a:r>
            <a:r>
              <a:rPr lang="ar-SA" b="1" dirty="0" smtClean="0">
                <a:solidFill>
                  <a:srgbClr val="860000"/>
                </a:solidFill>
                <a:cs typeface="+mn-cs"/>
              </a:rPr>
              <a:t>للتعليم الثانوي</a:t>
            </a:r>
            <a:br>
              <a:rPr lang="ar-SA" b="1" dirty="0" smtClean="0">
                <a:solidFill>
                  <a:srgbClr val="860000"/>
                </a:solidFill>
                <a:cs typeface="+mn-cs"/>
              </a:rPr>
            </a:br>
            <a:endParaRPr lang="ar-SA" dirty="0">
              <a:solidFill>
                <a:srgbClr val="860000"/>
              </a:solidFill>
              <a:cs typeface="+mn-cs"/>
            </a:endParaRPr>
          </a:p>
        </p:txBody>
      </p:sp>
      <p:pic>
        <p:nvPicPr>
          <p:cNvPr id="5" name="Picture 19" descr="C:\Users\LG\Pictures\images.jpg"/>
          <p:cNvPicPr/>
          <p:nvPr/>
        </p:nvPicPr>
        <p:blipFill>
          <a:blip r:embed="rId3" cstate="print"/>
          <a:srcRect/>
          <a:stretch>
            <a:fillRect/>
          </a:stretch>
        </p:blipFill>
        <p:spPr bwMode="auto">
          <a:xfrm>
            <a:off x="1214414" y="357166"/>
            <a:ext cx="1857356" cy="1785926"/>
          </a:xfrm>
          <a:prstGeom prst="roundRect">
            <a:avLst>
              <a:gd name="adj" fmla="val 8594"/>
            </a:avLst>
          </a:prstGeom>
          <a:solidFill>
            <a:srgbClr val="FFFFFF">
              <a:shade val="85000"/>
            </a:srgbClr>
          </a:solidFill>
          <a:ln>
            <a:noFill/>
          </a:ln>
          <a:effectLst/>
        </p:spPr>
      </p:pic>
      <p:sp>
        <p:nvSpPr>
          <p:cNvPr id="6" name="Rectangle 110"/>
          <p:cNvSpPr>
            <a:spLocks noGrp="1" noChangeArrowheads="1"/>
          </p:cNvSpPr>
          <p:nvPr>
            <p:ph type="ctrTitle"/>
          </p:nvPr>
        </p:nvSpPr>
        <p:spPr>
          <a:xfrm>
            <a:off x="1142976" y="2428868"/>
            <a:ext cx="6999305" cy="2296276"/>
          </a:xfrm>
          <a:noFill/>
          <a:ln/>
        </p:spPr>
        <p:txBody>
          <a:bodyPr/>
          <a:lstStyle/>
          <a:p>
            <a:r>
              <a:rPr lang="ar-SA" sz="3200" b="1" dirty="0" smtClean="0">
                <a:solidFill>
                  <a:schemeClr val="accent5">
                    <a:lumMod val="25000"/>
                  </a:schemeClr>
                </a:solidFill>
              </a:rPr>
              <a:t> لائحة التقويم في مشروع تطوير النظام </a:t>
            </a:r>
            <a:r>
              <a:rPr lang="ar-SA" sz="3200" b="1" dirty="0" smtClean="0">
                <a:solidFill>
                  <a:schemeClr val="accent5">
                    <a:lumMod val="25000"/>
                  </a:schemeClr>
                </a:solidFill>
              </a:rPr>
              <a:t>الفصلي </a:t>
            </a:r>
            <a:r>
              <a:rPr lang="ar-SA" sz="3200" b="1" dirty="0" smtClean="0">
                <a:solidFill>
                  <a:schemeClr val="accent5">
                    <a:lumMod val="25000"/>
                  </a:schemeClr>
                </a:solidFill>
              </a:rPr>
              <a:t>للتعليم الثانوي</a:t>
            </a:r>
            <a:br>
              <a:rPr lang="ar-SA" sz="3200" b="1" dirty="0" smtClean="0">
                <a:solidFill>
                  <a:schemeClr val="accent5">
                    <a:lumMod val="25000"/>
                  </a:schemeClr>
                </a:solidFill>
              </a:rPr>
            </a:br>
            <a:r>
              <a:rPr lang="ar-SA" sz="3600" b="1" dirty="0" smtClean="0">
                <a:solidFill>
                  <a:srgbClr val="C00000"/>
                </a:solidFill>
                <a:cs typeface="+mn-cs"/>
              </a:rPr>
              <a:t>النظام الفصلي</a:t>
            </a:r>
            <a:endParaRPr lang="es-ES" sz="1800" b="1" dirty="0">
              <a:solidFill>
                <a:schemeClr val="accent5">
                  <a:lumMod val="25000"/>
                </a:schemeClr>
              </a:solidFill>
              <a:cs typeface="+mn-cs"/>
            </a:endParaRPr>
          </a:p>
        </p:txBody>
      </p:sp>
      <p:sp>
        <p:nvSpPr>
          <p:cNvPr id="4098" name="AutoShape 2" descr="data:image/jpeg;base64,/9j/4AAQSkZJRgABAQAAAQABAAD/2wCEAAkGBxAQDw8PEBQUDw8UFBcVFBAQFBQQEQ8PFxQXFhYVFRUYHCggGBolHRUVITEiMSkrLy4uGR8zODMsNygtLisBCgoKDg0OGhAQGy0mICUsLSw3LjA3Ny4sNDQ0LDIuNSwsLCwtLC0tLCwsLCwsNC8sLCwsLCwvLCwsLCw3LCw0LP/AABEIAMIBAwMBIgACEQEDEQH/xAAcAAEAAQUBAQAAAAAAAAAAAAAAAQIDBAUGBwj/xABHEAABAwIDBQMIBggEBgMAAAABAAIDBBEFEiEGEzFBUWFxgQcUIjJCQ5GhIzNSYpKxFiQ0coKiwdEVc4PwF2OywuHxJUSj/8QAGwEBAAMBAQEBAAAAAAAAAAAAAAIDBAEFBgf/xAAwEQACAgECAwUHBAMAAAAAAAAAAQIDEQQhEjFRBRNBcdEUIjKRobHwI0Jh4RWBwf/aAAwDAQACEQMRAD8A9qLyoWHiOK01MM1RNFTt6zSMj/6iFrv0rp3aU7KirNrg09PK6M90zw2L+ZAb5Fof8RxGS26o2QA8XVtS0PaOu7p2yA92cJ/huISfW1rYR9mipmMcB0z1Blv35QgNxV1LImOkkIYxouXHl/c9i0WE1hxBz3lwZTMNm07XDeS6mzprG4bobN4GxvcDXjcfomy1zaVstROM7Y3Onnkla6UkBxEd92217aNGoK6HHtjzC5ldg4ZS10LcphADIK+EamKYCwzdH8b8TwLalLik+iNs6+4qi38Ut/Jer+h2gFtBoOgUrSbKbSw4hC57AYpozknppNJaaYcWvHTQ2PPvuBulaYgpREAREQEoiIAiIgCIoQEooRAEuiIAihEAUq1PO2NrnvIaxouXHQALxbbXbuerkfFA50NIPRs05XTD7TyNbH7PDrdVW3RrW5v0HZ9usnww2S5vp/Z6DtNt/SUeZjD5zOPdxEZWn78nAdwuexeU7R7XVlcSJX5YuUEd2xjvHFx7TfwWhRebZfOfkfaaLsnT6XdLMur/AOdPzcIiKk9QIoJtxWPJVdPiupNkJ2RhzZkIteZT1RT7tmb2yPQ9a2PfLS1kuFmnooq6JocySWLK/EINfpmTtF3u0ub68eYdbt34zXR/W0TnD7UErZL9zbXVG2uy4r4WOjduK6A7ylqW6OhlGtiebHWAI8eSsbC7VOrWS09SzzfEqY5KmnOmvKWPqx3HsvzBBPrcPRn52rl+6Kf0+2C+3bOmByytmp3dJYz/ANtz8lsqXHqSS2SeO55OcGH4OsVmVZjDCZsgj5mXKGeObRcjVx4PP9SDOTcB2HMlnbftdE0xjxsue+uhNPTy5pry39Puc1hL7YlGXG/6zqepLyL/ABK9ZXmTdk6x0rXU8boWNcCHVr4o3aG4IEBkv4hp7F2po66S+8qWQNPAUsA3jf8AUnc9rvwBRpi45TL+0La7XFwedsGp2s2ZmdMMTw0iLE4xYtOkVfCOMMw66aO5aajQt2GyO1MOIxOcwGGoiOSopZNJaaYXBa4cxcGzra2PAggXv0chdrM6aqNrETzSOjd3wtIi/kWwoqCGBoZBHHCwcGRMbG0eDQFcecZCLQnFH1U7qelOWJn11SNbfci5ZjY+lysbclu4IWsaGtFgO8knqSdSe1cTzyLJ1uGOLn09S4iIulYRQiAlQiIAiKEBKhEQBFCIAokkDQXOIDQLknQADmUc4AEnQDUk6ABee7YbR720UR+hvrb3pvz+70+PdTdcq45ZOEHJml8pO1ZnAp4jaI69C9o0u4dpvYdhXnq2WPhxlzn1SABbgLX0WsXlSk5PLP0LsmmFeljweO78/wCuRKKLqzLUgcNSuJNm+c4xWWy8SrElSBw1WLJKXcVQrFX1MVmrb2iVvkJ4qhEVmDG5N7sIiID61WjxTZSlqaqOsdvI6ljHR72nlfTvfG72XuYQSBrbXS/ct4oc6wJsTbkNSe4L1D4Q1lPs5RMc1+4Y+RvCae9RMP8AVlLn/NbVcbtjtlPRsY6CkfMCSJHzbyBsA0s/1CHt43s4HQcb6WaWulqgDJi0MDXexQwMgdb/ADKkyH4NCjxR6lvc2Yzws7cmwudB1PALR1m2GHROMZqY5JR7mAmpmv8A5cQc75LGh2OoJPSl3mIHjmrKiSrbfsjc7djwaFv6OjigaGQxshYNAyJjY2gdzQApFZoztHUSfstBUydJKkx0MXiJCZLf6a5/azGMTjaIpXUtPvWm8dPvZ5Wx8LmZ+QC+o0ZyOq9DXlG205fXVF/ZsxvY0MB/Mk+KpulwxN3ZtKsu35LczxgGI0VPT19BNLUStbvJ8OlLRDUxva0ubGGtGWUBosdT0+y7s9mNoafEadtTTuJbfK+N2kkEo9aORvJw+fEaLZQWyttwyi3dZcVtPs7UUtQ7F8JA85t+tUXCPEYhqSAOEw1IPPvuHWxWFgx2Tc5uT8WdyoWp2X2ip8Rp21FOTb1Xxu0kglHrRyN5OHz4hbZdIBEUICVCIgCKEQBFChASououuI2x2lFnU8J9Hg949s6+g09Op52sq7bVXHLJwi5PCLW1m0wkJgiP0IPpuHvrey37v5rjpJx3nprw6cOisyy6349R/wCuf9/BWd6R04cQNAOz/wBcl5Mpub4pGxRUVhFUrxy4feA14cAb2FuzksQ0setg23G7gQB2ac/99VcNuIPHmRYk9Gj/AGe5Y9ROQ12h9EF1uIFhfUJgsrssi8Qk15bGhxWVu8LWeq3S/wBp3M/08FgqSVCuSwfSxyopN5CIi6dCIiHQiIgPrZEUr0z4Uolja9rmPAcxwLXNcLtc0ixBB4gheUPw+LAazdVDGzYHVP8AopZWh7sNqHewXnURnv4C/EOzetLDxfDIauCWmqGCSGRuVzDzHIg8iDYg8iAUaydjJxeUzUTbG0bvSjzwk6h0Mh8CM19Fju2fr4v2etc4cmT3PzOYfJc/svismDVTcFxCTNSuucPrZDZro7/USOOgLbgDpoOBauuO11ETaGR1Y69rUUclYA7o50TS1vHmQod3E0LV2+Lz57/c1UmJ4vT/AFsDZ2j2mNzE/gOn4Vx2N13nFRJMWbsutmZfNZwaGnkOi9GGJ18v1NEIRf1q6dkZt1EcAlJ7iWrErtl56uxrKhosbgUdPHCcv2TLMZHEd2VVzqbWMmrT6+FcuJwSfVenI2uz1aJKKCUkAbsBxJsA5nouue8FY8m1tDctjl86eDYso2SVjmu6OELXZfGyt0uxeHsABgE9jmHnTnVIa7q1shLWnuAW+jYGgNaA1o4NaLAdwCujnG559ji5tx5ZPPJ8GrXYi3EcMp3UD3m1UytfHHBXRfa3UJe9snRxAOvDjf0RFzW220Yo4sjXBszwbFxA3bOb9efIePRJSUVlnaqpWzUI82baTEgZvN4hvJRYvPsQNPAvP2jybxPYNVnLnthqikfS/qszKkhx30jHZiZzq65OvceYXQlI5xuLOFSxHl16hQihdKwouhUEoBdRdQSuV2u2kEIMEJ+lPrPHuh0/ePyULLFBZZKMXJ4Ra2w2kyA00LvSOkj2+yObG/e7eX5ef1E3Dp8zpwtyt/RU1M5Nzc3vzN+HEXWDIbacOwHX/wALypzlY+JmyMVFYRVK/t7wOStXvwueYA4X7ShPM/1J7O9WpH5jpe3IG1vh/RcwMmRHcAnSx0JFifxXsPiseYFzXsF7EEaaNBI0JPNVXPUE8tbadn9lafIdNbD8Nu1TwFLDyjmnNIJB0I4g8ioW6qaZkmvtdQeX9VhPw8gXDgR23BUz3atfVJe88MwkWQ6jkHL5hRFSuPH0R811LJpV9bWU8lhZMNG48fRHz/8ACy4IALBouToLaucenauxwLYOpns+b9Vi+8LyuHYz2fG3cpxryZrtWoLLeDjhRs6X70XskOwuHNaGmN0hHF7pJA53acpA+SK7uWef/kq/5/P9nfIiLSeISiIgMatoIZw0TRRzBjszRKxsgY+xGZocDY2J1WQ0AAAaAcANAPBStHjuJ1UcUop6aR0wad09zWSwl/LO1kgflPxHQ8FxvBKMXJ4RvFj12IQ07c88scDB7Ur2xt+LiF5ZhGNzVm8ZimIVNFM19n0lFG2ma1ulvpQ10pBHHVp17iepwjBMCD94xsE8x13tU81ExPW85JHhZcU4vxLJae2O7izKdt7RvJbSNnxF40tRQPlZftlIEY/Eo/xHGZ/qaSnoW39eunM0luu5g0v2F66dlrDLbLyy8LdllUpFJyp2YrJv2zEqhzb33VE1lBGB0zNzSEfxritn8Mp34lGGMvGZi4bxzpnua27gXPkJc4kNHNeq4mSIJy31t2+3fkNl5fshIG11MeWYj8THNH5rPc/eij1ez4fp2zXPGPozf7VbNT01QcXwgAVQH6zRjSLEIhx0HCUcjz7+PQ7K7S0+JU4qICQQcskTtJIJebHjke3mtyuE2s2aqKeoOL4SAKsD9ZpOEeIRDU6D3nbz7+Og8o7oqkrT7J7TU+JU4ngJBByywu0kp5ebHj8jzW4KApJVBcpcVxm322bMPj3cZDqt49FvERt+24fkOfcoykorLLaaZ3TUIcy5tltgylc2mjINS/iRruG2uCfvHkPHpfzyrqMxuSSSSbm5OvG56riamve+QyucXSF2Yucbkuve5W+ixBsjQ8adRzB6LzbnKbyz1dTpI6eMeDfq/wCTKkk1Hy5AeHxVpzu3rqPyWO+pAvfRXIqeaT6uOR/a1jiPiBZcUWYWxJJcf7At3Ky6ZbKDZmtf7vIOr3sb8r3+S2EGw0zvrJYmfuh0ht45fzViqk/Ai5o5vffHr0VG8v2+C7iDYSDTeTSv7GBkYPxDvzW0ptk6Bnus5/5j3u+V7fJWKiRB2I8vfUW4/G4CvwU08v1cUkn+XG54+IBXrtLQ08X1cMUfaxjWn4gLN3qsWn6sj3h5TS7H4hKfqt2PtSuaweI9b5Lo8N8nI0NTMT9yEW/nd/YLtRIqg9WKqKLfbLOHhjt5GPhOB0tLrBE1jrW3hu+Qj991z4LZ51jB6qD1algzSk5PLZkZkVjMiHDpUREAupUIgJRQpQHCeUXZKWZ0eJ4fZuJ04vlIBbWQjjE8cza9uvDoRXsnJhmM0onbA2GZpyTwtvG+CYcQQ21weINtR0IIHcLzTbfBJ8NqnY9hjbn/AO/SDRlTD7UoA4OHEnr6X2r8aT5k4WTh8LaN9JsQGa01RLAel7j4tLT+asPpcZp/UkbUtHK7XG3bnAPwJXR7P43BXU0VVTuzxSD+JjvaY4cnA6ELKrayKBhkmkZDGOL5XNjaP4nEBQ7peGxoWts/fiXmvxnFnbSpiOSqpgL6H14SR2BwN1x0E27kbIz2HhzQePouuAfgvRpdrqSYFlNHNiY4WpoDLCTw1mkyw/zLQ1eytVVODo6eDC2c88rqqQjthjAjae6QqqdU345Num11EMpw4c9N18jv4JRIxr26tcA4Hq0i4WDiuPUlLYVE8ULjwY97Q937rPWd4Bail2O+jbFUVdXPG0WETJDSQga6WgyvI14F7lt8LwOkpb+bQRQE8XRsaHuP3n+s7xK0I8iWMvHI8+xSmmkr48SwOCoZO42qTPEaSiq4eJLxMWvLvvNYevEa+mxOcWtLwGuIGZoOYNdbUB1hfvsFWSrb3AAk6AakngAunDHxKtjhjdJI7K0c+p5ADmexeRbQ7DS1NTLVuc9jZXZ90fSkjvyLibeHLhyXZUE5xGuMpv5rT6xtPB0h0a4jroT2WHaujniuq1ie75Gxuel92LxJrf0PH4dhqdvriV/e8AfygLY0uz9HH6sDf4i99/xFd/PRA8lhSYeFLgj0KJ32T+KTNBTxxx+pGxn7jGt/ILK84KzH0Csuo1LBUWhOVUJihpyo3SArEqrEitZFUGoC8JFWJFYAVQCAyBIrgkWMFUEBlCRVh6xQVWCgMnOisXRAdmihLoCUREAREQBQpRAcXQeTyOmnqX0tVU0dNO4PdSUxZGxrhxyvLS5gOvq5SBpfQW3FFshQRPEu4bNMPf1JdVzeEkxc4cTwtxW8VEkgaC5xDWjUucQAB1JPBAVqFyuIeUPDIn7ps3nc2toaJjqp7iOI+jBaD3kLF/SHGKn9jw4UrCLtnxSXdG/bTx3ePigOzWvxbHKSkF6meKnHLevawnuaTc+C5w7KYhU3NficwYbHcYcxtGwdW73V7ge2y2GE7DYZTOzx00bpb33096iUu655CSD3WQGuPlAjmNsPpavESb2kiiMNPccjNLYD4FafabE8ZMX07aWhhl9DcxudU1PAl2aTRgHAaDmvSlwHlJlvNTs5Bjnfidb/ALFXa8QZs0FanfFPz+RpKDYuaooxVU1VNBXskL4SX2gzMuMrowLelcgnXloRcHpNi9rvPd5S1LPNcTg0npnaXt7yO/FhuOtrjiCCdhsI69C0dHvH81/6rC242P8APN3VUz/NsTg1gqG6Zre7k6tNyOdrniCQe1/AiGsbd889WdA9qtOYuf2M2s883lLUs82xODSendpmt7yPq03Btra44ggnpyxTMxhuiVp0AWcWKgtQGvdTKy6lWzLFBYgNQ6mVJhW3MatuhQGr3SbtbB0Ko3SAw8ikMWVuk3aAxg1VBqv7tTkQFnKivZEQHVoiIAiIgCIiAXREQBabFsDdO2RvnErWPBa6JzY5YnMIsWlhbqLdq3KhcaySjNxeV6/c8cldPsxK2JhBoal/ozOYTHHNwLXnNmYbAHjYgXGoK7X9Ja6MB01JnYRfeQklhadQQW5hbxXQY1hMNZTy0tQ0SQyCzhzHRzTycDqCvOdj8XnwWsGB4i4upXn9QrHaNLCdInHlqbW9k6eqWkQ4H4NmhaiL+OEX9PsdXTbdUrtHtkiPa0PA/Cb/ACW3pcepJbZJoyTwDnZHfhdYq/WYdBN9bGyTtc0Fw8eIWirdh6V+sZfCfunO34O1+a5+oujJr2WfPij9V6nTdq4Tyk05zU8vIhzCehBDh+bvgrcmyVdT600uYdGPdC4/wk5T8VqMZr60s3FXmtmBbvGBpzAH1Xga6E9VXZPMcNYNmj0yjap1zTXyfyOg8nFTdlRDzDg8dxGU/wDSPiuxIXlmylfuKuJx0Y76N37ruB8HZT4L1CrqI4mGSV7YoxxfI4MaB2uOgU6JZjgz9p1cF3F13OU252O893dVTP8ANcTg1gqW6Zre7k6tOvW1zxBINrYja/zwyUlUzzbFINJqd2me3vI+rToba2uOIIKzJNuKV5LKNs+JPBtaiiMkYP3p3WjA/iXP45stX4pUU9W5kOETQm7J2SGprC3WzHBmWO2vC7rajgTe48478tVBYrkTHBrQ453AAF1suZ1tTl5X6KSEBjlioLVkFqpLUBjlLK8WKgtQFotVBYsjKoyoDHyKMiyMqjKgLGRMivZUyoCzkRXsqIDdqVCICUUIgJRQiAlQiIAiIgC0W2ey8GKUj6WbQ+tHKBd0MttHDqORHMLeqEB5z5OtqJ45nYJipy18OkMrjcVkIHo2cfWdbgeLgNdQb+jFcj5RNim4pCx0bvN6+A5qeouW5XA3yOc3UNvqCNWmxHMFFs1iEzWiuxGUiwBioGNo2uI4l0tjI6/O2XuCA32LY3S0jc1VPFTjlvXtYXfutOp8FoZdrDUtLKKhqK9p95KwUlK4H/mT2Lh3NK2WEbJUFK7PDTsEvEzyXmnJPEmWQl3zW7KA86GwtVUSGSeSChjPuKJr5nAf5spyg9zLLfUuw1A1wkmY+umHvq+R1W7wa/0G+DQumULiilyLJ2zmkpNvBQ1gaA0ANaOAAsAOwIQqlBXSsoIUELnMa2+wykOSSoZJLewhp7zyF32bMuAe8hal20+L1Y/+Pw407CNKjE3bn/8ABpzdxuQgO3IVJC4HYHb99RM/DsSaKbEmOIAIyNm55QOTwPBw1C9BsgLZCpIV2ypsgLZCjKrllFkBbyqMqu2UWQFrKmVXLJZAWrKVXZEBs0REAREQBERAEREARQiAIiIAoKlQUAQrGxOqdDDLK2N87mNLhFFbeSW5NuQCexeZ4FtvimNuljw4UuHsj9d87jUVLWng9jMuU+Itfn1A9Te8NBc4hrRqXE2AHaTwXI4t5ScLgdu2TGsnPqw0TTUveegLfQv/ABLDZ5NI5yH4pV1OJv45HvMNOD1bEw+j4FdbhODUtI3JSwxU7Tx3TGsLv3iNXHvQHIf43j1Z+yUUeHRHhPiLyZC3sgZq13YQQp/4eyVOuK19TXdYIz5rTdxjZx79F3aIDU4Ns5RUQtS08UGlszGjeEdrz6R8StmVUoQHE+UbYOPE4xNERDiEQvFOPRz21DJCNbX4O4tPZcLVeTrbySWQ4XiYMGIxnIHSej5wRyPLeW8HDUdvpdlxPlH2CjxSMSxEQ18Y+im4B4GojkI1tfgeLT2XCA7Kyiy838nW3sj5ThWKAw4hGcjXyab8jg13LeW4Hg4ajXj6VZAUWUWVdksgKLKLKuyiyAosllXZRZAU2RVWUoDLREQBERALoiIAiIgCIiAIiIAoREAXkflJ2Ynw+p/x/CvQkYS6qhaLsc0+tIWjiw+2P4tNSPXEIvodR0OoIQGi2N2ogxSkZUw6H1ZIibuhltq09RzB5hbxeKbUYVUbN14xSgaXYbM4NqKcepHc+ofstOpY72TodDZ3ruB4vBW08VVTuzxSC4PNp5tcOTgdCEBnKFKICFClEBChVKLIDifKPsDHikQkjtDXxj6KbgHgaiOQjlfgeLT2XB0nk52+kMpwnFbw18ZyMkk0M5HBjzw3nCzuDxbn63XbQbcYbQ3FRUMEg91H9LLfoWMvl8bLzPa+Co2idC+iw2WAstbEKpzafNFqcpb7TQbEEFxHLibge2WUWWo2Roq2Ckjir5mVNQ3TeRhwuywsHOd67hr6VhfS+tydygKbKLKpEBTZRZVIgKUVShAZKKFKAIiIAiIgCIiAIiIAihEAREQBERAWa2ljmjfDK0SRPaWvY7VrmniCvFI3VGymJFrs82DVLtD6xYevZKwcftt7fV9xWt2gwWCuppKWobmieOI9ZjvZew8nA8P7IDMpalksbJYnCSN7Q5j2m7XsIuCCrq8R2VxyfZutfhWJOLqB5L4agBzmsBPrtAucp9puuV2vUnqJPKe+qcY8HoZ8Qde2+eNxTtNuJcfDQ5UB6MtJj21mH0APnVRHE4e7vnlP+m27vGy5L9Gcer9cQrm0EJ402HizrcwZL3H4nhbrAPJthVGQ5sAnlFjvqo795cNc1j6LTfmGhAaX/iJWVt24Ph0tQ3UCqqvoacEG1xrZw52zg9iHYrFq/XFMRdFEeNJh43bLdC8gX7iHd69HHTl+QRAc3gGwuGUNjT07N4Pey/TS36hz75fCy6NSoQEIpRAUotRje1NBRENqqiKFxIGQuzSamwJY27gO21gtsx4cA5pDmkAhwNw4HUEHmEBKhSiAhFKIC6iIgCIiAkIiICCiIgCKEQEoiIAiIgCIiAKERAaLajDYKh1C2eKOcCosBLG2QAGN9xZwPGw+AW8bG1gDWgNaNA1oAaB0AHBEQEqERAEREAREQBeeeW6vmgw3NBJJC4vALonujJaSLglpGiIgPn2kaHU9W9wDnjdkOOrgS/UgnqvoLyGTPfgzMznOyzSNbmJOVgy2aL8BqdO1EQHoKIiAIiID/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4100" name="AutoShape 4" descr="data:image/jpeg;base64,/9j/4AAQSkZJRgABAQAAAQABAAD/2wCEAAkGBxAQDw8PEBQUDw8UFBcVFBAQFBQQEQ8PFxQXFhYVFRUYHCggGBolHRUVITEiMSkrLy4uGR8zODMsNygtLisBCgoKDg0OGhAQGy0mICUsLSw3LjA3Ny4sNDQ0LDIuNSwsLCwtLC0tLCwsLCwsNC8sLCwsLCwvLCwsLCw3LCw0LP/AABEIAMIBAwMBIgACEQEDEQH/xAAcAAEAAQUBAQAAAAAAAAAAAAAAAQIDBAUGBwj/xABHEAABAwIDBQMIBggEBgMAAAABAAIDBBEFEiEGEzFBUWFxgQcUIjJCQ5GhIzNSYpKxFiQ0coKiwdEVc4PwF2OywuHxJUSj/8QAGwEBAAMBAQEBAAAAAAAAAAAAAAIDBAEFBgf/xAAwEQACAgECAwUHBAMAAAAAAAAAAQIDEQQhEjFRBRNBcdEUIjKRobHwI0Jh4RWBwf/aAAwDAQACEQMRAD8A9qLyoWHiOK01MM1RNFTt6zSMj/6iFrv0rp3aU7KirNrg09PK6M90zw2L+ZAb5Fof8RxGS26o2QA8XVtS0PaOu7p2yA92cJ/huISfW1rYR9mipmMcB0z1Blv35QgNxV1LImOkkIYxouXHl/c9i0WE1hxBz3lwZTMNm07XDeS6mzprG4bobN4GxvcDXjcfomy1zaVstROM7Y3Onnkla6UkBxEd92217aNGoK6HHtjzC5ldg4ZS10LcphADIK+EamKYCwzdH8b8TwLalLik+iNs6+4qi38Ut/Jer+h2gFtBoOgUrSbKbSw4hC57AYpozknppNJaaYcWvHTQ2PPvuBulaYgpREAREQEoiIAiIgCIoQEooRAEuiIAihEAUq1PO2NrnvIaxouXHQALxbbXbuerkfFA50NIPRs05XTD7TyNbH7PDrdVW3RrW5v0HZ9usnww2S5vp/Z6DtNt/SUeZjD5zOPdxEZWn78nAdwuexeU7R7XVlcSJX5YuUEd2xjvHFx7TfwWhRebZfOfkfaaLsnT6XdLMur/AOdPzcIiKk9QIoJtxWPJVdPiupNkJ2RhzZkIteZT1RT7tmb2yPQ9a2PfLS1kuFmnooq6JocySWLK/EINfpmTtF3u0ub68eYdbt34zXR/W0TnD7UErZL9zbXVG2uy4r4WOjduK6A7ylqW6OhlGtiebHWAI8eSsbC7VOrWS09SzzfEqY5KmnOmvKWPqx3HsvzBBPrcPRn52rl+6Kf0+2C+3bOmByytmp3dJYz/ANtz8lsqXHqSS2SeO55OcGH4OsVmVZjDCZsgj5mXKGeObRcjVx4PP9SDOTcB2HMlnbftdE0xjxsue+uhNPTy5pry39Puc1hL7YlGXG/6zqepLyL/ABK9ZXmTdk6x0rXU8boWNcCHVr4o3aG4IEBkv4hp7F2po66S+8qWQNPAUsA3jf8AUnc9rvwBRpi45TL+0La7XFwedsGp2s2ZmdMMTw0iLE4xYtOkVfCOMMw66aO5aajQt2GyO1MOIxOcwGGoiOSopZNJaaYXBa4cxcGzra2PAggXv0chdrM6aqNrETzSOjd3wtIi/kWwoqCGBoZBHHCwcGRMbG0eDQFcecZCLQnFH1U7qelOWJn11SNbfci5ZjY+lysbclu4IWsaGtFgO8knqSdSe1cTzyLJ1uGOLn09S4iIulYRQiAlQiIAiKEBKhEQBFCIAokkDQXOIDQLknQADmUc4AEnQDUk6ABee7YbR720UR+hvrb3pvz+70+PdTdcq45ZOEHJml8pO1ZnAp4jaI69C9o0u4dpvYdhXnq2WPhxlzn1SABbgLX0WsXlSk5PLP0LsmmFeljweO78/wCuRKKLqzLUgcNSuJNm+c4xWWy8SrElSBw1WLJKXcVQrFX1MVmrb2iVvkJ4qhEVmDG5N7sIiID61WjxTZSlqaqOsdvI6ljHR72nlfTvfG72XuYQSBrbXS/ct4oc6wJsTbkNSe4L1D4Q1lPs5RMc1+4Y+RvCae9RMP8AVlLn/NbVcbtjtlPRsY6CkfMCSJHzbyBsA0s/1CHt43s4HQcb6WaWulqgDJi0MDXexQwMgdb/ADKkyH4NCjxR6lvc2Yzws7cmwudB1PALR1m2GHROMZqY5JR7mAmpmv8A5cQc75LGh2OoJPSl3mIHjmrKiSrbfsjc7djwaFv6OjigaGQxshYNAyJjY2gdzQApFZoztHUSfstBUydJKkx0MXiJCZLf6a5/azGMTjaIpXUtPvWm8dPvZ5Wx8LmZ+QC+o0ZyOq9DXlG205fXVF/ZsxvY0MB/Mk+KpulwxN3ZtKsu35LczxgGI0VPT19BNLUStbvJ8OlLRDUxva0ubGGtGWUBosdT0+y7s9mNoafEadtTTuJbfK+N2kkEo9aORvJw+fEaLZQWyttwyi3dZcVtPs7UUtQ7F8JA85t+tUXCPEYhqSAOEw1IPPvuHWxWFgx2Tc5uT8WdyoWp2X2ip8Rp21FOTb1Xxu0kglHrRyN5OHz4hbZdIBEUICVCIgCKEQBFChASououuI2x2lFnU8J9Hg949s6+g09Op52sq7bVXHLJwi5PCLW1m0wkJgiP0IPpuHvrey37v5rjpJx3nprw6cOisyy6349R/wCuf9/BWd6R04cQNAOz/wBcl5Mpub4pGxRUVhFUrxy4feA14cAb2FuzksQ0setg23G7gQB2ac/99VcNuIPHmRYk9Gj/AGe5Y9ROQ12h9EF1uIFhfUJgsrssi8Qk15bGhxWVu8LWeq3S/wBp3M/08FgqSVCuSwfSxyopN5CIi6dCIiHQiIgPrZEUr0z4Uolja9rmPAcxwLXNcLtc0ixBB4gheUPw+LAazdVDGzYHVP8AopZWh7sNqHewXnURnv4C/EOzetLDxfDIauCWmqGCSGRuVzDzHIg8iDYg8iAUaydjJxeUzUTbG0bvSjzwk6h0Mh8CM19Fju2fr4v2etc4cmT3PzOYfJc/svismDVTcFxCTNSuucPrZDZro7/USOOgLbgDpoOBauuO11ETaGR1Y69rUUclYA7o50TS1vHmQod3E0LV2+Lz57/c1UmJ4vT/AFsDZ2j2mNzE/gOn4Vx2N13nFRJMWbsutmZfNZwaGnkOi9GGJ18v1NEIRf1q6dkZt1EcAlJ7iWrErtl56uxrKhosbgUdPHCcv2TLMZHEd2VVzqbWMmrT6+FcuJwSfVenI2uz1aJKKCUkAbsBxJsA5nouue8FY8m1tDctjl86eDYso2SVjmu6OELXZfGyt0uxeHsABgE9jmHnTnVIa7q1shLWnuAW+jYGgNaA1o4NaLAdwCujnG559ji5tx5ZPPJ8GrXYi3EcMp3UD3m1UytfHHBXRfa3UJe9snRxAOvDjf0RFzW220Yo4sjXBszwbFxA3bOb9efIePRJSUVlnaqpWzUI82baTEgZvN4hvJRYvPsQNPAvP2jybxPYNVnLnthqikfS/qszKkhx30jHZiZzq65OvceYXQlI5xuLOFSxHl16hQihdKwouhUEoBdRdQSuV2u2kEIMEJ+lPrPHuh0/ePyULLFBZZKMXJ4Ra2w2kyA00LvSOkj2+yObG/e7eX5ef1E3Dp8zpwtyt/RU1M5Nzc3vzN+HEXWDIbacOwHX/wALypzlY+JmyMVFYRVK/t7wOStXvwueYA4X7ShPM/1J7O9WpH5jpe3IG1vh/RcwMmRHcAnSx0JFifxXsPiseYFzXsF7EEaaNBI0JPNVXPUE8tbadn9lafIdNbD8Nu1TwFLDyjmnNIJB0I4g8ioW6qaZkmvtdQeX9VhPw8gXDgR23BUz3atfVJe88MwkWQ6jkHL5hRFSuPH0R811LJpV9bWU8lhZMNG48fRHz/8ACy4IALBouToLaucenauxwLYOpns+b9Vi+8LyuHYz2fG3cpxryZrtWoLLeDjhRs6X70XskOwuHNaGmN0hHF7pJA53acpA+SK7uWef/kq/5/P9nfIiLSeISiIgMatoIZw0TRRzBjszRKxsgY+xGZocDY2J1WQ0AAAaAcANAPBStHjuJ1UcUop6aR0wad09zWSwl/LO1kgflPxHQ8FxvBKMXJ4RvFj12IQ07c88scDB7Ur2xt+LiF5ZhGNzVm8ZimIVNFM19n0lFG2ma1ulvpQ10pBHHVp17iepwjBMCD94xsE8x13tU81ExPW85JHhZcU4vxLJae2O7izKdt7RvJbSNnxF40tRQPlZftlIEY/Eo/xHGZ/qaSnoW39eunM0luu5g0v2F66dlrDLbLyy8LdllUpFJyp2YrJv2zEqhzb33VE1lBGB0zNzSEfxritn8Mp34lGGMvGZi4bxzpnua27gXPkJc4kNHNeq4mSIJy31t2+3fkNl5fshIG11MeWYj8THNH5rPc/eij1ez4fp2zXPGPozf7VbNT01QcXwgAVQH6zRjSLEIhx0HCUcjz7+PQ7K7S0+JU4qICQQcskTtJIJebHjke3mtyuE2s2aqKeoOL4SAKsD9ZpOEeIRDU6D3nbz7+Og8o7oqkrT7J7TU+JU4ngJBByywu0kp5ebHj8jzW4KApJVBcpcVxm322bMPj3cZDqt49FvERt+24fkOfcoykorLLaaZ3TUIcy5tltgylc2mjINS/iRruG2uCfvHkPHpfzyrqMxuSSSSbm5OvG56riamve+QyucXSF2Yucbkuve5W+ixBsjQ8adRzB6LzbnKbyz1dTpI6eMeDfq/wCTKkk1Hy5AeHxVpzu3rqPyWO+pAvfRXIqeaT6uOR/a1jiPiBZcUWYWxJJcf7At3Ky6ZbKDZmtf7vIOr3sb8r3+S2EGw0zvrJYmfuh0ht45fzViqk/Ai5o5vffHr0VG8v2+C7iDYSDTeTSv7GBkYPxDvzW0ptk6Bnus5/5j3u+V7fJWKiRB2I8vfUW4/G4CvwU08v1cUkn+XG54+IBXrtLQ08X1cMUfaxjWn4gLN3qsWn6sj3h5TS7H4hKfqt2PtSuaweI9b5Lo8N8nI0NTMT9yEW/nd/YLtRIqg9WKqKLfbLOHhjt5GPhOB0tLrBE1jrW3hu+Qj991z4LZ51jB6qD1algzSk5PLZkZkVjMiHDpUREAupUIgJRQpQHCeUXZKWZ0eJ4fZuJ04vlIBbWQjjE8cza9uvDoRXsnJhmM0onbA2GZpyTwtvG+CYcQQ21weINtR0IIHcLzTbfBJ8NqnY9hjbn/AO/SDRlTD7UoA4OHEnr6X2r8aT5k4WTh8LaN9JsQGa01RLAel7j4tLT+asPpcZp/UkbUtHK7XG3bnAPwJXR7P43BXU0VVTuzxSD+JjvaY4cnA6ELKrayKBhkmkZDGOL5XNjaP4nEBQ7peGxoWts/fiXmvxnFnbSpiOSqpgL6H14SR2BwN1x0E27kbIz2HhzQePouuAfgvRpdrqSYFlNHNiY4WpoDLCTw1mkyw/zLQ1eytVVODo6eDC2c88rqqQjthjAjae6QqqdU345Num11EMpw4c9N18jv4JRIxr26tcA4Hq0i4WDiuPUlLYVE8ULjwY97Q937rPWd4Bail2O+jbFUVdXPG0WETJDSQga6WgyvI14F7lt8LwOkpb+bQRQE8XRsaHuP3n+s7xK0I8iWMvHI8+xSmmkr48SwOCoZO42qTPEaSiq4eJLxMWvLvvNYevEa+mxOcWtLwGuIGZoOYNdbUB1hfvsFWSrb3AAk6AakngAunDHxKtjhjdJI7K0c+p5ADmexeRbQ7DS1NTLVuc9jZXZ90fSkjvyLibeHLhyXZUE5xGuMpv5rT6xtPB0h0a4jroT2WHaujniuq1ie75Gxuel92LxJrf0PH4dhqdvriV/e8AfygLY0uz9HH6sDf4i99/xFd/PRA8lhSYeFLgj0KJ32T+KTNBTxxx+pGxn7jGt/ILK84KzH0Csuo1LBUWhOVUJihpyo3SArEqrEitZFUGoC8JFWJFYAVQCAyBIrgkWMFUEBlCRVh6xQVWCgMnOisXRAdmihLoCUREAREQBQpRAcXQeTyOmnqX0tVU0dNO4PdSUxZGxrhxyvLS5gOvq5SBpfQW3FFshQRPEu4bNMPf1JdVzeEkxc4cTwtxW8VEkgaC5xDWjUucQAB1JPBAVqFyuIeUPDIn7ps3nc2toaJjqp7iOI+jBaD3kLF/SHGKn9jw4UrCLtnxSXdG/bTx3ePigOzWvxbHKSkF6meKnHLevawnuaTc+C5w7KYhU3NficwYbHcYcxtGwdW73V7ge2y2GE7DYZTOzx00bpb33096iUu655CSD3WQGuPlAjmNsPpavESb2kiiMNPccjNLYD4FafabE8ZMX07aWhhl9DcxudU1PAl2aTRgHAaDmvSlwHlJlvNTs5Bjnfidb/ALFXa8QZs0FanfFPz+RpKDYuaooxVU1VNBXskL4SX2gzMuMrowLelcgnXloRcHpNi9rvPd5S1LPNcTg0npnaXt7yO/FhuOtrjiCCdhsI69C0dHvH81/6rC242P8APN3VUz/NsTg1gqG6Zre7k6tNyOdrniCQe1/AiGsbd889WdA9qtOYuf2M2s883lLUs82xODSendpmt7yPq03Btra44ggnpyxTMxhuiVp0AWcWKgtQGvdTKy6lWzLFBYgNQ6mVJhW3MatuhQGr3SbtbB0Ko3SAw8ikMWVuk3aAxg1VBqv7tTkQFnKivZEQHVoiIAiIgCIiAXREQBabFsDdO2RvnErWPBa6JzY5YnMIsWlhbqLdq3KhcaySjNxeV6/c8cldPsxK2JhBoal/ozOYTHHNwLXnNmYbAHjYgXGoK7X9Ja6MB01JnYRfeQklhadQQW5hbxXQY1hMNZTy0tQ0SQyCzhzHRzTycDqCvOdj8XnwWsGB4i4upXn9QrHaNLCdInHlqbW9k6eqWkQ4H4NmhaiL+OEX9PsdXTbdUrtHtkiPa0PA/Cb/ACW3pcepJbZJoyTwDnZHfhdYq/WYdBN9bGyTtc0Fw8eIWirdh6V+sZfCfunO34O1+a5+oujJr2WfPij9V6nTdq4Tyk05zU8vIhzCehBDh+bvgrcmyVdT600uYdGPdC4/wk5T8VqMZr60s3FXmtmBbvGBpzAH1Xga6E9VXZPMcNYNmj0yjap1zTXyfyOg8nFTdlRDzDg8dxGU/wDSPiuxIXlmylfuKuJx0Y76N37ruB8HZT4L1CrqI4mGSV7YoxxfI4MaB2uOgU6JZjgz9p1cF3F13OU252O893dVTP8ANcTg1gqW6Zre7k6tOvW1zxBINrYja/zwyUlUzzbFINJqd2me3vI+rToba2uOIIKzJNuKV5LKNs+JPBtaiiMkYP3p3WjA/iXP45stX4pUU9W5kOETQm7J2SGprC3WzHBmWO2vC7rajgTe48478tVBYrkTHBrQ453AAF1suZ1tTl5X6KSEBjlioLVkFqpLUBjlLK8WKgtQFotVBYsjKoyoDHyKMiyMqjKgLGRMivZUyoCzkRXsqIDdqVCICUUIgJRQiAlQiIAiIgC0W2ey8GKUj6WbQ+tHKBd0MttHDqORHMLeqEB5z5OtqJ45nYJipy18OkMrjcVkIHo2cfWdbgeLgNdQb+jFcj5RNim4pCx0bvN6+A5qeouW5XA3yOc3UNvqCNWmxHMFFs1iEzWiuxGUiwBioGNo2uI4l0tjI6/O2XuCA32LY3S0jc1VPFTjlvXtYXfutOp8FoZdrDUtLKKhqK9p95KwUlK4H/mT2Lh3NK2WEbJUFK7PDTsEvEzyXmnJPEmWQl3zW7KA86GwtVUSGSeSChjPuKJr5nAf5spyg9zLLfUuw1A1wkmY+umHvq+R1W7wa/0G+DQumULiilyLJ2zmkpNvBQ1gaA0ANaOAAsAOwIQqlBXSsoIUELnMa2+wykOSSoZJLewhp7zyF32bMuAe8hal20+L1Y/+Pw407CNKjE3bn/8ABpzdxuQgO3IVJC4HYHb99RM/DsSaKbEmOIAIyNm55QOTwPBw1C9BsgLZCpIV2ypsgLZCjKrllFkBbyqMqu2UWQFrKmVXLJZAWrKVXZEBs0REAREQBERAEREARQiAIiIAoKlQUAQrGxOqdDDLK2N87mNLhFFbeSW5NuQCexeZ4FtvimNuljw4UuHsj9d87jUVLWng9jMuU+Itfn1A9Te8NBc4hrRqXE2AHaTwXI4t5ScLgdu2TGsnPqw0TTUveegLfQv/ABLDZ5NI5yH4pV1OJv45HvMNOD1bEw+j4FdbhODUtI3JSwxU7Tx3TGsLv3iNXHvQHIf43j1Z+yUUeHRHhPiLyZC3sgZq13YQQp/4eyVOuK19TXdYIz5rTdxjZx79F3aIDU4Ns5RUQtS08UGlszGjeEdrz6R8StmVUoQHE+UbYOPE4xNERDiEQvFOPRz21DJCNbX4O4tPZcLVeTrbySWQ4XiYMGIxnIHSej5wRyPLeW8HDUdvpdlxPlH2CjxSMSxEQ18Y+im4B4GojkI1tfgeLT2XCA7Kyiy838nW3sj5ThWKAw4hGcjXyab8jg13LeW4Hg4ajXj6VZAUWUWVdksgKLKLKuyiyAosllXZRZAU2RVWUoDLREQBERALoiIAiIgCIiAIiIAoREAXkflJ2Ynw+p/x/CvQkYS6qhaLsc0+tIWjiw+2P4tNSPXEIvodR0OoIQGi2N2ogxSkZUw6H1ZIibuhltq09RzB5hbxeKbUYVUbN14xSgaXYbM4NqKcepHc+ofstOpY72TodDZ3ruB4vBW08VVTuzxSC4PNp5tcOTgdCEBnKFKICFClEBChVKLIDifKPsDHikQkjtDXxj6KbgHgaiOQjlfgeLT2XB0nk52+kMpwnFbw18ZyMkk0M5HBjzw3nCzuDxbn63XbQbcYbQ3FRUMEg91H9LLfoWMvl8bLzPa+Co2idC+iw2WAstbEKpzafNFqcpb7TQbEEFxHLibge2WUWWo2Roq2Ckjir5mVNQ3TeRhwuywsHOd67hr6VhfS+tydygKbKLKpEBTZRZVIgKUVShAZKKFKAIiIAiIgCIiAIiIAihEAREQBERAWa2ljmjfDK0SRPaWvY7VrmniCvFI3VGymJFrs82DVLtD6xYevZKwcftt7fV9xWt2gwWCuppKWobmieOI9ZjvZew8nA8P7IDMpalksbJYnCSN7Q5j2m7XsIuCCrq8R2VxyfZutfhWJOLqB5L4agBzmsBPrtAucp9puuV2vUnqJPKe+qcY8HoZ8Qde2+eNxTtNuJcfDQ5UB6MtJj21mH0APnVRHE4e7vnlP+m27vGy5L9Gcer9cQrm0EJ402HizrcwZL3H4nhbrAPJthVGQ5sAnlFjvqo795cNc1j6LTfmGhAaX/iJWVt24Ph0tQ3UCqqvoacEG1xrZw52zg9iHYrFq/XFMRdFEeNJh43bLdC8gX7iHd69HHTl+QRAc3gGwuGUNjT07N4Pey/TS36hz75fCy6NSoQEIpRAUotRje1NBRENqqiKFxIGQuzSamwJY27gO21gtsx4cA5pDmkAhwNw4HUEHmEBKhSiAhFKIC6iIgCIiAkIiICCiIgCKEQEoiIAiIgCIiAKERAaLajDYKh1C2eKOcCosBLG2QAGN9xZwPGw+AW8bG1gDWgNaNA1oAaB0AHBEQEqERAEREAREQBeeeW6vmgw3NBJJC4vALonujJaSLglpGiIgPn2kaHU9W9wDnjdkOOrgS/UgnqvoLyGTPfgzMznOyzSNbmJOVgy2aL8BqdO1EQHoKIiAIiID/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6" name="جدول 5"/>
          <p:cNvGraphicFramePr>
            <a:graphicFrameLocks noGrp="1"/>
          </p:cNvGraphicFramePr>
          <p:nvPr/>
        </p:nvGraphicFramePr>
        <p:xfrm>
          <a:off x="214282" y="1338320"/>
          <a:ext cx="8572561" cy="5019638"/>
        </p:xfrm>
        <a:graphic>
          <a:graphicData uri="http://schemas.openxmlformats.org/drawingml/2006/table">
            <a:tbl>
              <a:tblPr rtl="1" firstRow="1" bandRow="1">
                <a:tableStyleId>{5A111915-BE36-4E01-A7E5-04B1672EAD32}</a:tableStyleId>
              </a:tblPr>
              <a:tblGrid>
                <a:gridCol w="1190677"/>
                <a:gridCol w="5685086"/>
                <a:gridCol w="1696798"/>
              </a:tblGrid>
              <a:tr h="1143008">
                <a:tc gridSpan="3">
                  <a:txBody>
                    <a:bodyPr/>
                    <a:lstStyle/>
                    <a:p>
                      <a:pPr rtl="1"/>
                      <a:r>
                        <a:rPr lang="ar-SA" sz="2400" dirty="0" smtClean="0">
                          <a:solidFill>
                            <a:schemeClr val="tx1"/>
                          </a:solidFill>
                        </a:rPr>
                        <a:t>24.</a:t>
                      </a:r>
                      <a:r>
                        <a:rPr lang="ar-SA" sz="2400" baseline="0" dirty="0" smtClean="0">
                          <a:solidFill>
                            <a:schemeClr val="tx1"/>
                          </a:solidFill>
                        </a:rPr>
                        <a:t> تفصيل توزيع الدرجات</a:t>
                      </a:r>
                    </a:p>
                    <a:p>
                      <a:pPr rtl="1"/>
                      <a:r>
                        <a:rPr lang="ar-SA" sz="2400" baseline="0" dirty="0" smtClean="0">
                          <a:solidFill>
                            <a:schemeClr val="tx1"/>
                          </a:solidFill>
                        </a:rPr>
                        <a:t>أ) توزع الدرجة الإجمالية للمادة الدراسية في المستوى الواحد على النحو التالي:</a:t>
                      </a:r>
                      <a:endParaRPr lang="ar-SA" sz="2400" dirty="0">
                        <a:solidFill>
                          <a:schemeClr val="tx1"/>
                        </a:solidFill>
                      </a:endParaRPr>
                    </a:p>
                  </a:txBody>
                  <a:tcPr>
                    <a:lnB w="28575" cap="flat" cmpd="sng" algn="ctr">
                      <a:solidFill>
                        <a:schemeClr val="bg1"/>
                      </a:solidFill>
                      <a:prstDash val="solid"/>
                      <a:round/>
                      <a:headEnd type="none" w="med" len="med"/>
                      <a:tailEnd type="none" w="med" len="med"/>
                    </a:lnB>
                    <a:solidFill>
                      <a:srgbClr val="CDE7A3"/>
                    </a:solidFill>
                  </a:tcPr>
                </a:tc>
                <a:tc hMerge="1">
                  <a:txBody>
                    <a:bodyPr/>
                    <a:lstStyle/>
                    <a:p>
                      <a:pPr rtl="1"/>
                      <a:endParaRPr lang="ar-SA" dirty="0"/>
                    </a:p>
                  </a:txBody>
                  <a:tcPr/>
                </a:tc>
                <a:tc hMerge="1">
                  <a:txBody>
                    <a:bodyPr/>
                    <a:lstStyle/>
                    <a:p>
                      <a:pPr rtl="1"/>
                      <a:endParaRPr lang="ar-SA" dirty="0"/>
                    </a:p>
                  </a:txBody>
                  <a:tcPr/>
                </a:tc>
              </a:tr>
              <a:tr h="703875">
                <a:tc gridSpan="2">
                  <a:txBody>
                    <a:bodyPr/>
                    <a:lstStyle/>
                    <a:p>
                      <a:pPr algn="ctr" rtl="1"/>
                      <a:r>
                        <a:rPr lang="ar-SA" sz="2800" b="1" kern="1200" baseline="0" dirty="0" smtClean="0">
                          <a:solidFill>
                            <a:schemeClr val="bg1"/>
                          </a:solidFill>
                        </a:rPr>
                        <a:t>مجال التقويم</a:t>
                      </a:r>
                      <a:endParaRPr lang="ar-SA" sz="2800" b="1" kern="1200" baseline="0" dirty="0" smtClean="0">
                        <a:solidFill>
                          <a:schemeClr val="bg1"/>
                        </a:solidFill>
                        <a:latin typeface="+mn-lt"/>
                        <a:ea typeface="+mn-ea"/>
                        <a:cs typeface="+mn-cs"/>
                      </a:endParaRPr>
                    </a:p>
                  </a:txBody>
                  <a:tcPr>
                    <a:lnL w="9525" cap="flat" cmpd="sng" algn="ctr">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CA095"/>
                    </a:solidFill>
                  </a:tcPr>
                </a:tc>
                <a:tc hMerge="1">
                  <a:txBody>
                    <a:bodyPr/>
                    <a:lstStyle/>
                    <a:p>
                      <a:pPr rtl="1"/>
                      <a:endParaRPr lang="ar-SA" dirty="0"/>
                    </a:p>
                  </a:txBody>
                  <a:tcPr/>
                </a:tc>
                <a:tc>
                  <a:txBody>
                    <a:bodyPr/>
                    <a:lstStyle/>
                    <a:p>
                      <a:pPr algn="ctr" rtl="1"/>
                      <a:r>
                        <a:rPr lang="ar-SA" sz="2400" b="1" kern="1200" baseline="0" dirty="0" smtClean="0">
                          <a:solidFill>
                            <a:schemeClr val="bg1"/>
                          </a:solidFill>
                        </a:rPr>
                        <a:t>الدرجة المخصصة</a:t>
                      </a:r>
                      <a:endParaRPr lang="ar-SA" sz="2400" b="1" kern="1200" baseline="0" dirty="0" smtClean="0">
                        <a:solidFill>
                          <a:schemeClr val="bg1"/>
                        </a:solidFill>
                        <a:latin typeface="+mn-lt"/>
                        <a:ea typeface="+mn-ea"/>
                        <a:cs typeface="+mn-cs"/>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CA095"/>
                    </a:solidFill>
                  </a:tcPr>
                </a:tc>
              </a:tr>
              <a:tr h="703875">
                <a:tc rowSpan="2">
                  <a:txBody>
                    <a:bodyPr/>
                    <a:lstStyle/>
                    <a:p>
                      <a:pPr algn="ctr" rtl="1"/>
                      <a:endParaRPr lang="ar-SA" sz="2400" b="1" kern="1200" baseline="0" dirty="0" smtClean="0">
                        <a:solidFill>
                          <a:schemeClr val="bg1"/>
                        </a:solidFill>
                      </a:endParaRPr>
                    </a:p>
                    <a:p>
                      <a:pPr algn="ctr" rtl="1"/>
                      <a:r>
                        <a:rPr lang="ar-SA" sz="2400" b="1" kern="1200" baseline="0" dirty="0" smtClean="0">
                          <a:solidFill>
                            <a:schemeClr val="bg1"/>
                          </a:solidFill>
                        </a:rPr>
                        <a:t>أعمال المستوى</a:t>
                      </a:r>
                      <a:endParaRPr lang="ar-SA" sz="2400" b="1" kern="1200" baseline="0" dirty="0" smtClean="0">
                        <a:solidFill>
                          <a:schemeClr val="bg1"/>
                        </a:solidFill>
                        <a:latin typeface="+mn-lt"/>
                        <a:ea typeface="+mn-ea"/>
                        <a:cs typeface="+mn-cs"/>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CA095"/>
                    </a:solidFill>
                  </a:tcPr>
                </a:tc>
                <a:tc>
                  <a:txBody>
                    <a:bodyPr/>
                    <a:lstStyle/>
                    <a:p>
                      <a:pPr algn="ctr" rtl="1"/>
                      <a:r>
                        <a:rPr lang="ar-SA" sz="2400" b="0" dirty="0" smtClean="0">
                          <a:solidFill>
                            <a:schemeClr val="tx1"/>
                          </a:solidFill>
                        </a:rPr>
                        <a:t>الحضور/</a:t>
                      </a:r>
                      <a:r>
                        <a:rPr lang="ar-SA" sz="2400" b="0" baseline="0" dirty="0" smtClean="0">
                          <a:solidFill>
                            <a:schemeClr val="tx1"/>
                          </a:solidFill>
                        </a:rPr>
                        <a:t> المشاركة والنشاطات الصفية/ الواجبات والمهام المنزلية/ المشروعات والبحوث/ ملف الأعمال (الإنجاز)</a:t>
                      </a:r>
                      <a:endParaRPr lang="ar-SA" sz="2400" b="0" dirty="0">
                        <a:solidFill>
                          <a:schemeClr val="tx1"/>
                        </a:solidFill>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3F1CB"/>
                    </a:solidFill>
                  </a:tcPr>
                </a:tc>
                <a:tc>
                  <a:txBody>
                    <a:bodyPr/>
                    <a:lstStyle/>
                    <a:p>
                      <a:pPr algn="ctr" rtl="1"/>
                      <a:r>
                        <a:rPr lang="ar-SA" sz="2400" b="1" kern="1200" baseline="0" dirty="0" smtClean="0">
                          <a:solidFill>
                            <a:schemeClr val="bg1"/>
                          </a:solidFill>
                        </a:rPr>
                        <a:t>30 درجة</a:t>
                      </a:r>
                      <a:endParaRPr lang="ar-SA" sz="2400" b="1" kern="1200" baseline="0" dirty="0" smtClean="0">
                        <a:solidFill>
                          <a:schemeClr val="bg1"/>
                        </a:solidFill>
                        <a:latin typeface="+mn-lt"/>
                        <a:ea typeface="+mn-ea"/>
                        <a:cs typeface="+mn-cs"/>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CA095"/>
                    </a:solidFill>
                  </a:tcPr>
                </a:tc>
              </a:tr>
              <a:tr h="703875">
                <a:tc vMerge="1">
                  <a:txBody>
                    <a:bodyPr/>
                    <a:lstStyle/>
                    <a:p>
                      <a:pPr rtl="1"/>
                      <a:endParaRPr lang="ar-SA" dirty="0"/>
                    </a:p>
                  </a:txBody>
                  <a:tcPr/>
                </a:tc>
                <a:tc>
                  <a:txBody>
                    <a:bodyPr/>
                    <a:lstStyle/>
                    <a:p>
                      <a:pPr algn="ctr" rtl="1"/>
                      <a:r>
                        <a:rPr lang="ar-SA" sz="2400" b="0" dirty="0" smtClean="0">
                          <a:solidFill>
                            <a:schemeClr val="tx1"/>
                          </a:solidFill>
                        </a:rPr>
                        <a:t>اختبار الفترتين خلال المستوى الدراسي</a:t>
                      </a:r>
                      <a:endParaRPr lang="ar-SA" sz="2400" b="0" dirty="0">
                        <a:solidFill>
                          <a:schemeClr val="tx1"/>
                        </a:solidFill>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DE7A3"/>
                    </a:solidFill>
                  </a:tcPr>
                </a:tc>
                <a:tc>
                  <a:txBody>
                    <a:bodyPr/>
                    <a:lstStyle/>
                    <a:p>
                      <a:pPr algn="ctr" rtl="1"/>
                      <a:r>
                        <a:rPr lang="ar-SA" sz="2400" b="1" kern="1200" baseline="0" dirty="0" smtClean="0">
                          <a:solidFill>
                            <a:schemeClr val="bg1"/>
                          </a:solidFill>
                        </a:rPr>
                        <a:t>20 درجة</a:t>
                      </a:r>
                      <a:endParaRPr lang="ar-SA" sz="2400" b="1" kern="1200" baseline="0" dirty="0" smtClean="0">
                        <a:solidFill>
                          <a:schemeClr val="bg1"/>
                        </a:solidFill>
                        <a:latin typeface="+mn-lt"/>
                        <a:ea typeface="+mn-ea"/>
                        <a:cs typeface="+mn-cs"/>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CA095"/>
                    </a:solidFill>
                  </a:tcPr>
                </a:tc>
              </a:tr>
              <a:tr h="722039">
                <a:tc>
                  <a:txBody>
                    <a:bodyPr/>
                    <a:lstStyle/>
                    <a:p>
                      <a:pPr algn="ctr" rtl="1"/>
                      <a:r>
                        <a:rPr lang="ar-SA" sz="2400" b="1" kern="1200" baseline="0" dirty="0" smtClean="0">
                          <a:solidFill>
                            <a:schemeClr val="bg1"/>
                          </a:solidFill>
                        </a:rPr>
                        <a:t>الاختبار النهائي</a:t>
                      </a:r>
                      <a:endParaRPr lang="ar-SA" sz="2400" b="1" kern="1200" baseline="0" dirty="0" smtClean="0">
                        <a:solidFill>
                          <a:schemeClr val="bg1"/>
                        </a:solidFill>
                        <a:latin typeface="+mn-lt"/>
                        <a:ea typeface="+mn-ea"/>
                        <a:cs typeface="+mn-cs"/>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CA095"/>
                    </a:solidFill>
                  </a:tcPr>
                </a:tc>
                <a:tc>
                  <a:txBody>
                    <a:bodyPr/>
                    <a:lstStyle/>
                    <a:p>
                      <a:pPr algn="ctr" rtl="1"/>
                      <a:r>
                        <a:rPr lang="ar-SA" sz="2400" b="0" dirty="0" smtClean="0">
                          <a:solidFill>
                            <a:schemeClr val="tx1"/>
                          </a:solidFill>
                        </a:rPr>
                        <a:t>اختبار نهاية المستوى الدراسي</a:t>
                      </a:r>
                      <a:endParaRPr lang="ar-SA" sz="2400" b="0" dirty="0">
                        <a:solidFill>
                          <a:schemeClr val="tx1"/>
                        </a:solidFill>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3F1CB"/>
                    </a:solidFill>
                  </a:tcPr>
                </a:tc>
                <a:tc>
                  <a:txBody>
                    <a:bodyPr/>
                    <a:lstStyle/>
                    <a:p>
                      <a:pPr algn="ctr" rtl="1"/>
                      <a:r>
                        <a:rPr lang="ar-SA" sz="2400" b="1" kern="1200" baseline="0" dirty="0" smtClean="0">
                          <a:solidFill>
                            <a:schemeClr val="bg1"/>
                          </a:solidFill>
                        </a:rPr>
                        <a:t>50 درجة</a:t>
                      </a:r>
                      <a:endParaRPr lang="ar-SA" sz="2400" b="1" kern="1200" baseline="0" dirty="0" smtClean="0">
                        <a:solidFill>
                          <a:schemeClr val="bg1"/>
                        </a:solidFill>
                        <a:latin typeface="+mn-lt"/>
                        <a:ea typeface="+mn-ea"/>
                        <a:cs typeface="+mn-cs"/>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2CA095"/>
                    </a:solidFill>
                  </a:tcPr>
                </a:tc>
              </a:tr>
              <a:tr h="703875">
                <a:tc gridSpan="2">
                  <a:txBody>
                    <a:bodyPr/>
                    <a:lstStyle/>
                    <a:p>
                      <a:pPr algn="ctr" rtl="1"/>
                      <a:r>
                        <a:rPr lang="ar-SA" sz="2800" b="1" kern="1200" baseline="0" dirty="0" smtClean="0">
                          <a:solidFill>
                            <a:schemeClr val="bg1"/>
                          </a:solidFill>
                        </a:rPr>
                        <a:t>المجموع</a:t>
                      </a:r>
                      <a:endParaRPr lang="ar-SA" sz="2800" b="1" kern="1200" baseline="0" dirty="0" smtClean="0">
                        <a:solidFill>
                          <a:schemeClr val="bg1"/>
                        </a:solidFill>
                        <a:latin typeface="+mn-lt"/>
                        <a:ea typeface="+mn-ea"/>
                        <a:cs typeface="+mn-cs"/>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2CA095"/>
                    </a:solidFill>
                  </a:tcPr>
                </a:tc>
                <a:tc hMerge="1">
                  <a:txBody>
                    <a:bodyPr/>
                    <a:lstStyle/>
                    <a:p>
                      <a:pPr rtl="1"/>
                      <a:endParaRPr lang="ar-SA" dirty="0"/>
                    </a:p>
                  </a:txBody>
                  <a:tcPr/>
                </a:tc>
                <a:tc>
                  <a:txBody>
                    <a:bodyPr/>
                    <a:lstStyle/>
                    <a:p>
                      <a:pPr algn="ctr" rtl="1"/>
                      <a:r>
                        <a:rPr lang="ar-SA" sz="2400" b="1" kern="1200" baseline="0" dirty="0" smtClean="0">
                          <a:solidFill>
                            <a:schemeClr val="bg1"/>
                          </a:solidFill>
                        </a:rPr>
                        <a:t>100 درجة</a:t>
                      </a:r>
                      <a:endParaRPr lang="ar-SA" sz="2400" b="1" kern="1200" baseline="0" dirty="0" smtClean="0">
                        <a:solidFill>
                          <a:schemeClr val="bg1"/>
                        </a:solidFill>
                        <a:latin typeface="+mn-lt"/>
                        <a:ea typeface="+mn-ea"/>
                        <a:cs typeface="+mn-cs"/>
                      </a:endParaRP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2CA095"/>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6" name="جدول 5"/>
          <p:cNvGraphicFramePr>
            <a:graphicFrameLocks noGrp="1"/>
          </p:cNvGraphicFramePr>
          <p:nvPr/>
        </p:nvGraphicFramePr>
        <p:xfrm>
          <a:off x="131413" y="1285860"/>
          <a:ext cx="8798304" cy="5357849"/>
        </p:xfrm>
        <a:graphic>
          <a:graphicData uri="http://schemas.openxmlformats.org/drawingml/2006/table">
            <a:tbl>
              <a:tblPr rtl="1" firstRow="1" bandRow="1">
                <a:tableStyleId>{5A111915-BE36-4E01-A7E5-04B1672EAD32}</a:tableStyleId>
              </a:tblPr>
              <a:tblGrid>
                <a:gridCol w="1164356"/>
                <a:gridCol w="1090564"/>
                <a:gridCol w="1090564"/>
                <a:gridCol w="1090564"/>
                <a:gridCol w="1090564"/>
                <a:gridCol w="1090564"/>
                <a:gridCol w="1090564"/>
                <a:gridCol w="1090564"/>
              </a:tblGrid>
              <a:tr h="1251234">
                <a:tc gridSpan="8">
                  <a:txBody>
                    <a:bodyPr/>
                    <a:lstStyle/>
                    <a:p>
                      <a:pPr rtl="1"/>
                      <a:r>
                        <a:rPr lang="ar-SA" sz="2400" dirty="0" smtClean="0">
                          <a:solidFill>
                            <a:schemeClr val="tx1"/>
                          </a:solidFill>
                        </a:rPr>
                        <a:t>24.</a:t>
                      </a:r>
                      <a:r>
                        <a:rPr lang="ar-SA" sz="2400" baseline="0" dirty="0" smtClean="0">
                          <a:solidFill>
                            <a:schemeClr val="tx1"/>
                          </a:solidFill>
                        </a:rPr>
                        <a:t> تفصيل توزيع الدرجات</a:t>
                      </a:r>
                    </a:p>
                    <a:p>
                      <a:pPr rtl="1"/>
                      <a:r>
                        <a:rPr lang="ar-SA" sz="2400" baseline="0" dirty="0" smtClean="0">
                          <a:solidFill>
                            <a:schemeClr val="tx1"/>
                          </a:solidFill>
                        </a:rPr>
                        <a:t>ب) توزع درجة الطالب في أعمال المستوى الدراسي للمواد الدراسية وفق التوزيع التالي</a:t>
                      </a:r>
                      <a:r>
                        <a:rPr lang="ar-SA" sz="2400" b="1" dirty="0" smtClean="0">
                          <a:solidFill>
                            <a:srgbClr val="FF0000"/>
                          </a:solidFill>
                        </a:rPr>
                        <a:t>*</a:t>
                      </a:r>
                      <a:r>
                        <a:rPr lang="ar-SA" sz="2400" baseline="0" dirty="0" smtClean="0">
                          <a:solidFill>
                            <a:schemeClr val="tx1"/>
                          </a:solidFill>
                        </a:rPr>
                        <a:t>:</a:t>
                      </a:r>
                      <a:endParaRPr lang="ar-SA" sz="2400" dirty="0">
                        <a:solidFill>
                          <a:schemeClr val="tx1"/>
                        </a:solidFill>
                      </a:endParaRPr>
                    </a:p>
                  </a:txBody>
                  <a:tcPr>
                    <a:lnB w="28575" cap="flat" cmpd="sng" algn="ctr">
                      <a:solidFill>
                        <a:schemeClr val="tx1"/>
                      </a:solidFill>
                      <a:prstDash val="solid"/>
                      <a:round/>
                      <a:headEnd type="none" w="med" len="med"/>
                      <a:tailEnd type="none" w="med" len="med"/>
                    </a:lnB>
                    <a:solidFill>
                      <a:srgbClr val="CDE7A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737907">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800" b="1" kern="1200" baseline="0" dirty="0" smtClean="0">
                        <a:solidFill>
                          <a:schemeClr val="bg1"/>
                        </a:solidFill>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ar-SA" sz="2400" b="1" kern="1200" baseline="0" dirty="0" smtClean="0">
                        <a:solidFill>
                          <a:schemeClr val="bg1"/>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200" baseline="0" dirty="0" smtClean="0">
                          <a:solidFill>
                            <a:schemeClr val="bg1"/>
                          </a:solidFill>
                        </a:rPr>
                        <a:t>المجال</a:t>
                      </a:r>
                      <a:endParaRPr lang="ar-SA" sz="2400" b="1" kern="1200" baseline="0" dirty="0" smtClean="0">
                        <a:solidFill>
                          <a:schemeClr val="bg1"/>
                        </a:solidFill>
                        <a:latin typeface="+mn-lt"/>
                        <a:ea typeface="+mn-ea"/>
                        <a:cs typeface="+mn-cs"/>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rowSpan="2">
                  <a:txBody>
                    <a:bodyPr/>
                    <a:lstStyle/>
                    <a:p>
                      <a:pPr algn="ctr" rtl="1"/>
                      <a:endParaRPr lang="ar-SA" sz="2000" b="1" kern="1200" baseline="0" dirty="0" smtClean="0">
                        <a:solidFill>
                          <a:schemeClr val="bg1"/>
                        </a:solidFill>
                        <a:latin typeface="+mn-lt"/>
                        <a:ea typeface="+mn-ea"/>
                        <a:cs typeface="+mn-cs"/>
                      </a:endParaRPr>
                    </a:p>
                    <a:p>
                      <a:pPr algn="ctr" rtl="1"/>
                      <a:endParaRPr lang="ar-SA" sz="2000" b="1" kern="1200" baseline="0" dirty="0" smtClean="0">
                        <a:solidFill>
                          <a:schemeClr val="bg1"/>
                        </a:solidFill>
                        <a:latin typeface="+mn-lt"/>
                        <a:ea typeface="+mn-ea"/>
                        <a:cs typeface="+mn-cs"/>
                      </a:endParaRPr>
                    </a:p>
                    <a:p>
                      <a:pPr algn="ctr" rtl="1"/>
                      <a:r>
                        <a:rPr lang="ar-SA" sz="2000" b="1" kern="1200" baseline="0" dirty="0" smtClean="0">
                          <a:solidFill>
                            <a:schemeClr val="bg1"/>
                          </a:solidFill>
                          <a:latin typeface="+mn-lt"/>
                          <a:ea typeface="+mn-ea"/>
                          <a:cs typeface="+mn-cs"/>
                        </a:rPr>
                        <a:t>الحضور</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rowSpan="2">
                  <a:txBody>
                    <a:bodyPr/>
                    <a:lstStyle/>
                    <a:p>
                      <a:pPr algn="ctr" rtl="1"/>
                      <a:endParaRPr lang="ar-SA" sz="2000" b="1" kern="1200" baseline="0" dirty="0" smtClean="0">
                        <a:solidFill>
                          <a:schemeClr val="bg1"/>
                        </a:solidFill>
                        <a:latin typeface="+mn-lt"/>
                        <a:ea typeface="+mn-ea"/>
                        <a:cs typeface="+mn-cs"/>
                      </a:endParaRPr>
                    </a:p>
                    <a:p>
                      <a:pPr algn="ctr" rtl="1"/>
                      <a:r>
                        <a:rPr lang="ar-SA" sz="2000" b="1" kern="1200" baseline="0" dirty="0" smtClean="0">
                          <a:solidFill>
                            <a:schemeClr val="bg1"/>
                          </a:solidFill>
                          <a:latin typeface="+mn-lt"/>
                          <a:ea typeface="+mn-ea"/>
                          <a:cs typeface="+mn-cs"/>
                        </a:rPr>
                        <a:t>المشاركة والنشاطات الصفية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rowSpan="2">
                  <a:txBody>
                    <a:bodyPr/>
                    <a:lstStyle/>
                    <a:p>
                      <a:pPr algn="ctr" rtl="1"/>
                      <a:endParaRPr lang="ar-SA" sz="2000" b="1" kern="1200" baseline="0" dirty="0" smtClean="0">
                        <a:solidFill>
                          <a:schemeClr val="bg1"/>
                        </a:solidFill>
                        <a:latin typeface="+mn-lt"/>
                        <a:ea typeface="+mn-ea"/>
                        <a:cs typeface="+mn-cs"/>
                      </a:endParaRPr>
                    </a:p>
                    <a:p>
                      <a:pPr algn="ctr" rtl="1"/>
                      <a:r>
                        <a:rPr lang="ar-SA" sz="2000" b="1" kern="1200" baseline="0" dirty="0" smtClean="0">
                          <a:solidFill>
                            <a:schemeClr val="bg1"/>
                          </a:solidFill>
                          <a:latin typeface="+mn-lt"/>
                          <a:ea typeface="+mn-ea"/>
                          <a:cs typeface="+mn-cs"/>
                        </a:rPr>
                        <a:t>الواجبات والمهام المنزلية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rowSpan="2">
                  <a:txBody>
                    <a:bodyPr/>
                    <a:lstStyle/>
                    <a:p>
                      <a:pPr algn="ctr" rtl="1"/>
                      <a:endParaRPr lang="ar-SA" sz="2000" b="1" kern="1200" baseline="0" dirty="0" smtClean="0">
                        <a:solidFill>
                          <a:schemeClr val="bg1"/>
                        </a:solidFill>
                        <a:latin typeface="+mn-lt"/>
                        <a:ea typeface="+mn-ea"/>
                        <a:cs typeface="+mn-cs"/>
                      </a:endParaRPr>
                    </a:p>
                    <a:p>
                      <a:pPr algn="ctr" rtl="1"/>
                      <a:endParaRPr lang="ar-SA" sz="800" b="1" kern="1200" baseline="0" dirty="0" smtClean="0">
                        <a:solidFill>
                          <a:schemeClr val="bg1"/>
                        </a:solidFill>
                        <a:latin typeface="+mn-lt"/>
                        <a:ea typeface="+mn-ea"/>
                        <a:cs typeface="+mn-cs"/>
                      </a:endParaRPr>
                    </a:p>
                    <a:p>
                      <a:pPr algn="ctr" rtl="1"/>
                      <a:r>
                        <a:rPr lang="ar-SA" sz="1800" b="1" kern="1200" baseline="0" dirty="0" smtClean="0">
                          <a:solidFill>
                            <a:schemeClr val="bg1"/>
                          </a:solidFill>
                          <a:latin typeface="+mn-lt"/>
                          <a:ea typeface="+mn-ea"/>
                          <a:cs typeface="+mn-cs"/>
                        </a:rPr>
                        <a:t>المشروعات والبحوث</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rowSpan="2">
                  <a:txBody>
                    <a:bodyPr/>
                    <a:lstStyle/>
                    <a:p>
                      <a:pPr algn="ctr" rtl="1"/>
                      <a:endParaRPr lang="ar-SA" sz="2000" b="1" kern="1200" baseline="0" dirty="0" smtClean="0">
                        <a:solidFill>
                          <a:schemeClr val="bg1"/>
                        </a:solidFill>
                        <a:latin typeface="+mn-lt"/>
                        <a:ea typeface="+mn-ea"/>
                        <a:cs typeface="+mn-cs"/>
                      </a:endParaRPr>
                    </a:p>
                    <a:p>
                      <a:pPr algn="ctr" rtl="1"/>
                      <a:r>
                        <a:rPr lang="ar-SA" sz="2000" b="1" kern="1200" baseline="0" dirty="0" smtClean="0">
                          <a:solidFill>
                            <a:schemeClr val="bg1"/>
                          </a:solidFill>
                          <a:latin typeface="+mn-lt"/>
                          <a:ea typeface="+mn-ea"/>
                          <a:cs typeface="+mn-cs"/>
                        </a:rPr>
                        <a:t>ملف الأعمال</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gridSpan="2">
                  <a:txBody>
                    <a:bodyPr/>
                    <a:lstStyle/>
                    <a:p>
                      <a:pPr algn="ctr" rtl="1"/>
                      <a:r>
                        <a:rPr lang="ar-SA" sz="2000" b="1" kern="1200" baseline="0" dirty="0" smtClean="0">
                          <a:solidFill>
                            <a:schemeClr val="bg1"/>
                          </a:solidFill>
                          <a:latin typeface="+mn-lt"/>
                          <a:ea typeface="+mn-ea"/>
                          <a:cs typeface="+mn-cs"/>
                        </a:rPr>
                        <a:t>اختبار الفترات</a:t>
                      </a:r>
                    </a:p>
                    <a:p>
                      <a:pPr algn="ctr" rtl="1"/>
                      <a:r>
                        <a:rPr lang="ar-SA" sz="2000" b="1" kern="1200" baseline="0" dirty="0" smtClean="0">
                          <a:solidFill>
                            <a:schemeClr val="bg1"/>
                          </a:solidFill>
                          <a:latin typeface="+mn-lt"/>
                          <a:ea typeface="+mn-ea"/>
                          <a:cs typeface="+mn-cs"/>
                        </a:rPr>
                        <a:t>(يؤخذ معدل الاختبارين)</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hMerge="1">
                  <a:txBody>
                    <a:bodyPr/>
                    <a:lstStyle/>
                    <a:p>
                      <a:pPr rtl="1"/>
                      <a:endParaRPr lang="ar-SA" sz="2400" dirty="0">
                        <a:solidFill>
                          <a:schemeClr val="tx1"/>
                        </a:solidFill>
                      </a:endParaRPr>
                    </a:p>
                  </a:txBody>
                  <a:tcPr>
                    <a:lnT w="9525" cap="flat" cmpd="sng" algn="ctr">
                      <a:noFill/>
                      <a:prstDash val="solid"/>
                    </a:lnT>
                    <a:solidFill>
                      <a:srgbClr val="31B5A8"/>
                    </a:solidFill>
                  </a:tcPr>
                </a:tc>
              </a:tr>
              <a:tr h="1058737">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r>
                        <a:rPr lang="ar-SA" sz="2000" b="1" kern="1200" baseline="0" dirty="0" smtClean="0">
                          <a:solidFill>
                            <a:schemeClr val="bg1"/>
                          </a:solidFill>
                          <a:latin typeface="+mn-lt"/>
                          <a:ea typeface="+mn-ea"/>
                          <a:cs typeface="+mn-cs"/>
                        </a:rPr>
                        <a:t>اختبار الفترة الأولى</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اختبار الفترة الثانية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r>
              <a:tr h="866239">
                <a:tc>
                  <a:txBody>
                    <a:bodyPr/>
                    <a:lstStyle/>
                    <a:p>
                      <a:pPr algn="ctr" rtl="1"/>
                      <a:r>
                        <a:rPr lang="ar-SA" sz="2400" b="1" kern="1200" baseline="0" dirty="0" smtClean="0">
                          <a:solidFill>
                            <a:schemeClr val="bg1"/>
                          </a:solidFill>
                          <a:latin typeface="+mn-lt"/>
                          <a:ea typeface="+mn-ea"/>
                          <a:cs typeface="+mn-cs"/>
                        </a:rPr>
                        <a:t>الدرجة</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a:txBody>
                    <a:bodyPr/>
                    <a:lstStyle/>
                    <a:p>
                      <a:pPr algn="ctr" rtl="1"/>
                      <a:r>
                        <a:rPr lang="ar-SA" sz="2400" b="1" kern="1200" baseline="0" dirty="0" smtClean="0">
                          <a:solidFill>
                            <a:schemeClr val="tx1"/>
                          </a:solidFill>
                          <a:latin typeface="+mn-lt"/>
                          <a:ea typeface="+mn-ea"/>
                          <a:cs typeface="+mn-cs"/>
                        </a:rPr>
                        <a:t>5 درجات</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2F1C9"/>
                    </a:solidFill>
                  </a:tcPr>
                </a:tc>
                <a:tc>
                  <a:txBody>
                    <a:bodyPr/>
                    <a:lstStyle/>
                    <a:p>
                      <a:pPr algn="ctr" rtl="1"/>
                      <a:r>
                        <a:rPr lang="ar-SA" sz="2400" b="1" kern="1200" baseline="0" dirty="0" smtClean="0">
                          <a:solidFill>
                            <a:schemeClr val="tx1"/>
                          </a:solidFill>
                          <a:latin typeface="+mn-lt"/>
                          <a:ea typeface="+mn-ea"/>
                          <a:cs typeface="+mn-cs"/>
                        </a:rPr>
                        <a:t>5 درجات</a:t>
                      </a:r>
                      <a:endParaRPr lang="ar-SA" sz="2400" b="1" kern="1200" baseline="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2F1C9"/>
                    </a:solidFill>
                  </a:tcPr>
                </a:tc>
                <a:tc>
                  <a:txBody>
                    <a:bodyPr/>
                    <a:lstStyle/>
                    <a:p>
                      <a:pPr algn="ctr" rtl="1"/>
                      <a:r>
                        <a:rPr lang="ar-SA" sz="2400" b="1" kern="1200" baseline="0" dirty="0" smtClean="0">
                          <a:solidFill>
                            <a:schemeClr val="tx1"/>
                          </a:solidFill>
                          <a:latin typeface="+mn-lt"/>
                          <a:ea typeface="+mn-ea"/>
                          <a:cs typeface="+mn-cs"/>
                        </a:rPr>
                        <a:t>5 درجات</a:t>
                      </a:r>
                      <a:endParaRPr lang="ar-SA" sz="2400" b="1" kern="1200" baseline="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2F1C9"/>
                    </a:solidFill>
                  </a:tcPr>
                </a:tc>
                <a:tc>
                  <a:txBody>
                    <a:bodyPr/>
                    <a:lstStyle/>
                    <a:p>
                      <a:pPr algn="ctr"/>
                      <a:r>
                        <a:rPr lang="ar-SA" sz="2400" b="1" kern="1200" baseline="0" dirty="0" smtClean="0">
                          <a:solidFill>
                            <a:schemeClr val="tx1"/>
                          </a:solidFill>
                          <a:latin typeface="+mn-lt"/>
                          <a:ea typeface="+mn-ea"/>
                          <a:cs typeface="+mn-cs"/>
                        </a:rPr>
                        <a:t>10 درجات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2F1C9"/>
                    </a:solidFill>
                  </a:tcPr>
                </a:tc>
                <a:tc>
                  <a:txBody>
                    <a:bodyPr/>
                    <a:lstStyle/>
                    <a:p>
                      <a:pPr algn="ctr" rtl="1"/>
                      <a:r>
                        <a:rPr lang="ar-SA" sz="2400" b="1" kern="1200" baseline="0" dirty="0" smtClean="0">
                          <a:solidFill>
                            <a:schemeClr val="tx1"/>
                          </a:solidFill>
                          <a:latin typeface="+mn-lt"/>
                          <a:ea typeface="+mn-ea"/>
                          <a:cs typeface="+mn-cs"/>
                        </a:rPr>
                        <a:t>5 درجات</a:t>
                      </a:r>
                      <a:endParaRPr lang="ar-SA" sz="2400" b="1" kern="1200" baseline="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2F1C9"/>
                    </a:solidFill>
                  </a:tcPr>
                </a:tc>
                <a:tc>
                  <a:txBody>
                    <a:bodyPr/>
                    <a:lstStyle/>
                    <a:p>
                      <a:pPr algn="ctr" rtl="1"/>
                      <a:r>
                        <a:rPr lang="ar-SA" sz="2400" b="1" kern="1200" baseline="0" dirty="0" smtClean="0">
                          <a:solidFill>
                            <a:schemeClr val="tx1"/>
                          </a:solidFill>
                          <a:latin typeface="+mn-lt"/>
                          <a:ea typeface="+mn-ea"/>
                          <a:cs typeface="+mn-cs"/>
                        </a:rPr>
                        <a:t>20 درجة</a:t>
                      </a:r>
                      <a:endParaRPr lang="ar-SA" sz="2400" b="1" kern="1200" baseline="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2F1C9"/>
                    </a:solidFill>
                  </a:tcPr>
                </a:tc>
                <a:tc>
                  <a:txBody>
                    <a:bodyPr/>
                    <a:lstStyle/>
                    <a:p>
                      <a:pPr algn="ctr" rtl="1"/>
                      <a:r>
                        <a:rPr lang="ar-SA" sz="2400" b="1" kern="1200" baseline="0" dirty="0" smtClean="0">
                          <a:solidFill>
                            <a:schemeClr val="tx1"/>
                          </a:solidFill>
                          <a:latin typeface="+mn-lt"/>
                          <a:ea typeface="+mn-ea"/>
                          <a:cs typeface="+mn-cs"/>
                        </a:rPr>
                        <a:t>20 درجة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E2F1C9"/>
                    </a:solidFill>
                  </a:tcPr>
                </a:tc>
              </a:tr>
              <a:tr h="481244">
                <a:tc rowSpan="2">
                  <a:txBody>
                    <a:bodyPr/>
                    <a:lstStyle/>
                    <a:p>
                      <a:pPr algn="ctr" rtl="1"/>
                      <a:r>
                        <a:rPr lang="ar-SA" sz="2400" b="1" kern="1200" baseline="0" dirty="0" smtClean="0">
                          <a:solidFill>
                            <a:schemeClr val="bg1"/>
                          </a:solidFill>
                          <a:latin typeface="+mn-lt"/>
                          <a:ea typeface="+mn-ea"/>
                          <a:cs typeface="+mn-cs"/>
                        </a:rPr>
                        <a:t>المجموع</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gridSpan="5">
                  <a:txBody>
                    <a:bodyPr/>
                    <a:lstStyle/>
                    <a:p>
                      <a:pPr algn="ctr" rtl="1"/>
                      <a:r>
                        <a:rPr lang="ar-SA" sz="2400" b="1" kern="1200" baseline="0" dirty="0" smtClean="0">
                          <a:solidFill>
                            <a:schemeClr val="bg1"/>
                          </a:solidFill>
                          <a:latin typeface="+mn-lt"/>
                          <a:ea typeface="+mn-ea"/>
                          <a:cs typeface="+mn-cs"/>
                        </a:rPr>
                        <a:t>                          30 درجة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gridSpan="2">
                  <a:txBody>
                    <a:bodyPr/>
                    <a:lstStyle/>
                    <a:p>
                      <a:pPr algn="ctr" rtl="1"/>
                      <a:r>
                        <a:rPr lang="ar-SA" sz="2400" b="1" kern="1200" baseline="0" dirty="0" smtClean="0">
                          <a:solidFill>
                            <a:schemeClr val="bg1"/>
                          </a:solidFill>
                          <a:latin typeface="+mn-lt"/>
                          <a:ea typeface="+mn-ea"/>
                          <a:cs typeface="+mn-cs"/>
                        </a:rPr>
                        <a:t>20 درجة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hMerge="1">
                  <a:txBody>
                    <a:bodyPr/>
                    <a:lstStyle/>
                    <a:p>
                      <a:pPr rtl="1"/>
                      <a:endParaRPr lang="ar-SA" sz="2400" dirty="0">
                        <a:solidFill>
                          <a:schemeClr val="tx1"/>
                        </a:solidFill>
                      </a:endParaRPr>
                    </a:p>
                  </a:txBody>
                  <a:tcPr>
                    <a:solidFill>
                      <a:srgbClr val="CDE7A3"/>
                    </a:solidFill>
                  </a:tcPr>
                </a:tc>
              </a:tr>
              <a:tr h="481244">
                <a:tc v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gridSpan="7">
                  <a:txBody>
                    <a:bodyPr/>
                    <a:lstStyle/>
                    <a:p>
                      <a:pPr algn="ctr" rtl="1"/>
                      <a:r>
                        <a:rPr lang="ar-SA" sz="2400" b="1" kern="1200" baseline="0" dirty="0" smtClean="0">
                          <a:solidFill>
                            <a:schemeClr val="bg1"/>
                          </a:solidFill>
                          <a:latin typeface="+mn-lt"/>
                          <a:ea typeface="+mn-ea"/>
                          <a:cs typeface="+mn-cs"/>
                        </a:rPr>
                        <a:t>50 درجة</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CA095"/>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solidFill>
                      <a:srgbClr val="CDE7A3"/>
                    </a:solidFill>
                  </a:tcPr>
                </a:tc>
              </a:tr>
              <a:tr h="481244">
                <a:tc gridSpan="8">
                  <a:txBody>
                    <a:bodyPr/>
                    <a:lstStyle/>
                    <a:p>
                      <a:pPr algn="ctr" rtl="1"/>
                      <a:r>
                        <a:rPr lang="ar-SA" sz="2400" b="1" dirty="0" smtClean="0">
                          <a:solidFill>
                            <a:srgbClr val="FF0000"/>
                          </a:solidFill>
                        </a:rPr>
                        <a:t>*يستثنى من ذلك التوزيع المواد الدراسية التي تقتضي طبيعتها خلاف</a:t>
                      </a:r>
                      <a:r>
                        <a:rPr lang="ar-SA" sz="2400" b="1" baseline="0" dirty="0" smtClean="0">
                          <a:solidFill>
                            <a:srgbClr val="FF0000"/>
                          </a:solidFill>
                        </a:rPr>
                        <a:t> ذلك</a:t>
                      </a:r>
                      <a:endParaRPr lang="ar-SA" sz="2400" b="1" dirty="0">
                        <a:solidFill>
                          <a:srgbClr val="FF0000"/>
                        </a:solidFill>
                      </a:endParaRPr>
                    </a:p>
                  </a:txBody>
                  <a:tcPr>
                    <a:lnT w="28575" cap="flat" cmpd="sng" algn="ctr">
                      <a:solidFill>
                        <a:schemeClr val="tx1"/>
                      </a:solidFill>
                      <a:prstDash val="solid"/>
                      <a:round/>
                      <a:headEnd type="none" w="med" len="med"/>
                      <a:tailEnd type="none" w="med" len="med"/>
                    </a:lnT>
                    <a:lnB w="9525" cap="flat" cmpd="sng" algn="ctr">
                      <a:noFill/>
                      <a:prstDash val="soli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189665" y="571480"/>
          <a:ext cx="8740054" cy="6154880"/>
        </p:xfrm>
        <a:graphic>
          <a:graphicData uri="http://schemas.openxmlformats.org/drawingml/2006/table">
            <a:tbl>
              <a:tblPr rtl="1" firstRow="1" bandRow="1">
                <a:tableStyleId>{21E4AEA4-8DFA-4A89-87EB-49C32662AFE0}</a:tableStyleId>
              </a:tblPr>
              <a:tblGrid>
                <a:gridCol w="1046766"/>
                <a:gridCol w="672536"/>
                <a:gridCol w="635685"/>
                <a:gridCol w="520575"/>
                <a:gridCol w="607989"/>
                <a:gridCol w="601940"/>
                <a:gridCol w="498929"/>
                <a:gridCol w="643036"/>
                <a:gridCol w="714441"/>
                <a:gridCol w="659051"/>
                <a:gridCol w="524903"/>
                <a:gridCol w="500677"/>
                <a:gridCol w="616560"/>
                <a:gridCol w="496966"/>
              </a:tblGrid>
              <a:tr h="627682">
                <a:tc gridSpan="14">
                  <a:txBody>
                    <a:bodyPr/>
                    <a:lstStyle/>
                    <a:p>
                      <a:pPr rtl="1"/>
                      <a:r>
                        <a:rPr lang="ar-SA" dirty="0" smtClean="0">
                          <a:solidFill>
                            <a:schemeClr val="tx1"/>
                          </a:solidFill>
                        </a:rPr>
                        <a:t>24.</a:t>
                      </a:r>
                      <a:r>
                        <a:rPr lang="ar-SA" baseline="0" dirty="0" smtClean="0">
                          <a:solidFill>
                            <a:schemeClr val="tx1"/>
                          </a:solidFill>
                        </a:rPr>
                        <a:t> تفصيل توزيع الدرجات</a:t>
                      </a:r>
                    </a:p>
                    <a:p>
                      <a:pPr rtl="1"/>
                      <a:r>
                        <a:rPr lang="ar-SA" baseline="0" dirty="0" err="1" smtClean="0">
                          <a:solidFill>
                            <a:schemeClr val="tx1"/>
                          </a:solidFill>
                        </a:rPr>
                        <a:t>جـ</a:t>
                      </a:r>
                      <a:r>
                        <a:rPr lang="ar-SA" baseline="0" dirty="0" smtClean="0">
                          <a:solidFill>
                            <a:schemeClr val="tx1"/>
                          </a:solidFill>
                        </a:rPr>
                        <a:t>) توزيع درجات التقويم في المواد الأخرى:</a:t>
                      </a:r>
                      <a:endParaRPr lang="ar-SA" dirty="0">
                        <a:solidFill>
                          <a:schemeClr val="tx1"/>
                        </a:solidFill>
                      </a:endParaRPr>
                    </a:p>
                  </a:txBody>
                  <a:tcPr>
                    <a:solidFill>
                      <a:srgbClr val="CDE7A3"/>
                    </a:solidFill>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dirty="0"/>
                    </a:p>
                  </a:txBody>
                  <a:tcPr/>
                </a:tc>
                <a:tc hMerge="1">
                  <a:txBody>
                    <a:bodyPr/>
                    <a:lstStyle/>
                    <a:p>
                      <a:pPr rtl="1"/>
                      <a:endParaRPr lang="ar-SA" dirty="0"/>
                    </a:p>
                  </a:txBody>
                  <a:tcPr>
                    <a:solidFill>
                      <a:srgbClr val="CDE7A3"/>
                    </a:solidFill>
                  </a:tcPr>
                </a:tc>
                <a:tc hMerge="1">
                  <a:txBody>
                    <a:bodyPr/>
                    <a:lstStyle/>
                    <a:p>
                      <a:pPr rtl="1"/>
                      <a:endParaRPr lang="ar-SA" dirty="0"/>
                    </a:p>
                  </a:txBody>
                  <a:tcPr>
                    <a:solidFill>
                      <a:srgbClr val="CDE7A3"/>
                    </a:solidFill>
                  </a:tcPr>
                </a:tc>
                <a:tc hMerge="1">
                  <a:txBody>
                    <a:bodyPr/>
                    <a:lstStyle/>
                    <a:p>
                      <a:pPr rtl="1"/>
                      <a:endParaRPr lang="ar-SA" dirty="0"/>
                    </a:p>
                  </a:txBody>
                  <a:tcPr>
                    <a:solidFill>
                      <a:srgbClr val="CDE7A3"/>
                    </a:solidFill>
                  </a:tcPr>
                </a:tc>
                <a:tc hMerge="1">
                  <a:txBody>
                    <a:bodyPr/>
                    <a:lstStyle/>
                    <a:p>
                      <a:pPr rtl="1"/>
                      <a:endParaRPr lang="ar-SA" dirty="0"/>
                    </a:p>
                  </a:txBody>
                  <a:tcPr>
                    <a:solidFill>
                      <a:srgbClr val="CDE7A3"/>
                    </a:solidFill>
                  </a:tcPr>
                </a:tc>
              </a:tr>
              <a:tr h="344467">
                <a:tc rowSpan="3">
                  <a:txBody>
                    <a:bodyPr/>
                    <a:lstStyle/>
                    <a:p>
                      <a:pPr algn="ctr" rtl="1"/>
                      <a:endParaRPr lang="ar-SA" sz="1000" b="0" dirty="0" smtClean="0"/>
                    </a:p>
                    <a:p>
                      <a:pPr algn="ctr" rtl="1"/>
                      <a:endParaRPr lang="ar-SA" sz="1000" b="0" dirty="0" smtClean="0"/>
                    </a:p>
                    <a:p>
                      <a:pPr algn="ctr" rtl="1"/>
                      <a:r>
                        <a:rPr lang="ar-SA" sz="1000" b="0" dirty="0" smtClean="0"/>
                        <a:t>المواد الدراسية</a:t>
                      </a:r>
                      <a:endParaRPr lang="ar-SA" sz="1000" b="0" dirty="0"/>
                    </a:p>
                  </a:txBody>
                  <a:tcPr/>
                </a:tc>
                <a:tc gridSpan="9">
                  <a:txBody>
                    <a:bodyPr/>
                    <a:lstStyle/>
                    <a:p>
                      <a:pPr algn="ctr" rtl="1"/>
                      <a:r>
                        <a:rPr lang="ar-SA" sz="1000" b="0" dirty="0" smtClean="0"/>
                        <a:t>توزيع درجات أعمال المستوى</a:t>
                      </a:r>
                      <a:endParaRPr lang="ar-SA" sz="1000" b="0"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endParaRPr lang="ar-SA" dirty="0"/>
                    </a:p>
                  </a:txBody>
                  <a:tcPr/>
                </a:tc>
                <a:tc gridSpan="3">
                  <a:txBody>
                    <a:bodyPr/>
                    <a:lstStyle/>
                    <a:p>
                      <a:pPr algn="ctr" rtl="1"/>
                      <a:r>
                        <a:rPr lang="ar-SA" sz="1000" b="0" dirty="0" smtClean="0"/>
                        <a:t>توزيع درجات الاختبارات النهائية</a:t>
                      </a:r>
                      <a:endParaRPr lang="ar-SA" sz="1000" b="0" dirty="0"/>
                    </a:p>
                  </a:txBody>
                  <a:tcPr/>
                </a:tc>
                <a:tc hMerge="1">
                  <a:txBody>
                    <a:bodyPr/>
                    <a:lstStyle/>
                    <a:p>
                      <a:pPr rtl="1"/>
                      <a:endParaRPr lang="ar-SA" dirty="0"/>
                    </a:p>
                  </a:txBody>
                  <a:tcPr/>
                </a:tc>
                <a:tc hMerge="1">
                  <a:txBody>
                    <a:bodyPr/>
                    <a:lstStyle/>
                    <a:p>
                      <a:pPr rtl="1"/>
                      <a:endParaRPr lang="ar-SA" dirty="0"/>
                    </a:p>
                  </a:txBody>
                  <a:tcPr/>
                </a:tc>
                <a:tc rowSpan="3">
                  <a:txBody>
                    <a:bodyPr/>
                    <a:lstStyle/>
                    <a:p>
                      <a:pPr algn="ctr" rtl="1"/>
                      <a:endParaRPr lang="ar-SA" sz="1000" b="0" dirty="0" smtClean="0"/>
                    </a:p>
                    <a:p>
                      <a:pPr algn="ctr" rtl="1"/>
                      <a:r>
                        <a:rPr lang="ar-SA" sz="1000" b="0" dirty="0" smtClean="0"/>
                        <a:t>الدرجة النهائية</a:t>
                      </a:r>
                      <a:endParaRPr lang="ar-SA" sz="1000" b="0" dirty="0"/>
                    </a:p>
                  </a:txBody>
                  <a:tcPr/>
                </a:tc>
              </a:tr>
              <a:tr h="256852">
                <a:tc vMerge="1">
                  <a:txBody>
                    <a:bodyPr/>
                    <a:lstStyle/>
                    <a:p>
                      <a:pPr rtl="1"/>
                      <a:endParaRPr lang="ar-SA" dirty="0"/>
                    </a:p>
                  </a:txBody>
                  <a:tcPr/>
                </a:tc>
                <a:tc rowSpan="2">
                  <a:txBody>
                    <a:bodyPr/>
                    <a:lstStyle/>
                    <a:p>
                      <a:pPr algn="ctr" rtl="1"/>
                      <a:r>
                        <a:rPr lang="ar-SA" sz="1000" b="0" dirty="0" smtClean="0"/>
                        <a:t>المشاركة والنشاطات الصفية</a:t>
                      </a:r>
                      <a:endParaRPr lang="ar-SA" sz="1000" b="0" dirty="0"/>
                    </a:p>
                  </a:txBody>
                  <a:tcPr/>
                </a:tc>
                <a:tc rowSpan="2">
                  <a:txBody>
                    <a:bodyPr/>
                    <a:lstStyle/>
                    <a:p>
                      <a:pPr algn="ctr" rtl="1"/>
                      <a:r>
                        <a:rPr lang="ar-SA" sz="1000" b="0" dirty="0" smtClean="0"/>
                        <a:t>الواجبات والمهام المنزلية</a:t>
                      </a:r>
                      <a:endParaRPr lang="ar-SA" sz="1000" b="0" dirty="0"/>
                    </a:p>
                  </a:txBody>
                  <a:tcPr/>
                </a:tc>
                <a:tc rowSpan="2">
                  <a:txBody>
                    <a:bodyPr/>
                    <a:lstStyle/>
                    <a:p>
                      <a:pPr algn="ctr" rtl="1"/>
                      <a:r>
                        <a:rPr lang="ar-SA" sz="1000" b="0" dirty="0" smtClean="0"/>
                        <a:t>ملف الأعمال</a:t>
                      </a:r>
                      <a:endParaRPr lang="ar-SA" sz="1000" b="0" dirty="0"/>
                    </a:p>
                  </a:txBody>
                  <a:tcPr/>
                </a:tc>
                <a:tc rowSpan="2">
                  <a:txBody>
                    <a:bodyPr/>
                    <a:lstStyle/>
                    <a:p>
                      <a:pPr algn="ctr" rtl="1"/>
                      <a:r>
                        <a:rPr lang="ar-SA" sz="1000" b="0" dirty="0" smtClean="0"/>
                        <a:t>الحضور</a:t>
                      </a:r>
                      <a:endParaRPr lang="ar-SA" sz="1000" b="0" dirty="0"/>
                    </a:p>
                  </a:txBody>
                  <a:tcPr/>
                </a:tc>
                <a:tc gridSpan="3">
                  <a:txBody>
                    <a:bodyPr/>
                    <a:lstStyle/>
                    <a:p>
                      <a:pPr algn="ctr" rtl="1"/>
                      <a:r>
                        <a:rPr lang="ar-SA" sz="1000" b="0" dirty="0" smtClean="0"/>
                        <a:t>الاختبارات القصيرة</a:t>
                      </a:r>
                      <a:endParaRPr lang="ar-SA" sz="1000" b="0" dirty="0"/>
                    </a:p>
                  </a:txBody>
                  <a:tcPr/>
                </a:tc>
                <a:tc hMerge="1">
                  <a:txBody>
                    <a:bodyPr/>
                    <a:lstStyle/>
                    <a:p>
                      <a:pPr rtl="1"/>
                      <a:endParaRPr lang="ar-SA" sz="1200" dirty="0"/>
                    </a:p>
                  </a:txBody>
                  <a:tcPr/>
                </a:tc>
                <a:tc hMerge="1">
                  <a:txBody>
                    <a:bodyPr/>
                    <a:lstStyle/>
                    <a:p>
                      <a:pPr rtl="1"/>
                      <a:endParaRPr lang="ar-SA" sz="1200" dirty="0"/>
                    </a:p>
                  </a:txBody>
                  <a:tcPr/>
                </a:tc>
                <a:tc rowSpan="2">
                  <a:txBody>
                    <a:bodyPr/>
                    <a:lstStyle/>
                    <a:p>
                      <a:pPr algn="ctr" rtl="1"/>
                      <a:r>
                        <a:rPr lang="ar-SA" sz="1000" b="0" dirty="0" smtClean="0"/>
                        <a:t>المشروعات والبحوث</a:t>
                      </a:r>
                      <a:endParaRPr lang="ar-SA" sz="1000" b="0" dirty="0"/>
                    </a:p>
                  </a:txBody>
                  <a:tcPr/>
                </a:tc>
                <a:tc rowSpan="2">
                  <a:txBody>
                    <a:bodyPr/>
                    <a:lstStyle/>
                    <a:p>
                      <a:pPr algn="ctr" rtl="1"/>
                      <a:r>
                        <a:rPr lang="ar-SA" sz="1000" b="0" dirty="0" smtClean="0"/>
                        <a:t>المجموع</a:t>
                      </a:r>
                      <a:endParaRPr lang="ar-SA" sz="1000" b="0" dirty="0"/>
                    </a:p>
                  </a:txBody>
                  <a:tcPr/>
                </a:tc>
                <a:tc rowSpan="2">
                  <a:txBody>
                    <a:bodyPr/>
                    <a:lstStyle/>
                    <a:p>
                      <a:pPr algn="ctr" rtl="1"/>
                      <a:r>
                        <a:rPr lang="ar-SA" sz="1000" b="0" dirty="0" smtClean="0"/>
                        <a:t>شفهي</a:t>
                      </a:r>
                      <a:endParaRPr lang="ar-SA" sz="1000" b="0" dirty="0"/>
                    </a:p>
                  </a:txBody>
                  <a:tcPr/>
                </a:tc>
                <a:tc rowSpan="2">
                  <a:txBody>
                    <a:bodyPr/>
                    <a:lstStyle/>
                    <a:p>
                      <a:pPr algn="ctr" rtl="1"/>
                      <a:r>
                        <a:rPr lang="ar-SA" sz="1000" b="0" dirty="0" smtClean="0"/>
                        <a:t>عملي</a:t>
                      </a:r>
                      <a:endParaRPr lang="ar-SA" sz="1000" b="0" dirty="0"/>
                    </a:p>
                  </a:txBody>
                  <a:tcPr/>
                </a:tc>
                <a:tc rowSpan="2">
                  <a:txBody>
                    <a:bodyPr/>
                    <a:lstStyle/>
                    <a:p>
                      <a:pPr algn="ctr" rtl="1"/>
                      <a:r>
                        <a:rPr lang="ar-SA" sz="1000" b="0" dirty="0" smtClean="0"/>
                        <a:t>تحريري</a:t>
                      </a:r>
                      <a:endParaRPr lang="ar-SA" sz="1000" b="0" dirty="0"/>
                    </a:p>
                  </a:txBody>
                  <a:tcPr/>
                </a:tc>
                <a:tc vMerge="1">
                  <a:txBody>
                    <a:bodyPr/>
                    <a:lstStyle/>
                    <a:p>
                      <a:pPr rtl="1"/>
                      <a:endParaRPr lang="ar-SA" dirty="0"/>
                    </a:p>
                  </a:txBody>
                  <a:tcPr/>
                </a:tc>
              </a:tr>
              <a:tr h="281162">
                <a:tc vMerge="1">
                  <a:txBody>
                    <a:bodyPr/>
                    <a:lstStyle/>
                    <a:p>
                      <a:pPr rtl="1"/>
                      <a:endParaRPr lang="ar-SA" dirty="0"/>
                    </a:p>
                  </a:txBody>
                  <a:tcPr/>
                </a:tc>
                <a:tc vMerge="1">
                  <a:txBody>
                    <a:bodyPr/>
                    <a:lstStyle/>
                    <a:p>
                      <a:pPr rtl="1"/>
                      <a:endParaRPr lang="ar-SA" sz="1200" dirty="0"/>
                    </a:p>
                  </a:txBody>
                  <a:tcPr/>
                </a:tc>
                <a:tc vMerge="1">
                  <a:txBody>
                    <a:bodyPr/>
                    <a:lstStyle/>
                    <a:p>
                      <a:pPr rtl="1"/>
                      <a:endParaRPr lang="ar-SA" sz="1200" dirty="0"/>
                    </a:p>
                  </a:txBody>
                  <a:tcPr/>
                </a:tc>
                <a:tc vMerge="1">
                  <a:txBody>
                    <a:bodyPr/>
                    <a:lstStyle/>
                    <a:p>
                      <a:pPr rtl="1"/>
                      <a:endParaRPr lang="ar-SA" sz="1200" dirty="0"/>
                    </a:p>
                  </a:txBody>
                  <a:tcPr/>
                </a:tc>
                <a:tc vMerge="1">
                  <a:txBody>
                    <a:bodyPr/>
                    <a:lstStyle/>
                    <a:p>
                      <a:pPr rtl="1"/>
                      <a:endParaRPr lang="ar-SA" sz="1200" dirty="0"/>
                    </a:p>
                  </a:txBody>
                  <a:tcPr/>
                </a:tc>
                <a:tc>
                  <a:txBody>
                    <a:bodyPr/>
                    <a:lstStyle/>
                    <a:p>
                      <a:pPr algn="ctr" rtl="1"/>
                      <a:r>
                        <a:rPr lang="ar-SA" sz="1000" b="0" dirty="0" smtClean="0"/>
                        <a:t>شفهي</a:t>
                      </a:r>
                      <a:endParaRPr lang="ar-SA" sz="1000" b="0" dirty="0"/>
                    </a:p>
                  </a:txBody>
                  <a:tcPr/>
                </a:tc>
                <a:tc>
                  <a:txBody>
                    <a:bodyPr/>
                    <a:lstStyle/>
                    <a:p>
                      <a:pPr algn="ctr" rtl="1"/>
                      <a:r>
                        <a:rPr lang="ar-SA" sz="1000" b="0" dirty="0" smtClean="0"/>
                        <a:t>عملي</a:t>
                      </a:r>
                      <a:endParaRPr lang="ar-SA" sz="1000" b="0" dirty="0"/>
                    </a:p>
                  </a:txBody>
                  <a:tcPr/>
                </a:tc>
                <a:tc>
                  <a:txBody>
                    <a:bodyPr/>
                    <a:lstStyle/>
                    <a:p>
                      <a:pPr algn="ctr" rtl="1"/>
                      <a:r>
                        <a:rPr lang="ar-SA" sz="1000" b="0" dirty="0" smtClean="0"/>
                        <a:t>تحريري</a:t>
                      </a:r>
                      <a:endParaRPr lang="ar-SA" sz="1000" b="0" dirty="0"/>
                    </a:p>
                  </a:txBody>
                  <a:tcPr/>
                </a:tc>
                <a:tc vMerge="1">
                  <a:txBody>
                    <a:bodyPr/>
                    <a:lstStyle/>
                    <a:p>
                      <a:pPr rtl="1"/>
                      <a:endParaRPr lang="ar-SA" sz="1200" dirty="0"/>
                    </a:p>
                  </a:txBody>
                  <a:tcPr/>
                </a:tc>
                <a:tc vMerge="1">
                  <a:txBody>
                    <a:bodyPr/>
                    <a:lstStyle/>
                    <a:p>
                      <a:pPr rtl="1"/>
                      <a:endParaRPr lang="ar-SA" sz="1200" dirty="0"/>
                    </a:p>
                  </a:txBody>
                  <a:tcPr/>
                </a:tc>
                <a:tc vMerge="1">
                  <a:txBody>
                    <a:bodyPr/>
                    <a:lstStyle/>
                    <a:p>
                      <a:pPr rtl="1"/>
                      <a:endParaRPr lang="ar-SA" sz="1200" dirty="0"/>
                    </a:p>
                  </a:txBody>
                  <a:tcPr/>
                </a:tc>
                <a:tc vMerge="1">
                  <a:txBody>
                    <a:bodyPr/>
                    <a:lstStyle/>
                    <a:p>
                      <a:pPr rtl="1"/>
                      <a:endParaRPr lang="ar-SA" sz="1200" dirty="0"/>
                    </a:p>
                  </a:txBody>
                  <a:tcPr/>
                </a:tc>
                <a:tc vMerge="1">
                  <a:txBody>
                    <a:bodyPr/>
                    <a:lstStyle/>
                    <a:p>
                      <a:pPr rtl="1"/>
                      <a:endParaRPr lang="ar-SA" sz="1200" dirty="0"/>
                    </a:p>
                  </a:txBody>
                  <a:tcPr/>
                </a:tc>
                <a:tc vMerge="1">
                  <a:txBody>
                    <a:bodyPr/>
                    <a:lstStyle/>
                    <a:p>
                      <a:pPr rtl="1"/>
                      <a:endParaRPr lang="ar-SA" dirty="0"/>
                    </a:p>
                  </a:txBody>
                  <a:tcPr/>
                </a:tc>
              </a:tr>
              <a:tr h="388565">
                <a:tc>
                  <a:txBody>
                    <a:bodyPr/>
                    <a:lstStyle/>
                    <a:p>
                      <a:pPr algn="ctr" rtl="1"/>
                      <a:r>
                        <a:rPr lang="ar-SA" sz="1000" b="0" dirty="0" smtClean="0"/>
                        <a:t>العلوم الشرعية ما عدا القرآن الكريم</a:t>
                      </a:r>
                      <a:r>
                        <a:rPr lang="ar-SA" sz="1000" b="0" dirty="0" smtClean="0">
                          <a:solidFill>
                            <a:srgbClr val="FF0000"/>
                          </a:solidFill>
                        </a:rPr>
                        <a:t>*</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20</a:t>
                      </a:r>
                      <a:endParaRPr lang="ar-SA" sz="1000" b="1" dirty="0"/>
                    </a:p>
                  </a:txBody>
                  <a:tcPr/>
                </a:tc>
                <a:tc>
                  <a:txBody>
                    <a:bodyPr/>
                    <a:lstStyle/>
                    <a:p>
                      <a:pPr algn="ctr" rtl="1"/>
                      <a:r>
                        <a:rPr lang="ar-SA" sz="1000" b="1" dirty="0"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smtClean="0"/>
                        <a:t>-</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100</a:t>
                      </a:r>
                      <a:endParaRPr lang="ar-SA" sz="1000" b="1" dirty="0"/>
                    </a:p>
                  </a:txBody>
                  <a:tcPr/>
                </a:tc>
              </a:tr>
              <a:tr h="344467">
                <a:tc>
                  <a:txBody>
                    <a:bodyPr/>
                    <a:lstStyle/>
                    <a:p>
                      <a:pPr algn="ctr" rtl="1"/>
                      <a:r>
                        <a:rPr lang="ar-SA" sz="1000" b="0" dirty="0" smtClean="0"/>
                        <a:t>اللغة العربية</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smtClean="0"/>
                        <a:t>20</a:t>
                      </a:r>
                      <a:endParaRPr lang="ar-SA" sz="1000" b="1" dirty="0"/>
                    </a:p>
                  </a:txBody>
                  <a:tcPr/>
                </a:tc>
                <a:tc>
                  <a:txBody>
                    <a:bodyPr/>
                    <a:lstStyle/>
                    <a:p>
                      <a:pPr algn="ctr" rtl="1"/>
                      <a:r>
                        <a:rPr lang="ar-SA" sz="1000" b="1"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smtClean="0"/>
                        <a:t>-</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smtClean="0"/>
                        <a:t>100</a:t>
                      </a:r>
                      <a:endParaRPr lang="ar-SA" sz="1000" b="1" dirty="0"/>
                    </a:p>
                  </a:txBody>
                  <a:tcPr/>
                </a:tc>
              </a:tr>
              <a:tr h="388565">
                <a:tc>
                  <a:txBody>
                    <a:bodyPr/>
                    <a:lstStyle/>
                    <a:p>
                      <a:pPr algn="ctr" rtl="1"/>
                      <a:r>
                        <a:rPr lang="ar-SA" sz="1000" b="0" dirty="0" smtClean="0"/>
                        <a:t>الدراسات الاجتماعية والوطنية</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smtClean="0"/>
                        <a:t>20</a:t>
                      </a:r>
                      <a:endParaRPr lang="ar-SA" sz="1000" b="1" dirty="0"/>
                    </a:p>
                  </a:txBody>
                  <a:tcPr/>
                </a:tc>
                <a:tc>
                  <a:txBody>
                    <a:bodyPr/>
                    <a:lstStyle/>
                    <a:p>
                      <a:pPr algn="ctr" rtl="1"/>
                      <a:r>
                        <a:rPr lang="ar-SA" sz="1000" b="1"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100</a:t>
                      </a:r>
                      <a:endParaRPr lang="ar-SA" sz="1000" b="1" dirty="0"/>
                    </a:p>
                  </a:txBody>
                  <a:tcPr/>
                </a:tc>
              </a:tr>
              <a:tr h="388565">
                <a:tc>
                  <a:txBody>
                    <a:bodyPr/>
                    <a:lstStyle/>
                    <a:p>
                      <a:pPr algn="ctr" rtl="1"/>
                      <a:r>
                        <a:rPr lang="ar-SA" sz="1000" b="0" dirty="0" smtClean="0"/>
                        <a:t>المهارات النفسية والاجتماعية</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20</a:t>
                      </a:r>
                      <a:endParaRPr lang="ar-SA" sz="1000" b="1" dirty="0"/>
                    </a:p>
                  </a:txBody>
                  <a:tcPr/>
                </a:tc>
                <a:tc>
                  <a:txBody>
                    <a:bodyPr/>
                    <a:lstStyle/>
                    <a:p>
                      <a:pPr algn="ctr" rtl="1"/>
                      <a:r>
                        <a:rPr lang="ar-SA" sz="1000" b="1" dirty="0"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100</a:t>
                      </a:r>
                      <a:endParaRPr lang="ar-SA" sz="1000" b="1" dirty="0"/>
                    </a:p>
                  </a:txBody>
                  <a:tcPr/>
                </a:tc>
              </a:tr>
              <a:tr h="344656">
                <a:tc>
                  <a:txBody>
                    <a:bodyPr/>
                    <a:lstStyle/>
                    <a:p>
                      <a:pPr algn="ctr" rtl="1"/>
                      <a:r>
                        <a:rPr lang="ar-SA" sz="1000" b="0" dirty="0" smtClean="0"/>
                        <a:t>العلوم الطبيعية</a:t>
                      </a:r>
                      <a:r>
                        <a:rPr lang="ar-SA" sz="1000" b="0" dirty="0" smtClean="0">
                          <a:solidFill>
                            <a:srgbClr val="FF0000"/>
                          </a:solidFill>
                        </a:rPr>
                        <a:t>**</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20</a:t>
                      </a:r>
                      <a:endParaRPr lang="ar-SA" sz="1000" b="1" dirty="0"/>
                    </a:p>
                  </a:txBody>
                  <a:tcPr/>
                </a:tc>
                <a:tc>
                  <a:txBody>
                    <a:bodyPr/>
                    <a:lstStyle/>
                    <a:p>
                      <a:pPr algn="ctr" rtl="1"/>
                      <a:r>
                        <a:rPr lang="ar-SA" sz="1000" b="1" dirty="0"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10</a:t>
                      </a:r>
                      <a:endParaRPr lang="ar-SA" sz="1000" b="1" dirty="0"/>
                    </a:p>
                  </a:txBody>
                  <a:tcPr/>
                </a:tc>
                <a:tc>
                  <a:txBody>
                    <a:bodyPr/>
                    <a:lstStyle/>
                    <a:p>
                      <a:pPr algn="ctr" rtl="1"/>
                      <a:r>
                        <a:rPr lang="ar-SA" sz="1000" b="1" dirty="0" smtClean="0"/>
                        <a:t>40</a:t>
                      </a:r>
                      <a:endParaRPr lang="ar-SA" sz="1000" b="1" dirty="0"/>
                    </a:p>
                  </a:txBody>
                  <a:tcPr/>
                </a:tc>
                <a:tc>
                  <a:txBody>
                    <a:bodyPr/>
                    <a:lstStyle/>
                    <a:p>
                      <a:pPr algn="ctr" rtl="1"/>
                      <a:r>
                        <a:rPr lang="ar-SA" sz="1000" b="1" dirty="0" smtClean="0"/>
                        <a:t>100</a:t>
                      </a:r>
                      <a:endParaRPr lang="ar-SA" sz="1000" b="1" dirty="0"/>
                    </a:p>
                  </a:txBody>
                  <a:tcPr/>
                </a:tc>
              </a:tr>
              <a:tr h="344467">
                <a:tc>
                  <a:txBody>
                    <a:bodyPr/>
                    <a:lstStyle/>
                    <a:p>
                      <a:pPr algn="ctr" rtl="1"/>
                      <a:r>
                        <a:rPr lang="ar-SA" sz="1000" b="0" dirty="0" smtClean="0"/>
                        <a:t>الرياضيات</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20</a:t>
                      </a:r>
                      <a:endParaRPr lang="ar-SA" sz="1000" b="1" dirty="0"/>
                    </a:p>
                  </a:txBody>
                  <a:tcPr/>
                </a:tc>
                <a:tc>
                  <a:txBody>
                    <a:bodyPr/>
                    <a:lstStyle/>
                    <a:p>
                      <a:pPr algn="ctr" rtl="1"/>
                      <a:r>
                        <a:rPr lang="ar-SA" sz="1000" b="1"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100</a:t>
                      </a:r>
                      <a:endParaRPr lang="ar-SA" sz="1000" b="1" dirty="0"/>
                    </a:p>
                  </a:txBody>
                  <a:tcPr/>
                </a:tc>
              </a:tr>
              <a:tr h="538013">
                <a:tc>
                  <a:txBody>
                    <a:bodyPr/>
                    <a:lstStyle/>
                    <a:p>
                      <a:pPr algn="ctr" rtl="1"/>
                      <a:endParaRPr lang="ar-SA" sz="1000" b="0" dirty="0" smtClean="0"/>
                    </a:p>
                    <a:p>
                      <a:pPr algn="ctr" rtl="1"/>
                      <a:r>
                        <a:rPr lang="ar-SA" sz="1000" b="0" dirty="0" smtClean="0"/>
                        <a:t>اللغة الانجليزية</a:t>
                      </a:r>
                      <a:endParaRPr lang="ar-SA" sz="1000" b="0" dirty="0"/>
                    </a:p>
                  </a:txBody>
                  <a:tcPr/>
                </a:tc>
                <a:tc>
                  <a:txBody>
                    <a:bodyPr/>
                    <a:lstStyle/>
                    <a:p>
                      <a:pPr algn="ctr" rtl="1"/>
                      <a:r>
                        <a:rPr lang="ar-SA" sz="1000" b="1" dirty="0" smtClean="0"/>
                        <a:t>5</a:t>
                      </a:r>
                    </a:p>
                    <a:p>
                      <a:pPr algn="ctr" rtl="1"/>
                      <a:r>
                        <a:rPr lang="ar-SA" sz="1000" b="0" dirty="0" smtClean="0"/>
                        <a:t>تشمل المحادثة</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10</a:t>
                      </a:r>
                      <a:r>
                        <a:rPr lang="ar-SA" sz="1000" b="0" dirty="0" smtClean="0"/>
                        <a:t> محادثة </a:t>
                      </a:r>
                    </a:p>
                    <a:p>
                      <a:pPr algn="ctr" rtl="1"/>
                      <a:r>
                        <a:rPr lang="ar-SA" sz="1000" b="0" dirty="0" smtClean="0"/>
                        <a:t>واستماع</a:t>
                      </a:r>
                      <a:endParaRPr lang="ar-SA" sz="1000" b="0" dirty="0"/>
                    </a:p>
                  </a:txBody>
                  <a:tcPr/>
                </a:tc>
                <a:tc>
                  <a:txBody>
                    <a:bodyPr/>
                    <a:lstStyle/>
                    <a:p>
                      <a:pPr algn="ctr" rtl="1"/>
                      <a:r>
                        <a:rPr lang="ar-SA" sz="1000" b="0" dirty="0" smtClean="0"/>
                        <a:t>-</a:t>
                      </a:r>
                      <a:endParaRPr lang="ar-SA" sz="1000" b="0" dirty="0"/>
                    </a:p>
                  </a:txBody>
                  <a:tcPr/>
                </a:tc>
                <a:tc>
                  <a:txBody>
                    <a:bodyPr/>
                    <a:lstStyle/>
                    <a:p>
                      <a:pPr algn="ctr" rtl="1"/>
                      <a:r>
                        <a:rPr lang="ar-SA" sz="1000" b="1" dirty="0" smtClean="0"/>
                        <a:t>10</a:t>
                      </a:r>
                    </a:p>
                    <a:p>
                      <a:pPr algn="ctr" rtl="1"/>
                      <a:r>
                        <a:rPr lang="ar-SA" sz="1000" b="0" dirty="0" smtClean="0"/>
                        <a:t>كتابة</a:t>
                      </a:r>
                    </a:p>
                    <a:p>
                      <a:pPr algn="ctr" rtl="1"/>
                      <a:r>
                        <a:rPr lang="ar-SA" sz="1000" b="0" dirty="0" smtClean="0"/>
                        <a:t>وقراءة</a:t>
                      </a:r>
                      <a:endParaRPr lang="ar-SA" sz="1000" b="0" dirty="0"/>
                    </a:p>
                  </a:txBody>
                  <a:tcPr/>
                </a:tc>
                <a:tc>
                  <a:txBody>
                    <a:bodyPr/>
                    <a:lstStyle/>
                    <a:p>
                      <a:pPr algn="ctr" rtl="1"/>
                      <a:r>
                        <a:rPr lang="ar-SA" sz="1000" b="1"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10</a:t>
                      </a:r>
                      <a:r>
                        <a:rPr lang="ar-SA" sz="1000" b="0" dirty="0" smtClean="0"/>
                        <a:t> محادثة </a:t>
                      </a:r>
                    </a:p>
                    <a:p>
                      <a:pPr algn="ctr" rtl="1"/>
                      <a:r>
                        <a:rPr lang="ar-SA" sz="1000" b="0" dirty="0" smtClean="0"/>
                        <a:t>واستماع</a:t>
                      </a:r>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40</a:t>
                      </a:r>
                      <a:endParaRPr lang="ar-SA" sz="1000" b="1" dirty="0"/>
                    </a:p>
                  </a:txBody>
                  <a:tcPr/>
                </a:tc>
                <a:tc>
                  <a:txBody>
                    <a:bodyPr/>
                    <a:lstStyle/>
                    <a:p>
                      <a:pPr algn="ctr" rtl="1"/>
                      <a:r>
                        <a:rPr lang="ar-SA" sz="1000" b="1" dirty="0" smtClean="0"/>
                        <a:t>100</a:t>
                      </a:r>
                      <a:endParaRPr lang="ar-SA" sz="1000" b="1" dirty="0"/>
                    </a:p>
                  </a:txBody>
                  <a:tcPr/>
                </a:tc>
              </a:tr>
              <a:tr h="388565">
                <a:tc>
                  <a:txBody>
                    <a:bodyPr/>
                    <a:lstStyle/>
                    <a:p>
                      <a:pPr algn="ctr" rtl="1"/>
                      <a:r>
                        <a:rPr lang="ar-SA" sz="1000" b="0" dirty="0" smtClean="0"/>
                        <a:t>الحاسب الآلي وتقنية المعلومات</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0" dirty="0" smtClean="0"/>
                        <a:t>-</a:t>
                      </a:r>
                      <a:endParaRPr lang="ar-SA" sz="1000" b="0" dirty="0"/>
                    </a:p>
                  </a:txBody>
                  <a:tcPr/>
                </a:tc>
                <a:tc>
                  <a:txBody>
                    <a:bodyPr/>
                    <a:lstStyle/>
                    <a:p>
                      <a:pPr algn="ctr" rtl="1"/>
                      <a:r>
                        <a:rPr lang="ar-SA" sz="1000" b="0" dirty="0" smtClean="0"/>
                        <a:t>10</a:t>
                      </a:r>
                      <a:endParaRPr lang="ar-SA" sz="1000" b="0" dirty="0"/>
                    </a:p>
                  </a:txBody>
                  <a:tcPr/>
                </a:tc>
                <a:tc>
                  <a:txBody>
                    <a:bodyPr/>
                    <a:lstStyle/>
                    <a:p>
                      <a:pPr algn="ctr" rtl="1"/>
                      <a:r>
                        <a:rPr lang="ar-SA" sz="1000" b="0" dirty="0" smtClean="0"/>
                        <a:t>10</a:t>
                      </a:r>
                      <a:endParaRPr lang="ar-SA" sz="1000" b="0" dirty="0"/>
                    </a:p>
                  </a:txBody>
                  <a:tcPr/>
                </a:tc>
                <a:tc>
                  <a:txBody>
                    <a:bodyPr/>
                    <a:lstStyle/>
                    <a:p>
                      <a:pPr algn="ctr" rtl="1"/>
                      <a:r>
                        <a:rPr lang="ar-SA" sz="1000" b="1"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15</a:t>
                      </a:r>
                      <a:endParaRPr lang="ar-SA" sz="1000" b="1" dirty="0"/>
                    </a:p>
                  </a:txBody>
                  <a:tcPr/>
                </a:tc>
                <a:tc>
                  <a:txBody>
                    <a:bodyPr/>
                    <a:lstStyle/>
                    <a:p>
                      <a:pPr algn="ctr" rtl="1"/>
                      <a:r>
                        <a:rPr lang="ar-SA" sz="1000" b="1" dirty="0" smtClean="0"/>
                        <a:t>35</a:t>
                      </a:r>
                      <a:endParaRPr lang="ar-SA" sz="1000" b="1" dirty="0"/>
                    </a:p>
                  </a:txBody>
                  <a:tcPr/>
                </a:tc>
                <a:tc>
                  <a:txBody>
                    <a:bodyPr/>
                    <a:lstStyle/>
                    <a:p>
                      <a:pPr algn="ctr" rtl="1"/>
                      <a:r>
                        <a:rPr lang="ar-SA" sz="1000" b="1" dirty="0" smtClean="0"/>
                        <a:t>100</a:t>
                      </a:r>
                      <a:endParaRPr lang="ar-SA" sz="1000" b="1" dirty="0"/>
                    </a:p>
                  </a:txBody>
                  <a:tcPr/>
                </a:tc>
              </a:tr>
              <a:tr h="388565">
                <a:tc>
                  <a:txBody>
                    <a:bodyPr/>
                    <a:lstStyle/>
                    <a:p>
                      <a:pPr algn="ctr" rtl="1"/>
                      <a:r>
                        <a:rPr lang="ar-SA" sz="1000" b="0" dirty="0" smtClean="0"/>
                        <a:t>مهارات البحث ومصادر المعلومات</a:t>
                      </a:r>
                      <a:endParaRPr lang="ar-SA" sz="1000" b="0"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0" dirty="0" smtClean="0"/>
                        <a:t>-</a:t>
                      </a:r>
                      <a:endParaRPr lang="ar-SA" sz="1000" b="0" dirty="0"/>
                    </a:p>
                  </a:txBody>
                  <a:tcPr/>
                </a:tc>
                <a:tc>
                  <a:txBody>
                    <a:bodyPr/>
                    <a:lstStyle/>
                    <a:p>
                      <a:pPr algn="ctr" rtl="1"/>
                      <a:r>
                        <a:rPr lang="ar-SA" sz="1000" b="0" dirty="0" smtClean="0"/>
                        <a:t>-</a:t>
                      </a:r>
                      <a:endParaRPr lang="ar-SA" sz="1000" b="0" dirty="0"/>
                    </a:p>
                  </a:txBody>
                  <a:tcPr/>
                </a:tc>
                <a:tc>
                  <a:txBody>
                    <a:bodyPr/>
                    <a:lstStyle/>
                    <a:p>
                      <a:pPr algn="ctr" rtl="1"/>
                      <a:r>
                        <a:rPr lang="ar-SA" sz="1000" b="0" dirty="0" smtClean="0"/>
                        <a:t>20</a:t>
                      </a:r>
                      <a:endParaRPr lang="ar-SA" sz="1000" b="0" dirty="0"/>
                    </a:p>
                  </a:txBody>
                  <a:tcPr/>
                </a:tc>
                <a:tc>
                  <a:txBody>
                    <a:bodyPr/>
                    <a:lstStyle/>
                    <a:p>
                      <a:pPr algn="ctr" rtl="1"/>
                      <a:r>
                        <a:rPr lang="ar-SA" sz="1000" b="1" dirty="0" smtClean="0"/>
                        <a:t>10</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50</a:t>
                      </a:r>
                      <a:endParaRPr lang="ar-SA" sz="1000" b="1" dirty="0"/>
                    </a:p>
                  </a:txBody>
                  <a:tcPr/>
                </a:tc>
                <a:tc>
                  <a:txBody>
                    <a:bodyPr/>
                    <a:lstStyle/>
                    <a:p>
                      <a:pPr algn="ctr" rtl="1"/>
                      <a:r>
                        <a:rPr lang="ar-SA" sz="1000" b="1" dirty="0" smtClean="0"/>
                        <a:t>100</a:t>
                      </a:r>
                      <a:endParaRPr lang="ar-SA" sz="1000" b="1" dirty="0"/>
                    </a:p>
                  </a:txBody>
                  <a:tcPr/>
                </a:tc>
              </a:tr>
              <a:tr h="538013">
                <a:tc>
                  <a:txBody>
                    <a:bodyPr/>
                    <a:lstStyle/>
                    <a:p>
                      <a:pPr algn="ctr" rtl="1"/>
                      <a:r>
                        <a:rPr lang="ar-SA" sz="1000" b="0" dirty="0" smtClean="0"/>
                        <a:t>التربية الأسرية والصحية</a:t>
                      </a:r>
                      <a:endParaRPr lang="ar-SA" sz="1000" b="0" dirty="0"/>
                    </a:p>
                  </a:txBody>
                  <a:tcPr/>
                </a:tc>
                <a:tc>
                  <a:txBody>
                    <a:bodyPr/>
                    <a:lstStyle/>
                    <a:p>
                      <a:pPr algn="ctr" rtl="1"/>
                      <a:r>
                        <a:rPr lang="ar-SA" sz="1000" b="1" dirty="0" smtClean="0"/>
                        <a:t>10</a:t>
                      </a:r>
                      <a:endParaRPr lang="ar-SA" sz="1000" b="1" dirty="0"/>
                    </a:p>
                  </a:txBody>
                  <a:tcPr/>
                </a:tc>
                <a:tc>
                  <a:txBody>
                    <a:bodyPr/>
                    <a:lstStyle/>
                    <a:p>
                      <a:pPr algn="ctr" rtl="1"/>
                      <a:r>
                        <a:rPr lang="ar-SA" sz="1000" b="1" dirty="0" smtClean="0"/>
                        <a:t>10</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1" dirty="0" smtClean="0"/>
                        <a:t>5</a:t>
                      </a:r>
                      <a:endParaRPr lang="ar-SA" sz="1000" b="1" dirty="0"/>
                    </a:p>
                  </a:txBody>
                  <a:tcPr/>
                </a:tc>
                <a:tc>
                  <a:txBody>
                    <a:bodyPr/>
                    <a:lstStyle/>
                    <a:p>
                      <a:pPr algn="ctr" rtl="1"/>
                      <a:r>
                        <a:rPr lang="ar-SA" sz="1000" b="0" dirty="0" smtClean="0"/>
                        <a:t>-</a:t>
                      </a:r>
                      <a:endParaRPr lang="ar-SA" sz="1000" b="0" dirty="0"/>
                    </a:p>
                  </a:txBody>
                  <a:tcPr/>
                </a:tc>
                <a:tc>
                  <a:txBody>
                    <a:bodyPr/>
                    <a:lstStyle/>
                    <a:p>
                      <a:pPr algn="ctr" rtl="1"/>
                      <a:r>
                        <a:rPr lang="ar-SA" sz="1000" b="0" dirty="0" smtClean="0"/>
                        <a:t>-</a:t>
                      </a:r>
                      <a:endParaRPr lang="ar-SA" sz="1000" b="0" dirty="0"/>
                    </a:p>
                  </a:txBody>
                  <a:tcPr/>
                </a:tc>
                <a:tc>
                  <a:txBody>
                    <a:bodyPr/>
                    <a:lstStyle/>
                    <a:p>
                      <a:pPr algn="ctr" rtl="1"/>
                      <a:r>
                        <a:rPr lang="ar-SA" sz="1000" b="0" dirty="0" smtClean="0"/>
                        <a:t>30</a:t>
                      </a:r>
                      <a:endParaRPr lang="ar-SA" sz="1000" b="0" dirty="0"/>
                    </a:p>
                  </a:txBody>
                  <a:tcPr/>
                </a:tc>
                <a:tc>
                  <a:txBody>
                    <a:bodyPr/>
                    <a:lstStyle/>
                    <a:p>
                      <a:pPr algn="ctr" rtl="1"/>
                      <a:r>
                        <a:rPr lang="ar-SA" sz="1000" b="1" dirty="0" smtClean="0"/>
                        <a:t>10</a:t>
                      </a:r>
                    </a:p>
                    <a:p>
                      <a:pPr algn="ctr" rtl="1"/>
                      <a:r>
                        <a:rPr lang="ar-SA" sz="1000" b="0" dirty="0" smtClean="0"/>
                        <a:t>تجارب وتقارير</a:t>
                      </a:r>
                      <a:endParaRPr lang="ar-SA" sz="1000" b="0" dirty="0"/>
                    </a:p>
                  </a:txBody>
                  <a:tcPr/>
                </a:tc>
                <a:tc>
                  <a:txBody>
                    <a:bodyPr/>
                    <a:lstStyle/>
                    <a:p>
                      <a:pPr algn="ctr" rtl="1"/>
                      <a:r>
                        <a:rPr lang="ar-SA" sz="1000" b="1" dirty="0" smtClean="0"/>
                        <a:t>70</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a:t>
                      </a:r>
                      <a:endParaRPr lang="ar-SA" sz="1000" b="1" dirty="0"/>
                    </a:p>
                  </a:txBody>
                  <a:tcPr/>
                </a:tc>
                <a:tc>
                  <a:txBody>
                    <a:bodyPr/>
                    <a:lstStyle/>
                    <a:p>
                      <a:pPr algn="ctr" rtl="1"/>
                      <a:r>
                        <a:rPr lang="ar-SA" sz="1000" b="1" dirty="0" smtClean="0"/>
                        <a:t>30</a:t>
                      </a:r>
                    </a:p>
                    <a:p>
                      <a:pPr algn="ctr" rtl="1"/>
                      <a:r>
                        <a:rPr lang="ar-SA" sz="1000" b="0" dirty="0" smtClean="0"/>
                        <a:t>مشروعات وبحوث</a:t>
                      </a:r>
                      <a:endParaRPr lang="ar-SA" sz="1000" b="0" dirty="0"/>
                    </a:p>
                  </a:txBody>
                  <a:tcPr/>
                </a:tc>
                <a:tc>
                  <a:txBody>
                    <a:bodyPr/>
                    <a:lstStyle/>
                    <a:p>
                      <a:pPr algn="ctr" rtl="1"/>
                      <a:r>
                        <a:rPr lang="ar-SA" sz="1000" b="1" dirty="0" smtClean="0"/>
                        <a:t>100</a:t>
                      </a:r>
                      <a:endParaRPr lang="ar-SA" sz="1000" b="1" dirty="0"/>
                    </a:p>
                  </a:txBody>
                  <a:tcPr/>
                </a:tc>
              </a:tr>
              <a:tr h="509623">
                <a:tc gridSpan="14">
                  <a:txBody>
                    <a:bodyPr/>
                    <a:lstStyle/>
                    <a:p>
                      <a:pPr algn="r" rtl="1">
                        <a:buFont typeface="Arial" pitchFamily="34" charset="0"/>
                        <a:buNone/>
                      </a:pPr>
                      <a:r>
                        <a:rPr lang="ar-SA" sz="1050" b="1" dirty="0" smtClean="0">
                          <a:solidFill>
                            <a:srgbClr val="FF0000"/>
                          </a:solidFill>
                        </a:rPr>
                        <a:t>*العلوم الشرعية</a:t>
                      </a:r>
                      <a:r>
                        <a:rPr lang="ar-SA" sz="1050" b="1" baseline="0" dirty="0" smtClean="0">
                          <a:solidFill>
                            <a:srgbClr val="FF0000"/>
                          </a:solidFill>
                        </a:rPr>
                        <a:t> تشمل: التفسير, التوحيد, الفقه, الحديث, القراءات, علوم القرآن, أما مادة القرآن الكريم فلها توزيع خاص.</a:t>
                      </a:r>
                    </a:p>
                    <a:p>
                      <a:pPr marL="0" algn="r" defTabSz="914400" rtl="1" eaLnBrk="1" latinLnBrk="0" hangingPunct="1">
                        <a:buFont typeface="Arial" pitchFamily="34" charset="0"/>
                        <a:buNone/>
                      </a:pPr>
                      <a:r>
                        <a:rPr lang="ar-SA" sz="1050" b="1" kern="1200" dirty="0" smtClean="0">
                          <a:solidFill>
                            <a:srgbClr val="FF0000"/>
                          </a:solidFill>
                          <a:latin typeface="+mn-lt"/>
                          <a:ea typeface="+mn-ea"/>
                          <a:cs typeface="+mn-cs"/>
                        </a:rPr>
                        <a:t>** العلوم الطبيعية تشمل: الكيمياء, الأحياء, الفيزياء, علم الأرض.</a:t>
                      </a:r>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c hMerge="1">
                  <a:txBody>
                    <a:bodyPr/>
                    <a:lstStyle/>
                    <a:p>
                      <a:pPr algn="ctr" rtl="1"/>
                      <a:endParaRPr lang="ar-SA" sz="1000" dirty="0"/>
                    </a:p>
                  </a:txBody>
                  <a:tcPr/>
                </a:tc>
              </a:tr>
            </a:tbl>
          </a:graphicData>
        </a:graphic>
      </p:graphicFrame>
      <p:sp>
        <p:nvSpPr>
          <p:cNvPr id="4" name="مستطيل مستدير الزوايا 3"/>
          <p:cNvSpPr/>
          <p:nvPr/>
        </p:nvSpPr>
        <p:spPr bwMode="auto">
          <a:xfrm>
            <a:off x="4000496" y="0"/>
            <a:ext cx="4914928" cy="57148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6" name="جدول 5"/>
          <p:cNvGraphicFramePr>
            <a:graphicFrameLocks noGrp="1"/>
          </p:cNvGraphicFramePr>
          <p:nvPr/>
        </p:nvGraphicFramePr>
        <p:xfrm>
          <a:off x="114500" y="1142985"/>
          <a:ext cx="8815218" cy="5512587"/>
        </p:xfrm>
        <a:graphic>
          <a:graphicData uri="http://schemas.openxmlformats.org/drawingml/2006/table">
            <a:tbl>
              <a:tblPr rtl="1" firstRow="1" bandRow="1">
                <a:tableStyleId>{5A111915-BE36-4E01-A7E5-04B1672EAD32}</a:tableStyleId>
              </a:tblPr>
              <a:tblGrid>
                <a:gridCol w="1438074"/>
                <a:gridCol w="991220"/>
                <a:gridCol w="195320"/>
                <a:gridCol w="1210355"/>
                <a:gridCol w="187211"/>
                <a:gridCol w="955524"/>
                <a:gridCol w="134216"/>
                <a:gridCol w="1223954"/>
                <a:gridCol w="161924"/>
                <a:gridCol w="1168536"/>
                <a:gridCol w="1148884"/>
              </a:tblGrid>
              <a:tr h="1000131">
                <a:tc gridSpan="11">
                  <a:txBody>
                    <a:bodyPr/>
                    <a:lstStyle/>
                    <a:p>
                      <a:pPr rtl="1"/>
                      <a:r>
                        <a:rPr lang="ar-SA" sz="2000" dirty="0" smtClean="0">
                          <a:solidFill>
                            <a:schemeClr val="tx1"/>
                          </a:solidFill>
                        </a:rPr>
                        <a:t>24.</a:t>
                      </a:r>
                      <a:r>
                        <a:rPr lang="ar-SA" sz="2000" baseline="0" dirty="0" smtClean="0">
                          <a:solidFill>
                            <a:schemeClr val="tx1"/>
                          </a:solidFill>
                        </a:rPr>
                        <a:t> تفصيل توزيع الدرجات</a:t>
                      </a:r>
                    </a:p>
                    <a:p>
                      <a:pPr rtl="1"/>
                      <a:r>
                        <a:rPr lang="ar-SA" sz="2000" baseline="0" dirty="0" smtClean="0">
                          <a:solidFill>
                            <a:schemeClr val="tx1"/>
                          </a:solidFill>
                        </a:rPr>
                        <a:t>د) توزع الدرجات في بعض المواد الدراسية التي تتطلب طبيعتها تقويماً مختلفاً وفق التالي:</a:t>
                      </a:r>
                    </a:p>
                    <a:p>
                      <a:pPr rtl="1"/>
                      <a:r>
                        <a:rPr lang="ar-SA" sz="2400" baseline="0" dirty="0" smtClean="0">
                          <a:solidFill>
                            <a:schemeClr val="accent2">
                              <a:lumMod val="75000"/>
                            </a:schemeClr>
                          </a:solidFill>
                        </a:rPr>
                        <a:t>أولاً: توزيع درجات التقويم في مادة القرآن الكريم:</a:t>
                      </a:r>
                      <a:endParaRPr lang="ar-SA" sz="2400" dirty="0">
                        <a:solidFill>
                          <a:schemeClr val="accent2">
                            <a:lumMod val="75000"/>
                          </a:schemeClr>
                        </a:solidFill>
                      </a:endParaRPr>
                    </a:p>
                  </a:txBody>
                  <a:tcPr>
                    <a:lnB w="38100" cap="flat" cmpd="sng" algn="ctr">
                      <a:solidFill>
                        <a:schemeClr val="bg1"/>
                      </a:solidFill>
                      <a:prstDash val="solid"/>
                      <a:round/>
                      <a:headEnd type="none" w="med" len="med"/>
                      <a:tailEnd type="none" w="med" len="med"/>
                    </a:lnB>
                    <a:solidFill>
                      <a:srgbClr val="CDE7A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68109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200" baseline="0" dirty="0" smtClean="0">
                          <a:solidFill>
                            <a:schemeClr val="bg1"/>
                          </a:solidFill>
                        </a:rPr>
                        <a:t>المجال</a:t>
                      </a:r>
                      <a:endParaRPr lang="ar-SA" sz="2400" b="1" kern="1200" baseline="0" dirty="0" smtClean="0">
                        <a:solidFill>
                          <a:schemeClr val="bg1"/>
                        </a:solidFill>
                        <a:latin typeface="+mn-lt"/>
                        <a:ea typeface="+mn-ea"/>
                        <a:cs typeface="+mn-cs"/>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gridSpan="2">
                  <a:txBody>
                    <a:bodyPr/>
                    <a:lstStyle/>
                    <a:p>
                      <a:pPr algn="ctr" rtl="1"/>
                      <a:r>
                        <a:rPr lang="ar-SA" sz="2000" b="1" kern="1200" baseline="0" dirty="0" smtClean="0">
                          <a:solidFill>
                            <a:schemeClr val="bg1"/>
                          </a:solidFill>
                          <a:latin typeface="+mn-lt"/>
                          <a:ea typeface="+mn-ea"/>
                          <a:cs typeface="+mn-cs"/>
                        </a:rPr>
                        <a:t>الحضور</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gridSpan="2">
                  <a:txBody>
                    <a:bodyPr/>
                    <a:lstStyle/>
                    <a:p>
                      <a:pPr algn="ctr" rtl="1"/>
                      <a:r>
                        <a:rPr lang="ar-SA" sz="2000" b="1" kern="1200" baseline="0" dirty="0" smtClean="0">
                          <a:solidFill>
                            <a:schemeClr val="bg1"/>
                          </a:solidFill>
                          <a:latin typeface="+mn-lt"/>
                          <a:ea typeface="+mn-ea"/>
                          <a:cs typeface="+mn-cs"/>
                        </a:rPr>
                        <a:t>صحة القراءة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gridSpan="2">
                  <a:txBody>
                    <a:bodyPr/>
                    <a:lstStyle/>
                    <a:p>
                      <a:pPr algn="ctr" rtl="1"/>
                      <a:r>
                        <a:rPr lang="ar-SA" sz="2000" b="1" kern="1200" baseline="0" dirty="0" smtClean="0">
                          <a:solidFill>
                            <a:schemeClr val="bg1"/>
                          </a:solidFill>
                          <a:latin typeface="+mn-lt"/>
                          <a:ea typeface="+mn-ea"/>
                          <a:cs typeface="+mn-cs"/>
                        </a:rPr>
                        <a:t>الترتيل</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a:txBody>
                    <a:bodyPr/>
                    <a:lstStyle/>
                    <a:p>
                      <a:pPr algn="ctr" rtl="1"/>
                      <a:r>
                        <a:rPr lang="ar-SA" sz="2000" b="1" kern="1200" baseline="0" dirty="0" smtClean="0">
                          <a:solidFill>
                            <a:schemeClr val="bg1"/>
                          </a:solidFill>
                          <a:latin typeface="+mn-lt"/>
                          <a:ea typeface="+mn-ea"/>
                          <a:cs typeface="+mn-cs"/>
                        </a:rPr>
                        <a:t>تطبيق التجويد</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gridSpan="2">
                  <a:txBody>
                    <a:bodyPr/>
                    <a:lstStyle/>
                    <a:p>
                      <a:pPr algn="ctr" rtl="1"/>
                      <a:r>
                        <a:rPr lang="ar-SA" sz="2000" b="1" kern="1200" baseline="0" dirty="0" smtClean="0">
                          <a:solidFill>
                            <a:schemeClr val="bg1"/>
                          </a:solidFill>
                          <a:latin typeface="+mn-lt"/>
                          <a:ea typeface="+mn-ea"/>
                          <a:cs typeface="+mn-cs"/>
                        </a:rPr>
                        <a:t>ملف الحفظ</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a:txBody>
                    <a:bodyPr/>
                    <a:lstStyle/>
                    <a:p>
                      <a:pPr algn="ctr" rtl="1"/>
                      <a:r>
                        <a:rPr lang="ar-SA" sz="2000" b="1" kern="1200" baseline="0" dirty="0" smtClean="0">
                          <a:solidFill>
                            <a:schemeClr val="bg1"/>
                          </a:solidFill>
                          <a:latin typeface="+mn-lt"/>
                          <a:ea typeface="+mn-ea"/>
                          <a:cs typeface="+mn-cs"/>
                        </a:rPr>
                        <a:t>المجموع</a:t>
                      </a:r>
                    </a:p>
                  </a:txBody>
                  <a:tcPr>
                    <a:lnL w="381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r>
              <a:tr h="562641">
                <a:tc>
                  <a:txBody>
                    <a:bodyPr/>
                    <a:lstStyle/>
                    <a:p>
                      <a:pPr algn="ctr" rtl="1"/>
                      <a:endParaRPr lang="ar-SA" sz="800" b="1" kern="1200" baseline="0" dirty="0" smtClean="0">
                        <a:solidFill>
                          <a:schemeClr val="bg1"/>
                        </a:solidFill>
                        <a:latin typeface="+mn-lt"/>
                        <a:ea typeface="+mn-ea"/>
                        <a:cs typeface="+mn-cs"/>
                      </a:endParaRPr>
                    </a:p>
                    <a:p>
                      <a:pPr algn="ctr" rtl="1"/>
                      <a:r>
                        <a:rPr lang="ar-SA" sz="2400" b="1" kern="1200" baseline="0" dirty="0" smtClean="0">
                          <a:solidFill>
                            <a:schemeClr val="bg1"/>
                          </a:solidFill>
                          <a:latin typeface="+mn-lt"/>
                          <a:ea typeface="+mn-ea"/>
                          <a:cs typeface="+mn-cs"/>
                        </a:rPr>
                        <a:t>الدرجة</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gridSpan="2">
                  <a:txBody>
                    <a:bodyPr/>
                    <a:lstStyle/>
                    <a:p>
                      <a:pPr algn="ctr" rtl="1"/>
                      <a:r>
                        <a:rPr lang="ar-SA" sz="2000" b="1" kern="1200" baseline="0" dirty="0" smtClean="0">
                          <a:solidFill>
                            <a:schemeClr val="tx1"/>
                          </a:solidFill>
                          <a:latin typeface="+mn-lt"/>
                          <a:ea typeface="+mn-ea"/>
                          <a:cs typeface="+mn-cs"/>
                        </a:rPr>
                        <a:t>5 درجات</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gridSpan="2">
                  <a:txBody>
                    <a:bodyPr/>
                    <a:lstStyle/>
                    <a:p>
                      <a:pPr algn="ctr" rtl="1"/>
                      <a:r>
                        <a:rPr lang="ar-SA" sz="2000" b="1" kern="1200" baseline="0" dirty="0" smtClean="0">
                          <a:solidFill>
                            <a:schemeClr val="tx1"/>
                          </a:solidFill>
                          <a:latin typeface="+mn-lt"/>
                          <a:ea typeface="+mn-ea"/>
                          <a:cs typeface="+mn-cs"/>
                        </a:rPr>
                        <a:t>35 درجة</a:t>
                      </a:r>
                      <a:endParaRPr lang="ar-SA" sz="2000" b="1" kern="1200" baseline="0" dirty="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gridSpan="2">
                  <a:txBody>
                    <a:bodyPr/>
                    <a:lstStyle/>
                    <a:p>
                      <a:pPr algn="ctr" rtl="1"/>
                      <a:r>
                        <a:rPr lang="ar-SA" sz="2000" b="1" kern="1200" baseline="0" dirty="0" smtClean="0">
                          <a:solidFill>
                            <a:schemeClr val="tx1"/>
                          </a:solidFill>
                          <a:latin typeface="+mn-lt"/>
                          <a:ea typeface="+mn-ea"/>
                          <a:cs typeface="+mn-cs"/>
                        </a:rPr>
                        <a:t>10درجات</a:t>
                      </a:r>
                      <a:endParaRPr lang="ar-SA" sz="2000" b="1" kern="1200" baseline="0" dirty="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a:r>
                        <a:rPr lang="ar-SA" sz="2000" b="1" kern="1200" baseline="0" dirty="0" smtClean="0">
                          <a:solidFill>
                            <a:schemeClr val="tx1"/>
                          </a:solidFill>
                          <a:latin typeface="+mn-lt"/>
                          <a:ea typeface="+mn-ea"/>
                          <a:cs typeface="+mn-cs"/>
                        </a:rPr>
                        <a:t>20 درجة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gridSpan="2">
                  <a:txBody>
                    <a:bodyPr/>
                    <a:lstStyle/>
                    <a:p>
                      <a:pPr algn="ctr" rtl="1"/>
                      <a:r>
                        <a:rPr lang="ar-SA" sz="2000" b="1" kern="1200" baseline="0" dirty="0" smtClean="0">
                          <a:solidFill>
                            <a:schemeClr val="tx1"/>
                          </a:solidFill>
                          <a:latin typeface="+mn-lt"/>
                          <a:ea typeface="+mn-ea"/>
                          <a:cs typeface="+mn-cs"/>
                        </a:rPr>
                        <a:t>30 درجة</a:t>
                      </a:r>
                      <a:endParaRPr lang="ar-SA" sz="2000" b="1" kern="1200" baseline="0" dirty="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rtl="1"/>
                      <a:r>
                        <a:rPr lang="ar-SA" sz="2000" b="1" kern="1200" baseline="0" smtClean="0">
                          <a:solidFill>
                            <a:schemeClr val="tx1"/>
                          </a:solidFill>
                          <a:latin typeface="+mn-lt"/>
                          <a:ea typeface="+mn-ea"/>
                          <a:cs typeface="+mn-cs"/>
                        </a:rPr>
                        <a:t> 100درجة</a:t>
                      </a:r>
                      <a:endParaRPr lang="ar-SA" sz="2000" b="1" kern="1200" baseline="0" dirty="0" smtClean="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r>
              <a:tr h="483387">
                <a:tc>
                  <a:txBody>
                    <a:bodyPr/>
                    <a:lstStyle/>
                    <a:p>
                      <a:pPr algn="ctr" rtl="1"/>
                      <a:r>
                        <a:rPr lang="ar-SA" sz="2400" b="1" kern="1200" baseline="0" dirty="0" smtClean="0">
                          <a:solidFill>
                            <a:schemeClr val="bg1"/>
                          </a:solidFill>
                          <a:latin typeface="+mn-lt"/>
                          <a:ea typeface="+mn-ea"/>
                          <a:cs typeface="+mn-cs"/>
                        </a:rPr>
                        <a:t>نوع التقويم</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gridSpan="10">
                  <a:txBody>
                    <a:bodyPr/>
                    <a:lstStyle/>
                    <a:p>
                      <a:pPr algn="ctr" rtl="1"/>
                      <a:r>
                        <a:rPr lang="ar-SA" sz="2400" b="1" kern="1200" baseline="0" dirty="0" smtClean="0">
                          <a:solidFill>
                            <a:schemeClr val="bg1"/>
                          </a:solidFill>
                          <a:latin typeface="+mn-lt"/>
                          <a:ea typeface="+mn-ea"/>
                          <a:cs typeface="+mn-cs"/>
                        </a:rPr>
                        <a:t>تقويم مستمر ( تقويم تراكمي ونهائي)</a:t>
                      </a:r>
                    </a:p>
                  </a:txBody>
                  <a:tcPr>
                    <a:lnL w="381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a:p>
                  </a:txBody>
                  <a:tcPr/>
                </a:tc>
                <a:tc hMerge="1">
                  <a:txBody>
                    <a:bodyPr/>
                    <a:lstStyle/>
                    <a:p>
                      <a:pPr rtl="1"/>
                      <a:endParaRPr lang="ar-SA"/>
                    </a:p>
                  </a:txBody>
                  <a:tcPr/>
                </a:tc>
              </a:tr>
              <a:tr h="444190">
                <a:tc gridSpan="11">
                  <a:txBody>
                    <a:bodyPr/>
                    <a:lstStyle/>
                    <a:p>
                      <a:pPr algn="r" rtl="1"/>
                      <a:r>
                        <a:rPr lang="ar-SA" sz="2400" b="1" dirty="0" smtClean="0">
                          <a:solidFill>
                            <a:schemeClr val="accent2">
                              <a:lumMod val="75000"/>
                            </a:schemeClr>
                          </a:solidFill>
                        </a:rPr>
                        <a:t>ثانياً: توزيع درجات التقويم في مادة التربية البدنية والصحية:</a:t>
                      </a: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273345">
                <a:tc>
                  <a:txBody>
                    <a:bodyPr/>
                    <a:lstStyle/>
                    <a:p>
                      <a:pPr algn="ctr" rtl="1"/>
                      <a:endParaRPr lang="ar-SA" sz="2400" b="1" dirty="0" smtClean="0">
                        <a:solidFill>
                          <a:schemeClr val="bg1"/>
                        </a:solidFill>
                      </a:endParaRPr>
                    </a:p>
                    <a:p>
                      <a:pPr algn="ctr" rtl="1"/>
                      <a:r>
                        <a:rPr lang="ar-SA" sz="2400" b="1" dirty="0" smtClean="0">
                          <a:solidFill>
                            <a:schemeClr val="bg1"/>
                          </a:solidFill>
                        </a:rPr>
                        <a:t>المجال</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endParaRPr lang="ar-SA" sz="2000" b="1" kern="1200" baseline="0" dirty="0" smtClean="0">
                        <a:solidFill>
                          <a:schemeClr val="bg1"/>
                        </a:solidFill>
                        <a:latin typeface="+mn-lt"/>
                        <a:ea typeface="+mn-ea"/>
                        <a:cs typeface="+mn-cs"/>
                      </a:endParaRPr>
                    </a:p>
                    <a:p>
                      <a:pPr algn="ctr" rtl="1"/>
                      <a:r>
                        <a:rPr lang="ar-SA" sz="2000" b="1" kern="1200" baseline="0" dirty="0" smtClean="0">
                          <a:solidFill>
                            <a:schemeClr val="bg1"/>
                          </a:solidFill>
                          <a:latin typeface="+mn-lt"/>
                          <a:ea typeface="+mn-ea"/>
                          <a:cs typeface="+mn-cs"/>
                        </a:rPr>
                        <a:t>الحضور</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gridSpan="2">
                  <a:txBody>
                    <a:bodyPr/>
                    <a:lstStyle/>
                    <a:p>
                      <a:pPr algn="ctr" rtl="1"/>
                      <a:r>
                        <a:rPr lang="ar-SA" sz="2000" b="1" kern="1200" baseline="0" dirty="0" smtClean="0">
                          <a:solidFill>
                            <a:schemeClr val="bg1"/>
                          </a:solidFill>
                          <a:latin typeface="+mn-lt"/>
                          <a:ea typeface="+mn-ea"/>
                          <a:cs typeface="+mn-cs"/>
                        </a:rPr>
                        <a:t>تحقيق الاتجاهات والقيم الصحية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gridSpan="2">
                  <a:txBody>
                    <a:bodyPr/>
                    <a:lstStyle/>
                    <a:p>
                      <a:pPr algn="ctr" rtl="1"/>
                      <a:r>
                        <a:rPr lang="ar-SA" sz="2000" b="1" kern="1200" baseline="0" dirty="0" smtClean="0">
                          <a:solidFill>
                            <a:schemeClr val="bg1"/>
                          </a:solidFill>
                          <a:latin typeface="+mn-lt"/>
                          <a:ea typeface="+mn-ea"/>
                          <a:cs typeface="+mn-cs"/>
                        </a:rPr>
                        <a:t>اللياقة الصحية والبدنية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gridSpan="3">
                  <a:txBody>
                    <a:bodyPr/>
                    <a:lstStyle/>
                    <a:p>
                      <a:pPr algn="ctr" rtl="1"/>
                      <a:r>
                        <a:rPr lang="ar-SA" sz="2000" b="1" kern="1200" baseline="0" dirty="0" smtClean="0">
                          <a:solidFill>
                            <a:schemeClr val="bg1"/>
                          </a:solidFill>
                          <a:latin typeface="+mn-lt"/>
                          <a:ea typeface="+mn-ea"/>
                          <a:cs typeface="+mn-cs"/>
                        </a:rPr>
                        <a:t>الخبرات المعرفية</a:t>
                      </a:r>
                    </a:p>
                    <a:p>
                      <a:pPr algn="ctr" rtl="1"/>
                      <a:r>
                        <a:rPr lang="ar-SA" sz="2000" b="1" kern="1200" baseline="0" dirty="0" smtClean="0">
                          <a:solidFill>
                            <a:schemeClr val="bg1"/>
                          </a:solidFill>
                          <a:latin typeface="+mn-lt"/>
                          <a:ea typeface="+mn-ea"/>
                          <a:cs typeface="+mn-cs"/>
                        </a:rPr>
                        <a:t>(اختبارات قصيرة)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hMerge="1">
                  <a:txBody>
                    <a:bodyPr/>
                    <a:lstStyle/>
                    <a:p>
                      <a:pPr rtl="1"/>
                      <a:endParaRPr lang="ar-SA"/>
                    </a:p>
                  </a:txBody>
                  <a:tcPr/>
                </a:tc>
                <a:tc>
                  <a:txBody>
                    <a:bodyPr/>
                    <a:lstStyle/>
                    <a:p>
                      <a:pPr algn="ctr" rtl="1"/>
                      <a:r>
                        <a:rPr lang="ar-SA" sz="2000" b="1" kern="1200" baseline="0" dirty="0" smtClean="0">
                          <a:solidFill>
                            <a:schemeClr val="bg1"/>
                          </a:solidFill>
                          <a:latin typeface="+mn-lt"/>
                          <a:ea typeface="+mn-ea"/>
                          <a:cs typeface="+mn-cs"/>
                        </a:rPr>
                        <a:t>المهارات البدنية والحركية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endParaRPr lang="ar-SA" sz="2000" b="1" kern="1200" baseline="0" dirty="0" smtClean="0">
                        <a:solidFill>
                          <a:schemeClr val="bg1"/>
                        </a:solidFill>
                        <a:latin typeface="+mn-lt"/>
                        <a:ea typeface="+mn-ea"/>
                        <a:cs typeface="+mn-cs"/>
                      </a:endParaRPr>
                    </a:p>
                    <a:p>
                      <a:pPr algn="ctr" rtl="1"/>
                      <a:r>
                        <a:rPr lang="ar-SA" sz="2000" b="1" kern="1200" baseline="0" dirty="0" smtClean="0">
                          <a:solidFill>
                            <a:schemeClr val="bg1"/>
                          </a:solidFill>
                          <a:latin typeface="+mn-lt"/>
                          <a:ea typeface="+mn-ea"/>
                          <a:cs typeface="+mn-cs"/>
                        </a:rPr>
                        <a:t>المجموع</a:t>
                      </a: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r>
              <a:tr h="444190">
                <a:tc>
                  <a:txBody>
                    <a:bodyPr/>
                    <a:lstStyle/>
                    <a:p>
                      <a:pPr algn="ctr" rtl="1"/>
                      <a:r>
                        <a:rPr lang="ar-SA" sz="2400" b="1" dirty="0" smtClean="0">
                          <a:solidFill>
                            <a:schemeClr val="bg1"/>
                          </a:solidFill>
                        </a:rPr>
                        <a:t>الدرجة</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tx1"/>
                          </a:solidFill>
                          <a:latin typeface="+mn-lt"/>
                          <a:ea typeface="+mn-ea"/>
                          <a:cs typeface="+mn-cs"/>
                        </a:rPr>
                        <a:t>5 درجات</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kern="1200" baseline="0" dirty="0" smtClean="0">
                          <a:solidFill>
                            <a:schemeClr val="tx1"/>
                          </a:solidFill>
                          <a:latin typeface="+mn-lt"/>
                          <a:ea typeface="+mn-ea"/>
                          <a:cs typeface="+mn-cs"/>
                        </a:rPr>
                        <a:t>10 درجات</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c hMerge="1">
                  <a:txBody>
                    <a:bodyPr/>
                    <a:lstStyle/>
                    <a:p>
                      <a:pPr rtl="1"/>
                      <a:endParaRPr lang="ar-SA"/>
                    </a:p>
                  </a:txBody>
                  <a:tcPr/>
                </a:tc>
                <a:tc gridSpan="2">
                  <a:txBody>
                    <a:bodyPr/>
                    <a:lstStyle/>
                    <a:p>
                      <a:pPr algn="ctr" rtl="1"/>
                      <a:r>
                        <a:rPr lang="ar-SA" sz="2000" b="1" kern="1200" baseline="0" dirty="0" smtClean="0">
                          <a:solidFill>
                            <a:schemeClr val="tx1"/>
                          </a:solidFill>
                          <a:latin typeface="+mn-lt"/>
                          <a:ea typeface="+mn-ea"/>
                          <a:cs typeface="+mn-cs"/>
                        </a:rPr>
                        <a:t>25 درجة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c hMerge="1">
                  <a:txBody>
                    <a:bodyPr/>
                    <a:lstStyle/>
                    <a:p>
                      <a:pPr rtl="1"/>
                      <a:endParaRPr lang="ar-SA"/>
                    </a:p>
                  </a:txBody>
                  <a:tcPr/>
                </a:tc>
                <a:tc gridSpan="3">
                  <a:txBody>
                    <a:bodyPr/>
                    <a:lstStyle/>
                    <a:p>
                      <a:pPr algn="ctr" rtl="1"/>
                      <a:r>
                        <a:rPr lang="ar-SA" sz="2000" b="1" kern="1200" baseline="0" dirty="0" smtClean="0">
                          <a:solidFill>
                            <a:schemeClr val="tx1"/>
                          </a:solidFill>
                          <a:latin typeface="+mn-lt"/>
                          <a:ea typeface="+mn-ea"/>
                          <a:cs typeface="+mn-cs"/>
                        </a:rPr>
                        <a:t>10درجات</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c hMerge="1">
                  <a:txBody>
                    <a:bodyPr/>
                    <a:lstStyle/>
                    <a:p>
                      <a:pPr rtl="1"/>
                      <a:endParaRPr lang="ar-SA"/>
                    </a:p>
                  </a:txBody>
                  <a:tcPr/>
                </a:tc>
                <a:tc hMerge="1">
                  <a:txBody>
                    <a:bodyPr/>
                    <a:lstStyle/>
                    <a:p>
                      <a:pPr rtl="1"/>
                      <a:endParaRPr lang="ar-SA"/>
                    </a:p>
                  </a:txBody>
                  <a:tcPr/>
                </a:tc>
                <a:tc>
                  <a:txBody>
                    <a:bodyPr/>
                    <a:lstStyle/>
                    <a:p>
                      <a:pPr algn="ctr" rtl="1"/>
                      <a:r>
                        <a:rPr lang="ar-SA" sz="2000" b="1" kern="1200" baseline="0" dirty="0" smtClean="0">
                          <a:solidFill>
                            <a:schemeClr val="tx1"/>
                          </a:solidFill>
                          <a:latin typeface="+mn-lt"/>
                          <a:ea typeface="+mn-ea"/>
                          <a:cs typeface="+mn-cs"/>
                        </a:rPr>
                        <a:t>50 درجة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c>
                  <a:txBody>
                    <a:bodyPr/>
                    <a:lstStyle/>
                    <a:p>
                      <a:pPr algn="ctr" rtl="1"/>
                      <a:r>
                        <a:rPr lang="ar-SA" sz="2000" b="1" kern="1200" baseline="0" dirty="0" smtClean="0">
                          <a:solidFill>
                            <a:schemeClr val="tx1"/>
                          </a:solidFill>
                          <a:latin typeface="+mn-lt"/>
                          <a:ea typeface="+mn-ea"/>
                          <a:cs typeface="+mn-cs"/>
                        </a:rPr>
                        <a:t>100درجة</a:t>
                      </a: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r>
              <a:tr h="444190">
                <a:tc>
                  <a:txBody>
                    <a:bodyPr/>
                    <a:lstStyle/>
                    <a:p>
                      <a:pPr algn="ctr" rtl="1"/>
                      <a:r>
                        <a:rPr lang="ar-SA" sz="2400" b="1" dirty="0" smtClean="0">
                          <a:solidFill>
                            <a:schemeClr val="bg1"/>
                          </a:solidFill>
                        </a:rPr>
                        <a:t>نوع التقويم</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gridSpan="10">
                  <a:txBody>
                    <a:bodyPr/>
                    <a:lstStyle/>
                    <a:p>
                      <a:pPr algn="ctr" rtl="1"/>
                      <a:r>
                        <a:rPr lang="ar-SA" sz="2400" b="1" kern="1200" baseline="0" dirty="0" smtClean="0">
                          <a:solidFill>
                            <a:schemeClr val="bg1"/>
                          </a:solidFill>
                          <a:latin typeface="+mn-lt"/>
                          <a:ea typeface="+mn-ea"/>
                          <a:cs typeface="+mn-cs"/>
                        </a:rPr>
                        <a:t>تقويم مستمر</a:t>
                      </a: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algn="r" rtl="1"/>
                      <a:endParaRPr lang="ar-SA" sz="2400" b="1" dirty="0" smtClean="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hMerge="1">
                  <a:txBody>
                    <a:bodyPr/>
                    <a:lstStyle/>
                    <a:p>
                      <a:pPr algn="r" rtl="1"/>
                      <a:endParaRPr lang="ar-SA" sz="2400" b="1" dirty="0" smtClean="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hMerge="1">
                  <a:txBody>
                    <a:bodyPr/>
                    <a:lstStyle/>
                    <a:p>
                      <a:pPr algn="r" rtl="1"/>
                      <a:endParaRPr lang="ar-SA" sz="2400" b="1" dirty="0" smtClean="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hMerge="1">
                  <a:txBody>
                    <a:bodyPr/>
                    <a:lstStyle/>
                    <a:p>
                      <a:pPr rtl="1"/>
                      <a:endParaRPr lang="ar-SA"/>
                    </a:p>
                  </a:txBody>
                  <a:tcPr/>
                </a:tc>
                <a:tc hMerge="1">
                  <a:txBody>
                    <a:bodyPr/>
                    <a:lstStyle/>
                    <a:p>
                      <a:pPr algn="r" rtl="1"/>
                      <a:endParaRPr lang="ar-SA" sz="2400" b="1" dirty="0" smtClean="0">
                        <a:solidFill>
                          <a:srgbClr val="C00000"/>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algn="r" rtl="1"/>
                      <a:endParaRPr lang="ar-SA" sz="2400" b="1" dirty="0" smtClean="0">
                        <a:solidFill>
                          <a:srgbClr val="C00000"/>
                        </a:solidFill>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6" name="جدول 5"/>
          <p:cNvGraphicFramePr>
            <a:graphicFrameLocks noGrp="1"/>
          </p:cNvGraphicFramePr>
          <p:nvPr/>
        </p:nvGraphicFramePr>
        <p:xfrm>
          <a:off x="142845" y="1164800"/>
          <a:ext cx="8786873" cy="5078610"/>
        </p:xfrm>
        <a:graphic>
          <a:graphicData uri="http://schemas.openxmlformats.org/drawingml/2006/table">
            <a:tbl>
              <a:tblPr rtl="1" firstRow="1" bandRow="1">
                <a:tableStyleId>{5A111915-BE36-4E01-A7E5-04B1672EAD32}</a:tableStyleId>
              </a:tblPr>
              <a:tblGrid>
                <a:gridCol w="1133585"/>
                <a:gridCol w="1007759"/>
                <a:gridCol w="1097113"/>
                <a:gridCol w="1052437"/>
                <a:gridCol w="1304157"/>
                <a:gridCol w="1164126"/>
                <a:gridCol w="1022446"/>
                <a:gridCol w="1005250"/>
              </a:tblGrid>
              <a:tr h="1532664">
                <a:tc gridSpan="8">
                  <a:txBody>
                    <a:bodyPr/>
                    <a:lstStyle/>
                    <a:p>
                      <a:pPr rtl="1"/>
                      <a:r>
                        <a:rPr lang="ar-SA" sz="2400" dirty="0" smtClean="0">
                          <a:solidFill>
                            <a:schemeClr val="tx1"/>
                          </a:solidFill>
                        </a:rPr>
                        <a:t>24.</a:t>
                      </a:r>
                      <a:r>
                        <a:rPr lang="ar-SA" sz="2400" baseline="0" dirty="0" smtClean="0">
                          <a:solidFill>
                            <a:schemeClr val="tx1"/>
                          </a:solidFill>
                        </a:rPr>
                        <a:t> تفصيل توزيع الدرجات</a:t>
                      </a:r>
                    </a:p>
                    <a:p>
                      <a:pPr rtl="1"/>
                      <a:r>
                        <a:rPr lang="ar-SA" sz="2400" baseline="0" dirty="0" smtClean="0">
                          <a:solidFill>
                            <a:schemeClr val="tx1"/>
                          </a:solidFill>
                        </a:rPr>
                        <a:t>د) توزع الدرجات في بعض المواد الدراسية التي تتطلب طبيعتها تقويماً مختلفاً وفق التالي:</a:t>
                      </a:r>
                    </a:p>
                    <a:p>
                      <a:pPr rtl="1"/>
                      <a:r>
                        <a:rPr lang="ar-SA" sz="2400" baseline="0" dirty="0" smtClean="0">
                          <a:solidFill>
                            <a:schemeClr val="accent2">
                              <a:lumMod val="75000"/>
                            </a:schemeClr>
                          </a:solidFill>
                        </a:rPr>
                        <a:t>ثالثاً: التقويم في مادة المهارات التطبيقية</a:t>
                      </a:r>
                      <a:r>
                        <a:rPr lang="ar-SA" sz="2400" baseline="0" dirty="0" smtClean="0">
                          <a:solidFill>
                            <a:srgbClr val="C00000"/>
                          </a:solidFill>
                        </a:rPr>
                        <a:t>*</a:t>
                      </a:r>
                      <a:r>
                        <a:rPr lang="ar-SA" sz="2400" baseline="0" dirty="0" smtClean="0">
                          <a:solidFill>
                            <a:schemeClr val="accent2">
                              <a:lumMod val="75000"/>
                            </a:schemeClr>
                          </a:solidFill>
                        </a:rPr>
                        <a:t>:</a:t>
                      </a:r>
                      <a:endParaRPr lang="ar-SA" sz="2400" dirty="0">
                        <a:solidFill>
                          <a:schemeClr val="accent2">
                            <a:lumMod val="75000"/>
                          </a:schemeClr>
                        </a:solidFill>
                      </a:endParaRPr>
                    </a:p>
                  </a:txBody>
                  <a:tcPr>
                    <a:lnB w="38100" cap="flat" cmpd="sng" algn="ctr">
                      <a:solidFill>
                        <a:schemeClr val="bg1"/>
                      </a:solidFill>
                      <a:prstDash val="solid"/>
                      <a:round/>
                      <a:headEnd type="none" w="med" len="med"/>
                      <a:tailEnd type="none" w="med" len="med"/>
                    </a:lnB>
                    <a:solidFill>
                      <a:srgbClr val="CDE7A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29224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200" baseline="0" dirty="0" smtClean="0">
                          <a:solidFill>
                            <a:schemeClr val="bg1"/>
                          </a:solidFill>
                        </a:rPr>
                        <a:t>المجال</a:t>
                      </a:r>
                      <a:endParaRPr lang="ar-SA" sz="2400" b="1" kern="1200" baseline="0" dirty="0" smtClean="0">
                        <a:solidFill>
                          <a:schemeClr val="bg1"/>
                        </a:solidFill>
                        <a:latin typeface="+mn-lt"/>
                        <a:ea typeface="+mn-ea"/>
                        <a:cs typeface="+mn-cs"/>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الحضور</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الانضباط والتفاعل</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تقرير الأداء المحدد</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تقويم الأداء الختامي/ المشروع الختامي</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الدرجة الإجمالية لكل حزمة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عدد الحزم في المادة</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2000" b="1" kern="1200" baseline="0" dirty="0" smtClean="0">
                          <a:solidFill>
                            <a:schemeClr val="bg1"/>
                          </a:solidFill>
                          <a:latin typeface="+mn-lt"/>
                          <a:ea typeface="+mn-ea"/>
                          <a:cs typeface="+mn-cs"/>
                        </a:rPr>
                        <a:t>المجموع</a:t>
                      </a:r>
                    </a:p>
                  </a:txBody>
                  <a:tcPr>
                    <a:lnL w="381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r>
              <a:tr h="570992">
                <a:tc>
                  <a:txBody>
                    <a:bodyPr/>
                    <a:lstStyle/>
                    <a:p>
                      <a:pPr algn="ctr" rtl="1"/>
                      <a:endParaRPr lang="ar-SA" sz="800" b="1" kern="1200" baseline="0" dirty="0" smtClean="0">
                        <a:solidFill>
                          <a:schemeClr val="bg1"/>
                        </a:solidFill>
                        <a:latin typeface="+mn-lt"/>
                        <a:ea typeface="+mn-ea"/>
                        <a:cs typeface="+mn-cs"/>
                      </a:endParaRPr>
                    </a:p>
                    <a:p>
                      <a:pPr algn="ctr" rtl="1"/>
                      <a:r>
                        <a:rPr lang="ar-SA" sz="2400" b="1" kern="1200" baseline="0" dirty="0" smtClean="0">
                          <a:solidFill>
                            <a:schemeClr val="bg1"/>
                          </a:solidFill>
                          <a:latin typeface="+mn-lt"/>
                          <a:ea typeface="+mn-ea"/>
                          <a:cs typeface="+mn-cs"/>
                        </a:rPr>
                        <a:t>الدرجة</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a:txBody>
                    <a:bodyPr/>
                    <a:lstStyle/>
                    <a:p>
                      <a:pPr algn="ctr" rtl="1"/>
                      <a:r>
                        <a:rPr lang="ar-SA" sz="1800" b="1" kern="1200" baseline="0" dirty="0" smtClean="0">
                          <a:solidFill>
                            <a:schemeClr val="tx1"/>
                          </a:solidFill>
                          <a:latin typeface="+mn-lt"/>
                          <a:ea typeface="+mn-ea"/>
                          <a:cs typeface="+mn-cs"/>
                        </a:rPr>
                        <a:t>5 درجات</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rtl="1"/>
                      <a:r>
                        <a:rPr lang="ar-SA" sz="1800" b="1" kern="1200" baseline="0" dirty="0" smtClean="0">
                          <a:solidFill>
                            <a:schemeClr val="tx1"/>
                          </a:solidFill>
                          <a:latin typeface="+mn-lt"/>
                          <a:ea typeface="+mn-ea"/>
                          <a:cs typeface="+mn-cs"/>
                        </a:rPr>
                        <a:t>5درجات</a:t>
                      </a:r>
                      <a:endParaRPr lang="ar-SA" sz="1800" b="1" kern="1200" baseline="0" dirty="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rtl="1"/>
                      <a:r>
                        <a:rPr lang="ar-SA" sz="1800" b="1" kern="1200" baseline="0" dirty="0" smtClean="0">
                          <a:solidFill>
                            <a:schemeClr val="tx1"/>
                          </a:solidFill>
                          <a:latin typeface="+mn-lt"/>
                          <a:ea typeface="+mn-ea"/>
                          <a:cs typeface="+mn-cs"/>
                        </a:rPr>
                        <a:t>5 درجات</a:t>
                      </a:r>
                      <a:endParaRPr lang="ar-SA" sz="1800" b="1" kern="1200" baseline="0" dirty="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a:r>
                        <a:rPr lang="ar-SA" sz="1800" b="1" kern="1200" baseline="0" dirty="0" smtClean="0">
                          <a:solidFill>
                            <a:schemeClr val="tx1"/>
                          </a:solidFill>
                          <a:latin typeface="+mn-lt"/>
                          <a:ea typeface="+mn-ea"/>
                          <a:cs typeface="+mn-cs"/>
                        </a:rPr>
                        <a:t>10 درجات</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rtl="1"/>
                      <a:r>
                        <a:rPr lang="ar-SA" sz="1800" b="1" kern="1200" baseline="0" dirty="0" smtClean="0">
                          <a:solidFill>
                            <a:schemeClr val="tx1"/>
                          </a:solidFill>
                          <a:latin typeface="+mn-lt"/>
                          <a:ea typeface="+mn-ea"/>
                          <a:cs typeface="+mn-cs"/>
                        </a:rPr>
                        <a:t>25 درجة</a:t>
                      </a:r>
                      <a:endParaRPr lang="ar-SA" sz="1800" b="1" kern="1200" baseline="0" dirty="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rtl="1"/>
                      <a:r>
                        <a:rPr lang="ar-SA" sz="1800" b="1" kern="1200" baseline="0" dirty="0" smtClean="0">
                          <a:solidFill>
                            <a:schemeClr val="tx1"/>
                          </a:solidFill>
                          <a:latin typeface="+mn-lt"/>
                          <a:ea typeface="+mn-ea"/>
                          <a:cs typeface="+mn-cs"/>
                        </a:rPr>
                        <a:t>4 حزم</a:t>
                      </a:r>
                      <a:endParaRPr lang="ar-SA" sz="1800" b="1" kern="1200" baseline="0" dirty="0">
                        <a:solidFill>
                          <a:schemeClr val="tx1"/>
                        </a:solidFill>
                        <a:latin typeface="+mn-lt"/>
                        <a:ea typeface="+mn-ea"/>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rtl="1"/>
                      <a:r>
                        <a:rPr lang="ar-SA" sz="1800" b="1" kern="1200" baseline="0" dirty="0" smtClean="0">
                          <a:solidFill>
                            <a:schemeClr val="tx1"/>
                          </a:solidFill>
                          <a:latin typeface="+mn-lt"/>
                          <a:ea typeface="+mn-ea"/>
                          <a:cs typeface="+mn-cs"/>
                        </a:rPr>
                        <a:t>100درجة</a:t>
                      </a:r>
                    </a:p>
                  </a:txBody>
                  <a:tcPr>
                    <a:lnL w="381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tr>
              <a:tr h="811410">
                <a:tc>
                  <a:txBody>
                    <a:bodyPr/>
                    <a:lstStyle/>
                    <a:p>
                      <a:pPr algn="ctr" rtl="1"/>
                      <a:r>
                        <a:rPr lang="ar-SA" sz="2400" b="1" kern="1200" baseline="0" dirty="0" smtClean="0">
                          <a:solidFill>
                            <a:schemeClr val="bg1"/>
                          </a:solidFill>
                          <a:latin typeface="+mn-lt"/>
                          <a:ea typeface="+mn-ea"/>
                          <a:cs typeface="+mn-cs"/>
                        </a:rPr>
                        <a:t>نوع التقويم</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gridSpan="7">
                  <a:txBody>
                    <a:bodyPr/>
                    <a:lstStyle/>
                    <a:p>
                      <a:pPr algn="ctr" rtl="1"/>
                      <a:r>
                        <a:rPr lang="ar-SA" sz="2400" b="1" kern="1200" baseline="0" dirty="0" smtClean="0">
                          <a:solidFill>
                            <a:schemeClr val="bg1"/>
                          </a:solidFill>
                          <a:latin typeface="+mn-lt"/>
                          <a:ea typeface="+mn-ea"/>
                          <a:cs typeface="+mn-cs"/>
                        </a:rPr>
                        <a:t>تقويم مستمر ( تقويم تراكمي ونهائي)</a:t>
                      </a:r>
                    </a:p>
                  </a:txBody>
                  <a:tcPr>
                    <a:lnL w="381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CA095"/>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sz="2400" dirty="0">
                        <a:solidFill>
                          <a:schemeClr val="tx1"/>
                        </a:solidFill>
                      </a:endParaRPr>
                    </a:p>
                  </a:txBody>
                  <a:tcPr>
                    <a:lnT w="9525" cap="flat" cmpd="sng" algn="ctr">
                      <a:noFill/>
                      <a:prstDash val="solid"/>
                    </a:lnT>
                    <a:lnB w="9525" cap="flat" cmpd="sng" algn="ctr">
                      <a:noFill/>
                      <a:prstDash val="solid"/>
                    </a:lnB>
                    <a:solidFill>
                      <a:srgbClr val="CDE7A3"/>
                    </a:solidFill>
                  </a:tcPr>
                </a:tc>
                <a:tc hMerge="1">
                  <a:txBody>
                    <a:bodyPr/>
                    <a:lstStyle/>
                    <a:p>
                      <a:pPr rtl="1"/>
                      <a:endParaRPr lang="ar-SA"/>
                    </a:p>
                  </a:txBody>
                  <a:tcPr/>
                </a:tc>
                <a:tc hMerge="1">
                  <a:txBody>
                    <a:bodyPr/>
                    <a:lstStyle/>
                    <a:p>
                      <a:pPr rtl="1"/>
                      <a:endParaRPr lang="ar-SA"/>
                    </a:p>
                  </a:txBody>
                  <a:tcPr/>
                </a:tc>
              </a:tr>
              <a:tr h="811410">
                <a:tc gridSpan="8">
                  <a:txBody>
                    <a:bodyPr/>
                    <a:lstStyle/>
                    <a:p>
                      <a:pPr algn="r" rtl="1"/>
                      <a:r>
                        <a:rPr lang="ar-SA" sz="1800" b="1" dirty="0" smtClean="0">
                          <a:solidFill>
                            <a:srgbClr val="C00000"/>
                          </a:solidFill>
                        </a:rPr>
                        <a:t>* مادة المهارات التطبيقية:</a:t>
                      </a:r>
                      <a:r>
                        <a:rPr lang="ar-SA" sz="1800" b="1" baseline="0" dirty="0" smtClean="0">
                          <a:solidFill>
                            <a:srgbClr val="C00000"/>
                          </a:solidFill>
                        </a:rPr>
                        <a:t> مادة تطبيقية </a:t>
                      </a:r>
                      <a:r>
                        <a:rPr lang="ar-SA" sz="1800" b="1" baseline="0" dirty="0" err="1" smtClean="0">
                          <a:solidFill>
                            <a:srgbClr val="C00000"/>
                          </a:solidFill>
                        </a:rPr>
                        <a:t>مهارية</a:t>
                      </a:r>
                      <a:r>
                        <a:rPr lang="ar-SA" sz="1800" b="1" baseline="0" dirty="0" smtClean="0">
                          <a:solidFill>
                            <a:srgbClr val="C00000"/>
                          </a:solidFill>
                        </a:rPr>
                        <a:t>؛ تتكون من أربعة مجالات/ حزم في المستوى الدراسي الواحد, وتحتسب درجاتها ضمن المعدل التراكمي.</a:t>
                      </a:r>
                      <a:endParaRPr lang="ar-SA" sz="1800" b="1" dirty="0" smtClean="0">
                        <a:solidFill>
                          <a:srgbClr val="C00000"/>
                        </a:solidFill>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E7A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ar-SA" sz="4800" b="1" dirty="0" smtClean="0">
                <a:solidFill>
                  <a:schemeClr val="bg1">
                    <a:lumMod val="95000"/>
                  </a:schemeClr>
                </a:solidFill>
                <a:cs typeface="+mj-cs"/>
              </a:rPr>
              <a:t>أحكام </a:t>
            </a:r>
            <a:r>
              <a:rPr kumimoji="0" lang="ar-SA" sz="4800" b="1" i="0" u="none" strike="noStrike" cap="none" normalizeH="0" baseline="0" dirty="0" smtClean="0">
                <a:ln>
                  <a:noFill/>
                </a:ln>
                <a:solidFill>
                  <a:schemeClr val="bg1">
                    <a:lumMod val="95000"/>
                  </a:schemeClr>
                </a:solidFill>
                <a:effectLst/>
                <a:latin typeface="Arial" pitchFamily="34" charset="0"/>
                <a:cs typeface="+mj-cs"/>
              </a:rPr>
              <a:t>عامة</a:t>
            </a:r>
          </a:p>
        </p:txBody>
      </p:sp>
      <p:graphicFrame>
        <p:nvGraphicFramePr>
          <p:cNvPr id="6" name="جدول 5"/>
          <p:cNvGraphicFramePr>
            <a:graphicFrameLocks noGrp="1"/>
          </p:cNvGraphicFramePr>
          <p:nvPr/>
        </p:nvGraphicFramePr>
        <p:xfrm>
          <a:off x="114500" y="1142985"/>
          <a:ext cx="8815218" cy="5357849"/>
        </p:xfrm>
        <a:graphic>
          <a:graphicData uri="http://schemas.openxmlformats.org/drawingml/2006/table">
            <a:tbl>
              <a:tblPr rtl="1" firstRow="1" bandRow="1">
                <a:tableStyleId>{5A111915-BE36-4E01-A7E5-04B1672EAD32}</a:tableStyleId>
              </a:tblPr>
              <a:tblGrid>
                <a:gridCol w="4407609"/>
                <a:gridCol w="4407609"/>
              </a:tblGrid>
              <a:tr h="642941">
                <a:tc gridSpan="2">
                  <a:txBody>
                    <a:bodyPr/>
                    <a:lstStyle/>
                    <a:p>
                      <a:pPr rtl="1"/>
                      <a:r>
                        <a:rPr lang="ar-SA" sz="2000" dirty="0" smtClean="0">
                          <a:solidFill>
                            <a:schemeClr val="tx1"/>
                          </a:solidFill>
                        </a:rPr>
                        <a:t>25. المواد الدراسية ذات المتطلبات الدراسية السابقة لا يلتحق الطالب فيها ما لم يدرس المادة السابقة لها.</a:t>
                      </a:r>
                      <a:endParaRPr lang="ar-SA" sz="2400" dirty="0">
                        <a:solidFill>
                          <a:srgbClr val="C00000"/>
                        </a:solidFill>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c hMerge="1">
                  <a:txBody>
                    <a:bodyPr/>
                    <a:lstStyle/>
                    <a:p>
                      <a:pPr rtl="1"/>
                      <a:endParaRPr lang="ar-SA"/>
                    </a:p>
                  </a:txBody>
                  <a:tcPr/>
                </a:tc>
              </a:tr>
              <a:tr h="870595">
                <a:tc gridSpan="2">
                  <a:txBody>
                    <a:bodyPr/>
                    <a:lstStyle/>
                    <a:p>
                      <a:pPr rtl="1"/>
                      <a:r>
                        <a:rPr lang="ar-SA" sz="2000" b="1" kern="1200" dirty="0" smtClean="0">
                          <a:solidFill>
                            <a:schemeClr val="tx1"/>
                          </a:solidFill>
                          <a:latin typeface="+mn-lt"/>
                          <a:ea typeface="+mn-ea"/>
                          <a:cs typeface="+mn-cs"/>
                        </a:rPr>
                        <a:t>26. تقتصر قائمة المتطلبات الدراسية السابقة على المواد العلمية التي لا يمكن للطالب فهمها ما لم يدرس المتطلبات السابقة لها (تعرف المتطلبات بناء على ما تتضمنه النسخة المعتمدة من الخطة الدراسية للنظام الفصلي للتعليم الثانوي). </a:t>
                      </a: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2F1C9"/>
                    </a:solidFill>
                  </a:tcPr>
                </a:tc>
                <a:tc hMerge="1">
                  <a:txBody>
                    <a:bodyPr/>
                    <a:lstStyle/>
                    <a:p>
                      <a:pPr rtl="1"/>
                      <a:endParaRPr lang="ar-SA"/>
                    </a:p>
                  </a:txBody>
                  <a:tcPr/>
                </a:tc>
              </a:tr>
              <a:tr h="793449">
                <a:tc gridSpan="2">
                  <a:txBody>
                    <a:bodyPr/>
                    <a:lstStyle/>
                    <a:p>
                      <a:pPr rtl="1"/>
                      <a:r>
                        <a:rPr lang="ar-SA" sz="2000" b="1" kern="1200" dirty="0" smtClean="0">
                          <a:solidFill>
                            <a:schemeClr val="tx1"/>
                          </a:solidFill>
                          <a:latin typeface="+mn-lt"/>
                          <a:ea typeface="+mn-ea"/>
                          <a:cs typeface="+mn-cs"/>
                        </a:rPr>
                        <a:t>27. يطبق الفص الصيفي على الطلاب المتعثرين فقط في مدارس معينة حكومية وأهلية وفق ضوابط تُحدد من قبل الجهة ذات العلاقة في الوزارة.</a:t>
                      </a: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c hMerge="1">
                  <a:txBody>
                    <a:bodyPr/>
                    <a:lstStyle/>
                    <a:p>
                      <a:pPr rtl="1"/>
                      <a:endParaRPr lang="ar-SA"/>
                    </a:p>
                  </a:txBody>
                  <a:tcPr/>
                </a:tc>
              </a:tr>
              <a:tr h="1500198">
                <a:tc gridSpan="2">
                  <a:txBody>
                    <a:bodyPr/>
                    <a:lstStyle/>
                    <a:p>
                      <a:pPr rtl="1"/>
                      <a:r>
                        <a:rPr lang="ar-SA" sz="2000" b="1" kern="1200" dirty="0" smtClean="0">
                          <a:solidFill>
                            <a:schemeClr val="tx1"/>
                          </a:solidFill>
                          <a:latin typeface="+mn-lt"/>
                          <a:ea typeface="+mn-ea"/>
                          <a:cs typeface="+mn-cs"/>
                        </a:rPr>
                        <a:t>28. الطلاب الذين تبقى لديهم 50% فأكثر من مجموع مواد المستويين الدراسيين لنفس العام الدراسي لم يتجاوزوها بعد أداء اختبارات المواد المحمولة؛ فتشكل لهم لجنة من مدير المدرسة والمرشد الطلابي واثنين من المعلمين ممن درٌسوا الطلاب في المواد التي تم فيها التعثر, ويتم دراسة وضعهم واتخاذ توصيات بشأنهم ترفع لمكتب التربية والتعليم وفق الترتيب التالي:</a:t>
                      </a: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2F1C9"/>
                    </a:solidFill>
                  </a:tcPr>
                </a:tc>
                <a:tc hMerge="1">
                  <a:txBody>
                    <a:bodyPr/>
                    <a:lstStyle/>
                    <a:p>
                      <a:pPr rtl="1"/>
                      <a:endParaRPr lang="ar-SA"/>
                    </a:p>
                  </a:txBody>
                  <a:tcPr/>
                </a:tc>
              </a:tr>
              <a:tr h="1357322">
                <a:tc>
                  <a:txBody>
                    <a:bodyPr/>
                    <a:lstStyle/>
                    <a:p>
                      <a:pPr algn="ctr" rtl="1"/>
                      <a:r>
                        <a:rPr lang="ar-SA" sz="2000" b="1" dirty="0" smtClean="0">
                          <a:solidFill>
                            <a:srgbClr val="960000"/>
                          </a:solidFill>
                        </a:rPr>
                        <a:t>عند تبيٌن عدم استعدادهم أكاديمياً؛ فيوصى بنقلهم إلى</a:t>
                      </a:r>
                      <a:r>
                        <a:rPr lang="ar-SA" sz="2000" b="1" baseline="0" dirty="0" smtClean="0">
                          <a:solidFill>
                            <a:srgbClr val="960000"/>
                          </a:solidFill>
                        </a:rPr>
                        <a:t> أنظمة تعليمية تتناسب مع استعداداتهم مثل الدراسة المهنية أو الأكاديميات التعليمية.</a:t>
                      </a:r>
                      <a:endParaRPr lang="ar-SA" sz="2000" b="1" dirty="0">
                        <a:solidFill>
                          <a:srgbClr val="960000"/>
                        </a:solidFill>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F4E096"/>
                    </a:solidFill>
                  </a:tcPr>
                </a:tc>
                <a:tc>
                  <a:txBody>
                    <a:bodyPr/>
                    <a:lstStyle/>
                    <a:p>
                      <a:pPr algn="ctr" rtl="1"/>
                      <a:r>
                        <a:rPr lang="ar-SA" sz="2000" b="1" dirty="0" smtClean="0">
                          <a:solidFill>
                            <a:srgbClr val="960000"/>
                          </a:solidFill>
                        </a:rPr>
                        <a:t>عند تبين استعدادهم الأكاديمي فيتم إعادة تسجيلهم في النظام ابتداءً من المستويين الدراسيين اللذين</a:t>
                      </a:r>
                      <a:r>
                        <a:rPr lang="ar-SA" sz="2000" b="1" baseline="0" dirty="0" smtClean="0">
                          <a:solidFill>
                            <a:srgbClr val="960000"/>
                          </a:solidFill>
                        </a:rPr>
                        <a:t> نتجت منهما المواد المحمولة (عدا مواد المستويين الخامس والسادس).</a:t>
                      </a:r>
                      <a:endParaRPr lang="ar-SA" sz="2000" b="1" dirty="0">
                        <a:solidFill>
                          <a:srgbClr val="960000"/>
                        </a:solidFill>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F4E096"/>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a:t>
            </a:r>
            <a:r>
              <a:rPr kumimoji="0" lang="ar-SA" sz="4800" b="1" i="0" u="none" strike="noStrike" cap="none" normalizeH="0" dirty="0" smtClean="0">
                <a:ln>
                  <a:noFill/>
                </a:ln>
                <a:solidFill>
                  <a:schemeClr val="bg1">
                    <a:lumMod val="95000"/>
                  </a:schemeClr>
                </a:solidFill>
                <a:effectLst/>
                <a:latin typeface="Arial" pitchFamily="34" charset="0"/>
                <a:cs typeface="+mj-cs"/>
              </a:rPr>
              <a:t> ال</a:t>
            </a:r>
            <a:r>
              <a:rPr kumimoji="0" lang="ar-SA" sz="4800" b="1" i="0" u="none" strike="noStrike" cap="none" normalizeH="0" baseline="0" dirty="0" smtClean="0">
                <a:ln>
                  <a:noFill/>
                </a:ln>
                <a:solidFill>
                  <a:schemeClr val="bg1">
                    <a:lumMod val="95000"/>
                  </a:schemeClr>
                </a:solidFill>
                <a:effectLst/>
                <a:latin typeface="Arial" pitchFamily="34" charset="0"/>
                <a:cs typeface="+mj-cs"/>
              </a:rPr>
              <a:t>عامة</a:t>
            </a:r>
          </a:p>
        </p:txBody>
      </p:sp>
      <p:graphicFrame>
        <p:nvGraphicFramePr>
          <p:cNvPr id="6" name="جدول 5"/>
          <p:cNvGraphicFramePr>
            <a:graphicFrameLocks noGrp="1"/>
          </p:cNvGraphicFramePr>
          <p:nvPr/>
        </p:nvGraphicFramePr>
        <p:xfrm>
          <a:off x="114500" y="1142984"/>
          <a:ext cx="8815218" cy="5429287"/>
        </p:xfrm>
        <a:graphic>
          <a:graphicData uri="http://schemas.openxmlformats.org/drawingml/2006/table">
            <a:tbl>
              <a:tblPr rtl="1" firstRow="1" bandRow="1">
                <a:tableStyleId>{5A111915-BE36-4E01-A7E5-04B1672EAD32}</a:tableStyleId>
              </a:tblPr>
              <a:tblGrid>
                <a:gridCol w="8815218"/>
              </a:tblGrid>
              <a:tr h="1247268">
                <a:tc>
                  <a:txBody>
                    <a:bodyPr/>
                    <a:lstStyle/>
                    <a:p>
                      <a:pPr rtl="1"/>
                      <a:r>
                        <a:rPr lang="ar-SA" sz="2000" dirty="0" smtClean="0">
                          <a:solidFill>
                            <a:schemeClr val="tx1"/>
                          </a:solidFill>
                        </a:rPr>
                        <a:t>29. الطالب الذي درس جميع المستويات الستة للمرحلة الثانوية, وتبقى لديه مواد محمولة مع استنفاذه لجميع</a:t>
                      </a:r>
                      <a:r>
                        <a:rPr lang="ar-SA" sz="2000" baseline="0" dirty="0" smtClean="0">
                          <a:solidFill>
                            <a:schemeClr val="tx1"/>
                          </a:solidFill>
                        </a:rPr>
                        <a:t> الفرص المتاحة له لمعالجة التعثر فإنه يختبر كطالب منتسب يحضر الاختبارات في نفس موعد اختبار الدور الثاني واختبار المواد المحمولة.</a:t>
                      </a:r>
                      <a:endParaRPr lang="ar-SA" sz="2400" dirty="0">
                        <a:solidFill>
                          <a:srgbClr val="C00000"/>
                        </a:solidFill>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r>
              <a:tr h="1173900">
                <a:tc>
                  <a:txBody>
                    <a:bodyPr/>
                    <a:lstStyle/>
                    <a:p>
                      <a:pPr rtl="1"/>
                      <a:r>
                        <a:rPr lang="ar-SA" sz="2000" b="1" kern="1200" dirty="0" smtClean="0">
                          <a:solidFill>
                            <a:schemeClr val="tx1"/>
                          </a:solidFill>
                          <a:latin typeface="+mn-lt"/>
                          <a:ea typeface="+mn-ea"/>
                          <a:cs typeface="+mn-cs"/>
                        </a:rPr>
                        <a:t>30.</a:t>
                      </a:r>
                      <a:r>
                        <a:rPr lang="ar-SA" sz="2000" b="1" kern="1200" baseline="0" dirty="0" smtClean="0">
                          <a:solidFill>
                            <a:schemeClr val="tx1"/>
                          </a:solidFill>
                          <a:latin typeface="+mn-lt"/>
                          <a:ea typeface="+mn-ea"/>
                          <a:cs typeface="+mn-cs"/>
                        </a:rPr>
                        <a:t> الطالب الذي درس المستويات الستة للمرحلة الثانوية, وتعثر في مادة أو مادتين من المستويين الخامس أو السادس؛ يسمح له بإعادة الاختبار في هذين المقررين في مدة لا تتجاوز شهر من ظهور النتيجة.</a:t>
                      </a:r>
                      <a:endParaRPr lang="ar-SA" sz="2000" b="1" kern="1200" dirty="0" smtClean="0">
                        <a:solidFill>
                          <a:schemeClr val="tx1"/>
                        </a:solidFill>
                        <a:latin typeface="+mn-lt"/>
                        <a:ea typeface="+mn-ea"/>
                        <a:cs typeface="+mn-cs"/>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2F1C9"/>
                    </a:solidFill>
                  </a:tcPr>
                </a:tc>
              </a:tr>
              <a:tr h="880425">
                <a:tc>
                  <a:txBody>
                    <a:bodyPr/>
                    <a:lstStyle/>
                    <a:p>
                      <a:pPr rtl="1"/>
                      <a:r>
                        <a:rPr lang="ar-SA" sz="2000" b="1" kern="1200" dirty="0" smtClean="0">
                          <a:solidFill>
                            <a:schemeClr val="tx1"/>
                          </a:solidFill>
                          <a:latin typeface="+mn-lt"/>
                          <a:ea typeface="+mn-ea"/>
                          <a:cs typeface="+mn-cs"/>
                        </a:rPr>
                        <a:t>31.</a:t>
                      </a:r>
                      <a:r>
                        <a:rPr lang="ar-SA" sz="2000" b="1" kern="1200" baseline="0" dirty="0" smtClean="0">
                          <a:solidFill>
                            <a:schemeClr val="tx1"/>
                          </a:solidFill>
                          <a:latin typeface="+mn-lt"/>
                          <a:ea typeface="+mn-ea"/>
                          <a:cs typeface="+mn-cs"/>
                        </a:rPr>
                        <a:t> تغلق درجات الفترة الأولى في نهاية الأسبوع السابع, والفترة الثانية في نهاية الأسبوع الرابع عشر من أسابيع الدراسة في كل مستوى دراسي.</a:t>
                      </a:r>
                      <a:endParaRPr lang="ar-SA" sz="2000" b="1" kern="1200" dirty="0" smtClean="0">
                        <a:solidFill>
                          <a:schemeClr val="tx1"/>
                        </a:solidFill>
                        <a:latin typeface="+mn-lt"/>
                        <a:ea typeface="+mn-ea"/>
                        <a:cs typeface="+mn-cs"/>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r>
              <a:tr h="1100532">
                <a:tc>
                  <a:txBody>
                    <a:bodyPr/>
                    <a:lstStyle/>
                    <a:p>
                      <a:pPr rtl="1"/>
                      <a:r>
                        <a:rPr lang="ar-SA" sz="2000" b="1" kern="1200" dirty="0" smtClean="0">
                          <a:solidFill>
                            <a:schemeClr val="tx1"/>
                          </a:solidFill>
                          <a:latin typeface="+mn-lt"/>
                          <a:ea typeface="+mn-ea"/>
                          <a:cs typeface="+mn-cs"/>
                        </a:rPr>
                        <a:t>32.</a:t>
                      </a:r>
                      <a:r>
                        <a:rPr lang="ar-SA" sz="2000" b="1" kern="1200" baseline="0" dirty="0" smtClean="0">
                          <a:solidFill>
                            <a:schemeClr val="tx1"/>
                          </a:solidFill>
                          <a:latin typeface="+mn-lt"/>
                          <a:ea typeface="+mn-ea"/>
                          <a:cs typeface="+mn-cs"/>
                        </a:rPr>
                        <a:t> يُشعْر ولي أمر الطالب كتابياً أو إليكترونياً بالمستوى الدراسي لأعمال المستوى دورياً بما لا يقل عن مرتين خلال المستوى الدراسي.</a:t>
                      </a:r>
                      <a:endParaRPr lang="ar-SA" sz="2000" b="1" kern="1200" dirty="0" smtClean="0">
                        <a:solidFill>
                          <a:schemeClr val="tx1"/>
                        </a:solidFill>
                        <a:latin typeface="+mn-lt"/>
                        <a:ea typeface="+mn-ea"/>
                        <a:cs typeface="+mn-cs"/>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2F1C9"/>
                    </a:solidFill>
                  </a:tcPr>
                </a:tc>
              </a:tr>
              <a:tr h="1027162">
                <a:tc>
                  <a:txBody>
                    <a:bodyPr/>
                    <a:lstStyle/>
                    <a:p>
                      <a:pPr algn="r" rtl="1"/>
                      <a:r>
                        <a:rPr lang="ar-SA" sz="2000" b="1" dirty="0" smtClean="0">
                          <a:solidFill>
                            <a:schemeClr val="tx1"/>
                          </a:solidFill>
                        </a:rPr>
                        <a:t>33.</a:t>
                      </a:r>
                      <a:r>
                        <a:rPr lang="ar-SA" sz="2000" b="1" baseline="0" dirty="0" smtClean="0">
                          <a:solidFill>
                            <a:schemeClr val="tx1"/>
                          </a:solidFill>
                        </a:rPr>
                        <a:t> يحق لطلاب النظام الفصلي للتعليم الثانوي الانتقال إلى نظام المقررات والأنظمة الأخرى للتعليم الثانوي, والعكس؛ وفق الضوابط المنظمة لذلك.</a:t>
                      </a:r>
                      <a:endParaRPr lang="ar-SA" sz="2000" b="1" dirty="0">
                        <a:solidFill>
                          <a:schemeClr val="tx1"/>
                        </a:solidFill>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a:t>
            </a:r>
            <a:r>
              <a:rPr kumimoji="0" lang="ar-SA" sz="4800" b="1" i="0" u="none" strike="noStrike" cap="none" normalizeH="0" dirty="0" smtClean="0">
                <a:ln>
                  <a:noFill/>
                </a:ln>
                <a:solidFill>
                  <a:schemeClr val="bg1">
                    <a:lumMod val="95000"/>
                  </a:schemeClr>
                </a:solidFill>
                <a:effectLst/>
                <a:latin typeface="Arial" pitchFamily="34" charset="0"/>
                <a:cs typeface="+mj-cs"/>
              </a:rPr>
              <a:t> ال</a:t>
            </a:r>
            <a:r>
              <a:rPr kumimoji="0" lang="ar-SA" sz="4800" b="1" i="0" u="none" strike="noStrike" cap="none" normalizeH="0" baseline="0" dirty="0" smtClean="0">
                <a:ln>
                  <a:noFill/>
                </a:ln>
                <a:solidFill>
                  <a:schemeClr val="bg1">
                    <a:lumMod val="95000"/>
                  </a:schemeClr>
                </a:solidFill>
                <a:effectLst/>
                <a:latin typeface="Arial" pitchFamily="34" charset="0"/>
                <a:cs typeface="+mj-cs"/>
              </a:rPr>
              <a:t>عامة</a:t>
            </a:r>
          </a:p>
        </p:txBody>
      </p:sp>
      <p:graphicFrame>
        <p:nvGraphicFramePr>
          <p:cNvPr id="6" name="جدول 5"/>
          <p:cNvGraphicFramePr>
            <a:graphicFrameLocks noGrp="1"/>
          </p:cNvGraphicFramePr>
          <p:nvPr/>
        </p:nvGraphicFramePr>
        <p:xfrm>
          <a:off x="214282" y="1214422"/>
          <a:ext cx="8715436" cy="5313442"/>
        </p:xfrm>
        <a:graphic>
          <a:graphicData uri="http://schemas.openxmlformats.org/drawingml/2006/table">
            <a:tbl>
              <a:tblPr rtl="1" firstRow="1" bandRow="1">
                <a:tableStyleId>{5A111915-BE36-4E01-A7E5-04B1672EAD32}</a:tableStyleId>
              </a:tblPr>
              <a:tblGrid>
                <a:gridCol w="8715436"/>
              </a:tblGrid>
              <a:tr h="857256">
                <a:tc>
                  <a:txBody>
                    <a:bodyPr/>
                    <a:lstStyle/>
                    <a:p>
                      <a:pPr rtl="1"/>
                      <a:r>
                        <a:rPr lang="ar-SA" sz="2000" dirty="0" smtClean="0">
                          <a:solidFill>
                            <a:schemeClr val="tx1"/>
                          </a:solidFill>
                        </a:rPr>
                        <a:t>34. تضع الجهات المختصة الضوابط اللازمة لانتقال الطلاب من النظام الفصلي إلى المعاهد العلمية ومدارس تحفيظ القرآن الكريم ونحوها, وبرامج التدريب المهني والتقني الموازية,</a:t>
                      </a:r>
                      <a:r>
                        <a:rPr lang="ar-SA" sz="2000" baseline="0" dirty="0" smtClean="0">
                          <a:solidFill>
                            <a:schemeClr val="tx1"/>
                          </a:solidFill>
                        </a:rPr>
                        <a:t> وبالعكس.</a:t>
                      </a:r>
                      <a:endParaRPr lang="ar-SA" sz="2400" dirty="0">
                        <a:solidFill>
                          <a:srgbClr val="C00000"/>
                        </a:solidFill>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r>
              <a:tr h="857256">
                <a:tc>
                  <a:txBody>
                    <a:bodyPr/>
                    <a:lstStyle/>
                    <a:p>
                      <a:pPr rtl="1"/>
                      <a:r>
                        <a:rPr lang="ar-SA" sz="2000" b="1" kern="1200" dirty="0" smtClean="0">
                          <a:solidFill>
                            <a:schemeClr val="tx1"/>
                          </a:solidFill>
                          <a:latin typeface="+mn-lt"/>
                          <a:ea typeface="+mn-ea"/>
                          <a:cs typeface="+mn-cs"/>
                        </a:rPr>
                        <a:t>35. تنطبق لائحة التقويم في النظام الفصلي للتعليم الثانوي على طلاب التربية الخاصة المدمجين مع طلاب التعليم العام, وطلاب المدارس الليلية,</a:t>
                      </a:r>
                      <a:r>
                        <a:rPr lang="ar-SA" sz="2000" b="1" kern="1200" baseline="0" dirty="0" smtClean="0">
                          <a:solidFill>
                            <a:schemeClr val="tx1"/>
                          </a:solidFill>
                          <a:latin typeface="+mn-lt"/>
                          <a:ea typeface="+mn-ea"/>
                          <a:cs typeface="+mn-cs"/>
                        </a:rPr>
                        <a:t> وتعليم الكبار التابعة للوزارة.</a:t>
                      </a:r>
                      <a:endParaRPr lang="ar-SA" sz="2000" b="1" kern="1200" dirty="0" smtClean="0">
                        <a:solidFill>
                          <a:schemeClr val="tx1"/>
                        </a:solidFill>
                        <a:latin typeface="+mn-lt"/>
                        <a:ea typeface="+mn-ea"/>
                        <a:cs typeface="+mn-cs"/>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2F1C9"/>
                    </a:solidFill>
                  </a:tcPr>
                </a:tc>
              </a:tr>
              <a:tr h="785818">
                <a:tc>
                  <a:txBody>
                    <a:bodyPr/>
                    <a:lstStyle/>
                    <a:p>
                      <a:pPr rtl="1"/>
                      <a:r>
                        <a:rPr lang="ar-SA" sz="2000" b="1" kern="1200" dirty="0" smtClean="0">
                          <a:solidFill>
                            <a:schemeClr val="tx1"/>
                          </a:solidFill>
                          <a:latin typeface="+mn-lt"/>
                          <a:ea typeface="+mn-ea"/>
                          <a:cs typeface="+mn-cs"/>
                        </a:rPr>
                        <a:t>36. يجوز تسريع الطالب الذي يبدي تفوقاً غير عادي وفق ضوابط تضعها الجهة ذات العلاقة في وزارة التربية والتعليم.</a:t>
                      </a: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r>
              <a:tr h="857256">
                <a:tc>
                  <a:txBody>
                    <a:bodyPr/>
                    <a:lstStyle/>
                    <a:p>
                      <a:pPr rtl="1"/>
                      <a:r>
                        <a:rPr lang="ar-SA" sz="2000" b="1" kern="1200" dirty="0" smtClean="0">
                          <a:solidFill>
                            <a:schemeClr val="tx1"/>
                          </a:solidFill>
                          <a:latin typeface="+mn-lt"/>
                          <a:ea typeface="+mn-ea"/>
                          <a:cs typeface="+mn-cs"/>
                        </a:rPr>
                        <a:t>37. الطالب المُعيد في الصف الأول ثانوي من النظام السنوي الحالي يلتحق بالنظام الفصلي من بداية العام الجديد,</a:t>
                      </a:r>
                      <a:r>
                        <a:rPr lang="ar-SA" sz="2000" b="1" kern="1200" baseline="0" dirty="0" smtClean="0">
                          <a:solidFill>
                            <a:schemeClr val="tx1"/>
                          </a:solidFill>
                          <a:latin typeface="+mn-lt"/>
                          <a:ea typeface="+mn-ea"/>
                          <a:cs typeface="+mn-cs"/>
                        </a:rPr>
                        <a:t> ويعامل معاملة الطالب المستجد.</a:t>
                      </a:r>
                      <a:endParaRPr lang="ar-SA" sz="2000" b="1" kern="1200" dirty="0" smtClean="0">
                        <a:solidFill>
                          <a:schemeClr val="tx1"/>
                        </a:solidFill>
                        <a:latin typeface="+mn-lt"/>
                        <a:ea typeface="+mn-ea"/>
                        <a:cs typeface="+mn-cs"/>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2F1C9"/>
                    </a:solidFill>
                  </a:tcPr>
                </a:tc>
              </a:tr>
              <a:tr h="928694">
                <a:tc>
                  <a:txBody>
                    <a:bodyPr/>
                    <a:lstStyle/>
                    <a:p>
                      <a:pPr algn="r" rtl="1"/>
                      <a:r>
                        <a:rPr lang="ar-SA" sz="2000" b="1" dirty="0" smtClean="0">
                          <a:solidFill>
                            <a:schemeClr val="tx1"/>
                          </a:solidFill>
                        </a:rPr>
                        <a:t>38.</a:t>
                      </a:r>
                      <a:r>
                        <a:rPr lang="ar-SA" sz="2000" b="1" baseline="0" dirty="0" smtClean="0">
                          <a:solidFill>
                            <a:schemeClr val="tx1"/>
                          </a:solidFill>
                        </a:rPr>
                        <a:t> الطالب المعيد في الصف الثاني أو الثالث ثانوي من النظام السنوي الحالي بعد بدء تطبيق النظام الفصلي على الفصول الموازية لها, تتم معادلة مواده الدراسية التي نجح فيها.</a:t>
                      </a:r>
                      <a:endParaRPr lang="ar-SA" sz="2000" b="1" dirty="0">
                        <a:solidFill>
                          <a:schemeClr val="tx1"/>
                        </a:solidFill>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DE7A3"/>
                    </a:solidFill>
                  </a:tcPr>
                </a:tc>
              </a:tr>
              <a:tr h="1027162">
                <a:tc>
                  <a:txBody>
                    <a:bodyPr/>
                    <a:lstStyle/>
                    <a:p>
                      <a:pPr algn="r" rtl="1"/>
                      <a:r>
                        <a:rPr lang="ar-SA" sz="2000" b="1" dirty="0" smtClean="0">
                          <a:solidFill>
                            <a:schemeClr val="tx1"/>
                          </a:solidFill>
                        </a:rPr>
                        <a:t>39. تضع الجهة المختصة القواعد اللازمة لمعالجة حالات الطلاب الذين لم يرد بشأنهم</a:t>
                      </a:r>
                      <a:r>
                        <a:rPr lang="ar-SA" sz="2000" b="1" baseline="0" dirty="0" smtClean="0">
                          <a:solidFill>
                            <a:schemeClr val="tx1"/>
                          </a:solidFill>
                        </a:rPr>
                        <a:t> تفاصيل خاصة في هذه اللائحة.</a:t>
                      </a:r>
                      <a:endParaRPr lang="ar-SA" sz="2000" b="1" dirty="0">
                        <a:solidFill>
                          <a:schemeClr val="tx1"/>
                        </a:solidFill>
                      </a:endParaRPr>
                    </a:p>
                  </a:txBody>
                  <a:tcPr>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2F1C9"/>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nvGraphicFramePr>
        <p:xfrm>
          <a:off x="285720" y="1071546"/>
          <a:ext cx="8643999" cy="5517287"/>
        </p:xfrm>
        <a:graphic>
          <a:graphicData uri="http://schemas.openxmlformats.org/drawingml/2006/table">
            <a:tbl>
              <a:tblPr rtl="1" firstRow="1" bandRow="1">
                <a:tableStyleId>{3C2FFA5D-87B4-456A-9821-1D502468CF0F}</a:tableStyleId>
              </a:tblPr>
              <a:tblGrid>
                <a:gridCol w="1664758"/>
                <a:gridCol w="2124060"/>
                <a:gridCol w="2341403"/>
                <a:gridCol w="2513778"/>
              </a:tblGrid>
              <a:tr h="390407">
                <a:tc>
                  <a:txBody>
                    <a:bodyPr/>
                    <a:lstStyle/>
                    <a:p>
                      <a:pPr algn="ctr" rtl="1"/>
                      <a:r>
                        <a:rPr lang="ar-SA" sz="2000" dirty="0" smtClean="0"/>
                        <a:t>مجال المقارنة</a:t>
                      </a:r>
                      <a:endParaRPr lang="ar-SA" sz="2000" b="1" dirty="0">
                        <a:cs typeface="+mj-cs"/>
                      </a:endParaRPr>
                    </a:p>
                  </a:txBody>
                  <a:tcPr>
                    <a:solidFill>
                      <a:srgbClr val="26585C"/>
                    </a:solidFill>
                  </a:tcPr>
                </a:tc>
                <a:tc>
                  <a:txBody>
                    <a:bodyPr/>
                    <a:lstStyle/>
                    <a:p>
                      <a:pPr algn="ctr" rtl="1"/>
                      <a:r>
                        <a:rPr lang="ar-SA" sz="2000" dirty="0" smtClean="0"/>
                        <a:t>النظام السنوي</a:t>
                      </a:r>
                      <a:endParaRPr lang="ar-SA" sz="2000" b="1" dirty="0">
                        <a:cs typeface="+mj-cs"/>
                      </a:endParaRPr>
                    </a:p>
                  </a:txBody>
                  <a:tcPr>
                    <a:solidFill>
                      <a:srgbClr val="26585C"/>
                    </a:solidFill>
                  </a:tcPr>
                </a:tc>
                <a:tc>
                  <a:txBody>
                    <a:bodyPr/>
                    <a:lstStyle/>
                    <a:p>
                      <a:pPr algn="ctr" rtl="1"/>
                      <a:r>
                        <a:rPr lang="ar-SA" sz="2000" dirty="0" smtClean="0"/>
                        <a:t>نظام</a:t>
                      </a:r>
                      <a:r>
                        <a:rPr lang="ar-SA" sz="2000" baseline="0" dirty="0" smtClean="0"/>
                        <a:t> المقررات</a:t>
                      </a:r>
                      <a:endParaRPr lang="ar-SA" sz="2000" b="1" dirty="0">
                        <a:cs typeface="+mj-cs"/>
                      </a:endParaRPr>
                    </a:p>
                  </a:txBody>
                  <a:tcPr>
                    <a:solidFill>
                      <a:srgbClr val="26585C"/>
                    </a:solidFill>
                  </a:tcPr>
                </a:tc>
                <a:tc>
                  <a:txBody>
                    <a:bodyPr/>
                    <a:lstStyle/>
                    <a:p>
                      <a:pPr algn="ctr" rtl="1"/>
                      <a:r>
                        <a:rPr lang="ar-SA" sz="2000" dirty="0" smtClean="0"/>
                        <a:t>النظام الفصلي</a:t>
                      </a:r>
                      <a:endParaRPr lang="ar-SA" sz="2000" b="1" dirty="0">
                        <a:cs typeface="+mj-cs"/>
                      </a:endParaRPr>
                    </a:p>
                  </a:txBody>
                  <a:tcPr>
                    <a:solidFill>
                      <a:srgbClr val="26585C"/>
                    </a:solidFill>
                  </a:tcPr>
                </a:tc>
              </a:tr>
              <a:tr h="390407">
                <a:tc>
                  <a:txBody>
                    <a:bodyPr/>
                    <a:lstStyle/>
                    <a:p>
                      <a:pPr algn="ctr" rtl="1"/>
                      <a:r>
                        <a:rPr lang="ar-SA" sz="1800" b="1" kern="1200" dirty="0" smtClean="0">
                          <a:solidFill>
                            <a:schemeClr val="bg1"/>
                          </a:solidFill>
                        </a:rPr>
                        <a:t>الخطة الدراسية</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r>
                        <a:rPr lang="ar-SA" sz="2000" b="0" dirty="0" smtClean="0"/>
                        <a:t>ثابتة</a:t>
                      </a:r>
                      <a:endParaRPr lang="ar-SA" sz="2000" b="0" dirty="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sz="2000" b="0" dirty="0" smtClean="0"/>
                        <a:t>غير ثابتة </a:t>
                      </a:r>
                      <a:endParaRPr lang="ar-SA" sz="2000"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sz="2000" b="0" dirty="0" smtClean="0"/>
                        <a:t>ثابتة غالباً</a:t>
                      </a:r>
                      <a:endParaRPr lang="ar-SA" sz="2000"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r h="635552">
                <a:tc>
                  <a:txBody>
                    <a:bodyPr/>
                    <a:lstStyle/>
                    <a:p>
                      <a:pPr algn="ctr" rtl="1"/>
                      <a:r>
                        <a:rPr lang="ar-SA" sz="1800" b="1" kern="1200" dirty="0" smtClean="0">
                          <a:solidFill>
                            <a:schemeClr val="bg1"/>
                          </a:solidFill>
                        </a:rPr>
                        <a:t>عدد المواد في الفصل الدراسي</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r>
                        <a:rPr lang="ar-SA" sz="2000" b="0" dirty="0" smtClean="0"/>
                        <a:t>أكثر من 17 مادة</a:t>
                      </a:r>
                      <a:endParaRPr lang="ar-SA" sz="2000" b="0" dirty="0">
                        <a:cs typeface="+mj-cs"/>
                      </a:endParaRPr>
                    </a:p>
                  </a:txBody>
                  <a:tcPr>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sz="2000" b="0" dirty="0" smtClean="0"/>
                        <a:t>7 مواد فأقل</a:t>
                      </a:r>
                      <a:endParaRPr lang="ar-SA" sz="2000"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sz="2000" b="0" dirty="0" smtClean="0"/>
                        <a:t>14 مادة فأقل</a:t>
                      </a:r>
                      <a:r>
                        <a:rPr lang="ar-SA" sz="2000" b="0" baseline="0" dirty="0" smtClean="0"/>
                        <a:t> </a:t>
                      </a:r>
                      <a:endParaRPr lang="ar-SA" sz="2000" b="0" dirty="0">
                        <a:cs typeface="+mj-cs"/>
                      </a:endParaRPr>
                    </a:p>
                  </a:txBody>
                  <a:tcPr>
                    <a:lnL w="12700" cap="flat" cmpd="sng" algn="ctr">
                      <a:solidFill>
                        <a:srgbClr val="26585C"/>
                      </a:solidFill>
                      <a:prstDash val="solid"/>
                      <a:round/>
                      <a:headEnd type="none" w="med" len="med"/>
                      <a:tailEnd type="none" w="med" len="med"/>
                    </a:lnL>
                    <a:solidFill>
                      <a:srgbClr val="E2F1C9"/>
                    </a:solidFill>
                  </a:tcPr>
                </a:tc>
              </a:tr>
              <a:tr h="514097">
                <a:tc>
                  <a:txBody>
                    <a:bodyPr/>
                    <a:lstStyle/>
                    <a:p>
                      <a:pPr algn="ctr" rtl="1"/>
                      <a:r>
                        <a:rPr lang="ar-SA" sz="1800" b="1" kern="1200" dirty="0" smtClean="0">
                          <a:solidFill>
                            <a:schemeClr val="bg1"/>
                          </a:solidFill>
                        </a:rPr>
                        <a:t>خطة البنين والبنات</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r>
                        <a:rPr lang="ar-SA" sz="2000" b="0" dirty="0" smtClean="0"/>
                        <a:t>مختلفة</a:t>
                      </a:r>
                      <a:endParaRPr lang="ar-SA" sz="2000" b="0" dirty="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sz="2000" b="0" dirty="0" smtClean="0"/>
                        <a:t>متماثلة</a:t>
                      </a:r>
                      <a:endParaRPr lang="ar-SA" sz="2000"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sz="2000" b="0" dirty="0" smtClean="0"/>
                        <a:t>متماثلة</a:t>
                      </a:r>
                      <a:endParaRPr lang="ar-SA" sz="2000"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r h="492705">
                <a:tc>
                  <a:txBody>
                    <a:bodyPr/>
                    <a:lstStyle/>
                    <a:p>
                      <a:pPr algn="ctr" rtl="1"/>
                      <a:r>
                        <a:rPr lang="ar-SA" sz="1800" b="1" kern="1200" dirty="0" smtClean="0">
                          <a:solidFill>
                            <a:schemeClr val="bg1"/>
                          </a:solidFill>
                        </a:rPr>
                        <a:t>المسارات والأقسام</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r>
                        <a:rPr lang="ar-SA" sz="2000" b="0" dirty="0" smtClean="0"/>
                        <a:t>3 للبنين – 2 للبنات</a:t>
                      </a:r>
                      <a:endParaRPr lang="ar-SA" sz="2000" b="0" dirty="0">
                        <a:cs typeface="+mj-cs"/>
                      </a:endParaRPr>
                    </a:p>
                  </a:txBody>
                  <a:tcPr>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sz="2000" b="0" dirty="0" smtClean="0"/>
                        <a:t>مسارين للبنين</a:t>
                      </a:r>
                      <a:r>
                        <a:rPr lang="ar-SA" sz="2000" b="0" baseline="0" dirty="0" smtClean="0"/>
                        <a:t> والبنات</a:t>
                      </a:r>
                      <a:endParaRPr lang="ar-SA" sz="2000"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sz="2000" b="0" dirty="0" smtClean="0"/>
                        <a:t>3 مسارات للبنين والبنات</a:t>
                      </a:r>
                      <a:endParaRPr lang="ar-SA" sz="2000" b="0" dirty="0">
                        <a:cs typeface="+mj-cs"/>
                      </a:endParaRPr>
                    </a:p>
                  </a:txBody>
                  <a:tcPr>
                    <a:lnL w="12700" cap="flat" cmpd="sng" algn="ctr">
                      <a:solidFill>
                        <a:srgbClr val="26585C"/>
                      </a:solidFill>
                      <a:prstDash val="solid"/>
                      <a:round/>
                      <a:headEnd type="none" w="med" len="med"/>
                      <a:tailEnd type="none" w="med" len="med"/>
                    </a:lnL>
                    <a:solidFill>
                      <a:srgbClr val="E2F1C9"/>
                    </a:solidFill>
                  </a:tcPr>
                </a:tc>
              </a:tr>
              <a:tr h="390407">
                <a:tc>
                  <a:txBody>
                    <a:bodyPr/>
                    <a:lstStyle/>
                    <a:p>
                      <a:pPr algn="ctr" rtl="1"/>
                      <a:r>
                        <a:rPr lang="ar-SA" sz="1800" b="1" kern="1200" dirty="0" smtClean="0">
                          <a:solidFill>
                            <a:schemeClr val="bg1"/>
                          </a:solidFill>
                        </a:rPr>
                        <a:t>الأعباء الدراسية </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r>
                        <a:rPr lang="ar-SA" sz="2000" b="0" dirty="0" smtClean="0"/>
                        <a:t>مرتفعة</a:t>
                      </a:r>
                      <a:endParaRPr lang="ar-SA" sz="2000" b="0" dirty="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sz="2000" b="0" dirty="0" smtClean="0"/>
                        <a:t>منخفضة جداً</a:t>
                      </a:r>
                      <a:endParaRPr lang="ar-SA" sz="2000"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sz="2000" b="0" dirty="0" smtClean="0"/>
                        <a:t>منخفضة</a:t>
                      </a:r>
                      <a:endParaRPr lang="ar-SA" sz="2000"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r h="1458028">
                <a:tc>
                  <a:txBody>
                    <a:bodyPr/>
                    <a:lstStyle/>
                    <a:p>
                      <a:pPr algn="ctr" rtl="1"/>
                      <a:endParaRPr lang="ar-SA" sz="1800" b="1" kern="1200" dirty="0" smtClean="0">
                        <a:solidFill>
                          <a:schemeClr val="bg1"/>
                        </a:solidFill>
                      </a:endParaRPr>
                    </a:p>
                    <a:p>
                      <a:pPr algn="ctr" rtl="1"/>
                      <a:r>
                        <a:rPr lang="ar-SA" sz="1800" b="1" kern="1200" dirty="0" smtClean="0">
                          <a:solidFill>
                            <a:schemeClr val="bg1"/>
                          </a:solidFill>
                        </a:rPr>
                        <a:t>المعدل التراكمي</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endParaRPr lang="ar-SA" sz="2000" b="0" dirty="0" smtClean="0"/>
                    </a:p>
                    <a:p>
                      <a:pPr algn="ctr" rtl="1"/>
                      <a:r>
                        <a:rPr lang="ar-SA" sz="2000" b="0" dirty="0" smtClean="0"/>
                        <a:t>يبدأ من السنة الدراسية الثانية بنسبة ثابتة</a:t>
                      </a:r>
                      <a:endParaRPr lang="ar-SA" sz="2000" b="0" dirty="0">
                        <a:cs typeface="+mj-cs"/>
                      </a:endParaRPr>
                    </a:p>
                  </a:txBody>
                  <a:tcPr>
                    <a:lnR w="12700" cap="flat" cmpd="sng" algn="ctr">
                      <a:solidFill>
                        <a:srgbClr val="26585C"/>
                      </a:solidFill>
                      <a:prstDash val="solid"/>
                      <a:round/>
                      <a:headEnd type="none" w="med" len="med"/>
                      <a:tailEnd type="none" w="med" len="med"/>
                    </a:lnR>
                    <a:solidFill>
                      <a:srgbClr val="E2F1C9"/>
                    </a:solidFill>
                  </a:tcPr>
                </a:tc>
                <a:tc>
                  <a:txBody>
                    <a:bodyPr/>
                    <a:lstStyle/>
                    <a:p>
                      <a:pPr algn="ctr" rtl="1"/>
                      <a:endParaRPr lang="ar-SA" sz="2000" b="0" dirty="0" smtClean="0"/>
                    </a:p>
                    <a:p>
                      <a:pPr algn="ctr" rtl="1"/>
                      <a:r>
                        <a:rPr lang="ar-SA" sz="2000" b="0" dirty="0" smtClean="0"/>
                        <a:t>يبدأ من الفصل الدراسي الأول بنسبة واحدة</a:t>
                      </a:r>
                      <a:endParaRPr lang="ar-SA" sz="2000"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sz="2000" b="0" dirty="0" smtClean="0"/>
                        <a:t>يبدأ من السنة الدراسية الأولى بالتدرج النسبي</a:t>
                      </a:r>
                    </a:p>
                    <a:p>
                      <a:pPr algn="ctr" rtl="1"/>
                      <a:r>
                        <a:rPr lang="ar-SA" sz="1800" b="1" dirty="0" smtClean="0">
                          <a:solidFill>
                            <a:schemeClr val="accent6">
                              <a:lumMod val="75000"/>
                            </a:schemeClr>
                          </a:solidFill>
                        </a:rPr>
                        <a:t>   </a:t>
                      </a:r>
                      <a:r>
                        <a:rPr lang="ar-SA" sz="1800" b="1" i="0" dirty="0" smtClean="0">
                          <a:solidFill>
                            <a:schemeClr val="accent6">
                              <a:lumMod val="75000"/>
                            </a:schemeClr>
                          </a:solidFill>
                        </a:rPr>
                        <a:t>25% للأولى</a:t>
                      </a:r>
                    </a:p>
                    <a:p>
                      <a:pPr algn="ctr" rtl="1"/>
                      <a:r>
                        <a:rPr lang="ar-SA" sz="1800" b="1" i="0" dirty="0" smtClean="0">
                          <a:solidFill>
                            <a:srgbClr val="002060"/>
                          </a:solidFill>
                        </a:rPr>
                        <a:t>  35% للثانية</a:t>
                      </a:r>
                    </a:p>
                    <a:p>
                      <a:pPr algn="ctr" rtl="1"/>
                      <a:r>
                        <a:rPr lang="ar-SA" sz="1800" b="1" i="0" dirty="0" smtClean="0">
                          <a:solidFill>
                            <a:srgbClr val="002060"/>
                          </a:solidFill>
                        </a:rPr>
                        <a:t> 40% للثالثة</a:t>
                      </a:r>
                      <a:endParaRPr lang="ar-SA" sz="1800" b="1" i="0" dirty="0">
                        <a:solidFill>
                          <a:srgbClr val="002060"/>
                        </a:solidFill>
                        <a:cs typeface="+mj-cs"/>
                      </a:endParaRPr>
                    </a:p>
                  </a:txBody>
                  <a:tcPr>
                    <a:lnL w="12700" cap="flat" cmpd="sng" algn="ctr">
                      <a:solidFill>
                        <a:srgbClr val="26585C"/>
                      </a:solidFill>
                      <a:prstDash val="solid"/>
                      <a:round/>
                      <a:headEnd type="none" w="med" len="med"/>
                      <a:tailEnd type="none" w="med" len="med"/>
                    </a:lnL>
                    <a:solidFill>
                      <a:srgbClr val="E2F1C9"/>
                    </a:solidFill>
                  </a:tcPr>
                </a:tc>
              </a:tr>
              <a:tr h="1157685">
                <a:tc>
                  <a:txBody>
                    <a:bodyPr/>
                    <a:lstStyle/>
                    <a:p>
                      <a:pPr algn="ctr" rtl="1"/>
                      <a:endParaRPr lang="ar-SA" sz="1800" b="1" kern="1200" dirty="0" smtClean="0">
                        <a:solidFill>
                          <a:schemeClr val="bg1"/>
                        </a:solidFill>
                        <a:latin typeface="+mn-lt"/>
                        <a:ea typeface="+mn-ea"/>
                        <a:cs typeface="+mn-cs"/>
                      </a:endParaRPr>
                    </a:p>
                    <a:p>
                      <a:pPr algn="ctr" rtl="1"/>
                      <a:r>
                        <a:rPr lang="ar-SA" sz="1800" b="1" kern="1200" dirty="0" smtClean="0">
                          <a:solidFill>
                            <a:schemeClr val="bg1"/>
                          </a:solidFill>
                          <a:latin typeface="+mn-lt"/>
                          <a:ea typeface="+mn-ea"/>
                          <a:cs typeface="+mn-cs"/>
                        </a:rPr>
                        <a:t>المواد الاختيارية</a:t>
                      </a:r>
                    </a:p>
                  </a:txBody>
                  <a:tcPr>
                    <a:solidFill>
                      <a:srgbClr val="26585C"/>
                    </a:solidFill>
                  </a:tcPr>
                </a:tc>
                <a:tc>
                  <a:txBody>
                    <a:bodyPr/>
                    <a:lstStyle/>
                    <a:p>
                      <a:pPr algn="ctr" rtl="1"/>
                      <a:endParaRPr lang="ar-SA" sz="2000" b="0" dirty="0" smtClean="0">
                        <a:cs typeface="+mj-cs"/>
                      </a:endParaRPr>
                    </a:p>
                    <a:p>
                      <a:pPr algn="ctr" rtl="1"/>
                      <a:r>
                        <a:rPr lang="ar-SA" sz="2000" b="0" dirty="0" smtClean="0">
                          <a:cs typeface="+mj-cs"/>
                        </a:rPr>
                        <a:t>لا يوجد</a:t>
                      </a:r>
                      <a:endParaRPr lang="ar-SA" sz="2000" b="0" dirty="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endParaRPr lang="ar-SA" sz="2000" b="0" dirty="0" smtClean="0">
                        <a:cs typeface="+mj-cs"/>
                      </a:endParaRPr>
                    </a:p>
                    <a:p>
                      <a:pPr algn="ctr" rtl="1"/>
                      <a:r>
                        <a:rPr lang="ar-SA" sz="2000" b="0" dirty="0" smtClean="0">
                          <a:cs typeface="+mj-cs"/>
                        </a:rPr>
                        <a:t>يوجد</a:t>
                      </a:r>
                      <a:endParaRPr lang="ar-SA" sz="2000"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endParaRPr lang="ar-SA" sz="2000" b="0" dirty="0" smtClean="0">
                        <a:cs typeface="+mj-cs"/>
                      </a:endParaRPr>
                    </a:p>
                    <a:p>
                      <a:pPr algn="ctr" rtl="1"/>
                      <a:r>
                        <a:rPr lang="ar-SA" sz="2000" b="0" dirty="0" smtClean="0">
                          <a:cs typeface="+mj-cs"/>
                        </a:rPr>
                        <a:t>لا يوجد</a:t>
                      </a:r>
                      <a:endParaRPr lang="ar-SA" sz="2000"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bl>
          </a:graphicData>
        </a:graphic>
      </p:graphicFrame>
      <p:sp>
        <p:nvSpPr>
          <p:cNvPr id="5" name="مستطيل مستدير الزوايا 4"/>
          <p:cNvSpPr/>
          <p:nvPr/>
        </p:nvSpPr>
        <p:spPr bwMode="auto">
          <a:xfrm>
            <a:off x="0" y="214290"/>
            <a:ext cx="9144000" cy="571504"/>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mj-cs"/>
              </a:rPr>
              <a:t>المقارنة بين النظام السنوي ونظام المقررات والنظام الفصلي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nvGraphicFramePr>
        <p:xfrm>
          <a:off x="214282" y="928671"/>
          <a:ext cx="8643999" cy="5744616"/>
        </p:xfrm>
        <a:graphic>
          <a:graphicData uri="http://schemas.openxmlformats.org/drawingml/2006/table">
            <a:tbl>
              <a:tblPr rtl="1" firstRow="1" bandRow="1">
                <a:tableStyleId>{3C2FFA5D-87B4-456A-9821-1D502468CF0F}</a:tableStyleId>
              </a:tblPr>
              <a:tblGrid>
                <a:gridCol w="1531371"/>
                <a:gridCol w="2255490"/>
                <a:gridCol w="2287941"/>
                <a:gridCol w="2569197"/>
              </a:tblGrid>
              <a:tr h="383429">
                <a:tc>
                  <a:txBody>
                    <a:bodyPr/>
                    <a:lstStyle/>
                    <a:p>
                      <a:pPr algn="ctr" rtl="1"/>
                      <a:r>
                        <a:rPr lang="ar-SA" sz="2000" dirty="0" smtClean="0"/>
                        <a:t>مجال المقارنة</a:t>
                      </a:r>
                      <a:endParaRPr lang="ar-SA" sz="2000" b="1" dirty="0">
                        <a:cs typeface="+mj-cs"/>
                      </a:endParaRPr>
                    </a:p>
                  </a:txBody>
                  <a:tcPr>
                    <a:solidFill>
                      <a:srgbClr val="26585C"/>
                    </a:solidFill>
                  </a:tcPr>
                </a:tc>
                <a:tc>
                  <a:txBody>
                    <a:bodyPr/>
                    <a:lstStyle/>
                    <a:p>
                      <a:pPr algn="ctr" rtl="1"/>
                      <a:r>
                        <a:rPr lang="ar-SA" sz="2000" dirty="0" smtClean="0"/>
                        <a:t>النظام السنوي</a:t>
                      </a:r>
                      <a:endParaRPr lang="ar-SA" sz="2000" b="1" dirty="0">
                        <a:cs typeface="+mj-cs"/>
                      </a:endParaRPr>
                    </a:p>
                  </a:txBody>
                  <a:tcPr>
                    <a:solidFill>
                      <a:srgbClr val="26585C"/>
                    </a:solidFill>
                  </a:tcPr>
                </a:tc>
                <a:tc>
                  <a:txBody>
                    <a:bodyPr/>
                    <a:lstStyle/>
                    <a:p>
                      <a:pPr algn="ctr" rtl="1"/>
                      <a:r>
                        <a:rPr lang="ar-SA" sz="2000" dirty="0" smtClean="0"/>
                        <a:t>نظام</a:t>
                      </a:r>
                      <a:r>
                        <a:rPr lang="ar-SA" sz="2000" baseline="0" dirty="0" smtClean="0"/>
                        <a:t> المقررات</a:t>
                      </a:r>
                      <a:endParaRPr lang="ar-SA" sz="2000" b="1" dirty="0">
                        <a:cs typeface="+mj-cs"/>
                      </a:endParaRPr>
                    </a:p>
                  </a:txBody>
                  <a:tcPr>
                    <a:solidFill>
                      <a:srgbClr val="26585C"/>
                    </a:solidFill>
                  </a:tcPr>
                </a:tc>
                <a:tc>
                  <a:txBody>
                    <a:bodyPr/>
                    <a:lstStyle/>
                    <a:p>
                      <a:pPr algn="ctr" rtl="1"/>
                      <a:r>
                        <a:rPr lang="ar-SA" sz="2000" dirty="0" smtClean="0"/>
                        <a:t>النظام الفصلي</a:t>
                      </a:r>
                      <a:endParaRPr lang="ar-SA" sz="2000" b="1" dirty="0">
                        <a:cs typeface="+mj-cs"/>
                      </a:endParaRPr>
                    </a:p>
                  </a:txBody>
                  <a:tcPr>
                    <a:solidFill>
                      <a:srgbClr val="26585C"/>
                    </a:solidFill>
                  </a:tcPr>
                </a:tc>
              </a:tr>
              <a:tr h="1415739">
                <a:tc>
                  <a:txBody>
                    <a:bodyPr/>
                    <a:lstStyle/>
                    <a:p>
                      <a:pPr algn="ctr" rtl="1"/>
                      <a:endParaRPr lang="ar-SA" sz="1800" b="1" kern="1200" dirty="0" smtClean="0">
                        <a:solidFill>
                          <a:schemeClr val="bg1"/>
                        </a:solidFill>
                      </a:endParaRPr>
                    </a:p>
                    <a:p>
                      <a:pPr algn="ctr" rtl="1"/>
                      <a:r>
                        <a:rPr lang="ar-SA" sz="1800" b="1" kern="1200" dirty="0" smtClean="0">
                          <a:solidFill>
                            <a:schemeClr val="bg1"/>
                          </a:solidFill>
                        </a:rPr>
                        <a:t>توزيع الدرجات الكلية على الفصل الدراسي الواحد</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r>
                        <a:rPr lang="ar-SA" b="0" dirty="0" smtClean="0"/>
                        <a:t>50 درجة لكل فصل دراسي</a:t>
                      </a:r>
                    </a:p>
                    <a:p>
                      <a:pPr algn="ctr" rtl="1"/>
                      <a:r>
                        <a:rPr lang="ar-SA" b="0" dirty="0" smtClean="0"/>
                        <a:t>(20 درجة لأعمال السنة/</a:t>
                      </a:r>
                    </a:p>
                    <a:p>
                      <a:pPr algn="ctr" rtl="1"/>
                      <a:r>
                        <a:rPr lang="ar-SA" b="0" dirty="0" smtClean="0"/>
                        <a:t>30</a:t>
                      </a:r>
                      <a:r>
                        <a:rPr lang="ar-SA" b="0" baseline="0" dirty="0" smtClean="0"/>
                        <a:t> درجة للاختبار النهائي</a:t>
                      </a:r>
                      <a:r>
                        <a:rPr lang="ar-SA" b="0" dirty="0" smtClean="0"/>
                        <a:t>)</a:t>
                      </a:r>
                      <a:endParaRPr lang="ar-SA" b="0" dirty="0" smtClean="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t>100 درجة لكل فصل دراسي</a:t>
                      </a:r>
                    </a:p>
                    <a:p>
                      <a:pPr algn="ctr" rtl="1"/>
                      <a:r>
                        <a:rPr lang="ar-SA" b="0" dirty="0" smtClean="0"/>
                        <a:t>50 درجة لأعمال الفصل أو المستوى</a:t>
                      </a:r>
                    </a:p>
                    <a:p>
                      <a:pPr algn="ctr" rtl="1"/>
                      <a:r>
                        <a:rPr lang="ar-SA" b="0" dirty="0" smtClean="0"/>
                        <a:t>50 درجة للاختبار النهائي</a:t>
                      </a:r>
                      <a:endParaRPr lang="ar-SA"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t>100 درجة لكل فصل دراسي</a:t>
                      </a:r>
                    </a:p>
                    <a:p>
                      <a:pPr algn="ctr" rtl="1"/>
                      <a:r>
                        <a:rPr lang="ar-SA" b="0" dirty="0" smtClean="0"/>
                        <a:t>50 درجة لأعمال الفصل أو المستوى</a:t>
                      </a:r>
                    </a:p>
                    <a:p>
                      <a:pPr algn="ctr" rtl="1"/>
                      <a:r>
                        <a:rPr lang="ar-SA" b="0" dirty="0" smtClean="0"/>
                        <a:t>50 درجة للاختبار النهائي</a:t>
                      </a:r>
                      <a:endParaRPr lang="ar-SA"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r h="1415739">
                <a:tc>
                  <a:txBody>
                    <a:bodyPr/>
                    <a:lstStyle/>
                    <a:p>
                      <a:pPr algn="ctr" rtl="1"/>
                      <a:endParaRPr lang="ar-SA" sz="1800" b="1" kern="1200" dirty="0" smtClean="0">
                        <a:solidFill>
                          <a:schemeClr val="bg1"/>
                        </a:solidFill>
                        <a:latin typeface="+mn-lt"/>
                        <a:ea typeface="+mn-ea"/>
                        <a:cs typeface="+mn-cs"/>
                      </a:endParaRPr>
                    </a:p>
                    <a:p>
                      <a:pPr algn="ctr" rtl="1"/>
                      <a:r>
                        <a:rPr lang="ar-SA" sz="1800" b="1" kern="1200" dirty="0" smtClean="0">
                          <a:solidFill>
                            <a:schemeClr val="bg1"/>
                          </a:solidFill>
                          <a:latin typeface="+mn-lt"/>
                          <a:ea typeface="+mn-ea"/>
                          <a:cs typeface="+mn-cs"/>
                        </a:rPr>
                        <a:t>الحد الأدنى للنجاح في المادة</a:t>
                      </a:r>
                    </a:p>
                  </a:txBody>
                  <a:tcPr>
                    <a:solidFill>
                      <a:srgbClr val="26585C"/>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b="0" kern="1200" dirty="0" smtClean="0">
                          <a:solidFill>
                            <a:schemeClr val="dk1"/>
                          </a:solidFill>
                          <a:latin typeface="+mn-lt"/>
                          <a:ea typeface="+mn-ea"/>
                          <a:cs typeface="+mn-cs"/>
                        </a:rPr>
                        <a:t>الحصول على النهاية الصغرى للنجاح (50) درجة في نهاية العام بشرط حضور الطالب/ة الاختبار</a:t>
                      </a:r>
                      <a:r>
                        <a:rPr lang="ar-SA" sz="1800" b="0" kern="1200" baseline="0" dirty="0" smtClean="0">
                          <a:solidFill>
                            <a:schemeClr val="dk1"/>
                          </a:solidFill>
                          <a:latin typeface="+mn-lt"/>
                          <a:ea typeface="+mn-ea"/>
                          <a:cs typeface="+mn-cs"/>
                        </a:rPr>
                        <a:t> النهائي للمادة</a:t>
                      </a:r>
                      <a:endParaRPr lang="ar-SA" sz="1800" b="0" kern="1200" dirty="0" smtClean="0">
                        <a:solidFill>
                          <a:schemeClr val="dk1"/>
                        </a:solidFill>
                        <a:latin typeface="+mn-lt"/>
                        <a:ea typeface="+mn-ea"/>
                        <a:cs typeface="+mn-cs"/>
                      </a:endParaRPr>
                    </a:p>
                  </a:txBody>
                  <a:tcPr>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b="0" dirty="0" smtClean="0">
                          <a:cs typeface="+mj-cs"/>
                        </a:rPr>
                        <a:t>الحصول على النهاية الصغرى للنجاح (50) درجة بشرط حضور الطالب/ة الاختبار</a:t>
                      </a:r>
                      <a:r>
                        <a:rPr lang="ar-SA" b="0" baseline="0" dirty="0" smtClean="0">
                          <a:cs typeface="+mj-cs"/>
                        </a:rPr>
                        <a:t> النهائي للمادة</a:t>
                      </a:r>
                      <a:endParaRPr lang="ar-SA"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b="0" dirty="0" smtClean="0">
                          <a:cs typeface="+mj-cs"/>
                        </a:rPr>
                        <a:t>الحصول على النهاية الصغرى للنجاح (50) درجة بشرط حصول</a:t>
                      </a:r>
                      <a:r>
                        <a:rPr lang="ar-SA" b="0" baseline="0" dirty="0" smtClean="0">
                          <a:cs typeface="+mj-cs"/>
                        </a:rPr>
                        <a:t> الطالب/ة على 20% من درجة الاختبار النهائي للمادة</a:t>
                      </a:r>
                      <a:endParaRPr lang="ar-SA" b="0" dirty="0">
                        <a:cs typeface="+mj-cs"/>
                      </a:endParaRPr>
                    </a:p>
                  </a:txBody>
                  <a:tcPr>
                    <a:lnL w="12700" cap="flat" cmpd="sng" algn="ctr">
                      <a:solidFill>
                        <a:srgbClr val="26585C"/>
                      </a:solidFill>
                      <a:prstDash val="solid"/>
                      <a:round/>
                      <a:headEnd type="none" w="med" len="med"/>
                      <a:tailEnd type="none" w="med" len="med"/>
                    </a:lnL>
                    <a:solidFill>
                      <a:srgbClr val="E2F1C9"/>
                    </a:solidFill>
                  </a:tcPr>
                </a:tc>
              </a:tr>
              <a:tr h="619386">
                <a:tc>
                  <a:txBody>
                    <a:bodyPr/>
                    <a:lstStyle/>
                    <a:p>
                      <a:pPr algn="ctr" rtl="1"/>
                      <a:r>
                        <a:rPr lang="ar-SA" sz="1800" b="1" kern="1200" dirty="0" smtClean="0">
                          <a:solidFill>
                            <a:schemeClr val="bg1"/>
                          </a:solidFill>
                          <a:latin typeface="+mn-lt"/>
                          <a:ea typeface="+mn-ea"/>
                          <a:cs typeface="+mn-cs"/>
                        </a:rPr>
                        <a:t>الدور الثاني</a:t>
                      </a:r>
                    </a:p>
                  </a:txBody>
                  <a:tcPr>
                    <a:solidFill>
                      <a:srgbClr val="26585C"/>
                    </a:solidFill>
                  </a:tcPr>
                </a:tc>
                <a:tc>
                  <a:txBody>
                    <a:bodyPr/>
                    <a:lstStyle/>
                    <a:p>
                      <a:pPr algn="ctr" rtl="1"/>
                      <a:r>
                        <a:rPr lang="ar-SA" b="0" dirty="0" smtClean="0">
                          <a:cs typeface="+mj-cs"/>
                        </a:rPr>
                        <a:t>يوجد دور ثاني نهاية العام</a:t>
                      </a:r>
                      <a:r>
                        <a:rPr lang="ar-SA" b="0" baseline="0" dirty="0" smtClean="0">
                          <a:cs typeface="+mj-cs"/>
                        </a:rPr>
                        <a:t> الدراسي</a:t>
                      </a:r>
                      <a:endParaRPr lang="ar-SA" b="0" dirty="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cs typeface="+mj-cs"/>
                        </a:rPr>
                        <a:t>لا يوجد</a:t>
                      </a:r>
                      <a:endParaRPr lang="ar-SA"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cs typeface="+mj-cs"/>
                        </a:rPr>
                        <a:t>يوجد دور ثاني لكل فصل دراسي</a:t>
                      </a:r>
                      <a:endParaRPr lang="ar-SA"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r h="619386">
                <a:tc>
                  <a:txBody>
                    <a:bodyPr/>
                    <a:lstStyle/>
                    <a:p>
                      <a:pPr algn="ctr" rtl="1"/>
                      <a:r>
                        <a:rPr lang="ar-SA" sz="1800" b="1" kern="1200" dirty="0" smtClean="0">
                          <a:solidFill>
                            <a:schemeClr val="bg1"/>
                          </a:solidFill>
                          <a:latin typeface="+mn-lt"/>
                          <a:ea typeface="+mn-ea"/>
                          <a:cs typeface="+mn-cs"/>
                        </a:rPr>
                        <a:t>اختبار</a:t>
                      </a:r>
                      <a:r>
                        <a:rPr lang="ar-SA" sz="1800" b="1" kern="1200" baseline="0" dirty="0" smtClean="0">
                          <a:solidFill>
                            <a:schemeClr val="bg1"/>
                          </a:solidFill>
                          <a:latin typeface="+mn-lt"/>
                          <a:ea typeface="+mn-ea"/>
                          <a:cs typeface="+mn-cs"/>
                        </a:rPr>
                        <a:t> المواد المحمولة</a:t>
                      </a:r>
                      <a:endParaRPr lang="ar-SA" sz="1800" b="1" kern="1200" dirty="0" smtClean="0">
                        <a:solidFill>
                          <a:schemeClr val="bg1"/>
                        </a:solidFill>
                        <a:latin typeface="+mn-lt"/>
                        <a:ea typeface="+mn-ea"/>
                        <a:cs typeface="+mn-cs"/>
                      </a:endParaRPr>
                    </a:p>
                  </a:txBody>
                  <a:tcPr>
                    <a:solidFill>
                      <a:srgbClr val="26585C"/>
                    </a:solidFill>
                  </a:tcPr>
                </a:tc>
                <a:tc>
                  <a:txBody>
                    <a:bodyPr/>
                    <a:lstStyle/>
                    <a:p>
                      <a:pPr algn="ctr" rtl="1"/>
                      <a:r>
                        <a:rPr lang="ar-SA" b="0" dirty="0" smtClean="0">
                          <a:cs typeface="+mj-cs"/>
                        </a:rPr>
                        <a:t>لا يوجد</a:t>
                      </a:r>
                      <a:endParaRPr lang="ar-SA" b="0" dirty="0">
                        <a:cs typeface="+mj-cs"/>
                      </a:endParaRPr>
                    </a:p>
                  </a:txBody>
                  <a:tcPr>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b="0" dirty="0" smtClean="0">
                          <a:cs typeface="+mj-cs"/>
                        </a:rPr>
                        <a:t>يوجد قبل الاختبارات النهائية في كل فصل دراسي</a:t>
                      </a:r>
                      <a:endParaRPr lang="ar-SA"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b="0" dirty="0" smtClean="0">
                          <a:cs typeface="+mj-cs"/>
                        </a:rPr>
                        <a:t>يوجد بداية كل عام دراسي</a:t>
                      </a:r>
                      <a:endParaRPr lang="ar-SA" b="0" dirty="0">
                        <a:cs typeface="+mj-cs"/>
                      </a:endParaRPr>
                    </a:p>
                  </a:txBody>
                  <a:tcPr>
                    <a:lnL w="12700" cap="flat" cmpd="sng" algn="ctr">
                      <a:solidFill>
                        <a:srgbClr val="26585C"/>
                      </a:solidFill>
                      <a:prstDash val="solid"/>
                      <a:round/>
                      <a:headEnd type="none" w="med" len="med"/>
                      <a:tailEnd type="none" w="med" len="med"/>
                    </a:lnL>
                    <a:solidFill>
                      <a:srgbClr val="E2F1C9"/>
                    </a:solidFill>
                  </a:tcPr>
                </a:tc>
              </a:tr>
              <a:tr h="353935">
                <a:tc>
                  <a:txBody>
                    <a:bodyPr/>
                    <a:lstStyle/>
                    <a:p>
                      <a:pPr algn="ctr" rtl="1"/>
                      <a:r>
                        <a:rPr lang="ar-SA" sz="1800" b="1" kern="1200" dirty="0" smtClean="0">
                          <a:solidFill>
                            <a:schemeClr val="bg1"/>
                          </a:solidFill>
                          <a:latin typeface="+mn-lt"/>
                          <a:ea typeface="+mn-ea"/>
                          <a:cs typeface="+mn-cs"/>
                        </a:rPr>
                        <a:t>الفصل الصيفي</a:t>
                      </a:r>
                    </a:p>
                  </a:txBody>
                  <a:tcPr>
                    <a:solidFill>
                      <a:srgbClr val="26585C"/>
                    </a:solidFill>
                  </a:tcPr>
                </a:tc>
                <a:tc>
                  <a:txBody>
                    <a:bodyPr/>
                    <a:lstStyle/>
                    <a:p>
                      <a:pPr algn="ctr" rtl="1"/>
                      <a:r>
                        <a:rPr lang="ar-SA" b="0" dirty="0" smtClean="0">
                          <a:cs typeface="+mj-cs"/>
                        </a:rPr>
                        <a:t>لا</a:t>
                      </a:r>
                      <a:r>
                        <a:rPr lang="ar-SA" b="0" baseline="0" dirty="0" smtClean="0">
                          <a:cs typeface="+mj-cs"/>
                        </a:rPr>
                        <a:t> يوجد</a:t>
                      </a:r>
                      <a:endParaRPr lang="ar-SA" b="0" dirty="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cs typeface="+mj-cs"/>
                        </a:rPr>
                        <a:t>يوجد </a:t>
                      </a:r>
                      <a:endParaRPr lang="ar-SA"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cs typeface="+mj-cs"/>
                        </a:rPr>
                        <a:t>يوجد للمتعثرين</a:t>
                      </a:r>
                      <a:endParaRPr lang="ar-SA"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r h="353935">
                <a:tc>
                  <a:txBody>
                    <a:bodyPr/>
                    <a:lstStyle/>
                    <a:p>
                      <a:pPr algn="ctr" rtl="1"/>
                      <a:r>
                        <a:rPr lang="ar-SA" sz="1800" b="1" kern="1200" dirty="0" smtClean="0">
                          <a:solidFill>
                            <a:schemeClr val="bg1"/>
                          </a:solidFill>
                          <a:latin typeface="+mn-lt"/>
                          <a:ea typeface="+mn-ea"/>
                          <a:cs typeface="+mn-cs"/>
                        </a:rPr>
                        <a:t>الانتساب الكلي</a:t>
                      </a:r>
                    </a:p>
                  </a:txBody>
                  <a:tcPr>
                    <a:solidFill>
                      <a:srgbClr val="26585C"/>
                    </a:solidFill>
                  </a:tcPr>
                </a:tc>
                <a:tc>
                  <a:txBody>
                    <a:bodyPr/>
                    <a:lstStyle/>
                    <a:p>
                      <a:pPr algn="ctr" rtl="1"/>
                      <a:r>
                        <a:rPr lang="ar-SA" b="0" dirty="0" smtClean="0">
                          <a:cs typeface="+mj-cs"/>
                        </a:rPr>
                        <a:t>يوجد</a:t>
                      </a:r>
                      <a:endParaRPr lang="ar-SA" b="0" dirty="0">
                        <a:cs typeface="+mj-cs"/>
                      </a:endParaRPr>
                    </a:p>
                  </a:txBody>
                  <a:tcPr>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b="0" dirty="0" smtClean="0">
                          <a:cs typeface="+mj-cs"/>
                        </a:rPr>
                        <a:t>لا يوجد</a:t>
                      </a:r>
                      <a:endParaRPr lang="ar-SA"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E2F1C9"/>
                    </a:solidFill>
                  </a:tcPr>
                </a:tc>
                <a:tc>
                  <a:txBody>
                    <a:bodyPr/>
                    <a:lstStyle/>
                    <a:p>
                      <a:pPr algn="ctr" rtl="1"/>
                      <a:r>
                        <a:rPr lang="ar-SA" b="0" dirty="0" smtClean="0">
                          <a:cs typeface="+mj-cs"/>
                        </a:rPr>
                        <a:t>يوجد</a:t>
                      </a:r>
                      <a:endParaRPr lang="ar-SA" b="0" dirty="0">
                        <a:cs typeface="+mj-cs"/>
                      </a:endParaRPr>
                    </a:p>
                  </a:txBody>
                  <a:tcPr>
                    <a:lnL w="12700" cap="flat" cmpd="sng" algn="ctr">
                      <a:solidFill>
                        <a:srgbClr val="26585C"/>
                      </a:solidFill>
                      <a:prstDash val="solid"/>
                      <a:round/>
                      <a:headEnd type="none" w="med" len="med"/>
                      <a:tailEnd type="none" w="med" len="med"/>
                    </a:lnL>
                    <a:solidFill>
                      <a:srgbClr val="E2F1C9"/>
                    </a:solidFill>
                  </a:tcPr>
                </a:tc>
              </a:tr>
              <a:tr h="410616">
                <a:tc>
                  <a:txBody>
                    <a:bodyPr/>
                    <a:lstStyle/>
                    <a:p>
                      <a:pPr algn="ctr" rtl="1"/>
                      <a:r>
                        <a:rPr lang="ar-SA" sz="1800" b="1" kern="1200" dirty="0" smtClean="0">
                          <a:solidFill>
                            <a:schemeClr val="bg1"/>
                          </a:solidFill>
                          <a:latin typeface="+mn-lt"/>
                          <a:ea typeface="+mn-ea"/>
                          <a:cs typeface="+mn-cs"/>
                        </a:rPr>
                        <a:t>الانتساب الجزئي</a:t>
                      </a:r>
                    </a:p>
                  </a:txBody>
                  <a:tcPr>
                    <a:solidFill>
                      <a:srgbClr val="26585C"/>
                    </a:solidFill>
                  </a:tcPr>
                </a:tc>
                <a:tc>
                  <a:txBody>
                    <a:bodyPr/>
                    <a:lstStyle/>
                    <a:p>
                      <a:pPr algn="ctr" rtl="1"/>
                      <a:r>
                        <a:rPr lang="ar-SA" b="0" dirty="0" smtClean="0">
                          <a:cs typeface="+mj-cs"/>
                        </a:rPr>
                        <a:t>لا يوجد</a:t>
                      </a:r>
                      <a:endParaRPr lang="ar-SA" b="0" dirty="0">
                        <a:cs typeface="+mj-cs"/>
                      </a:endParaRPr>
                    </a:p>
                  </a:txBody>
                  <a:tcPr>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cs typeface="+mj-cs"/>
                        </a:rPr>
                        <a:t>لا يوجد</a:t>
                      </a:r>
                      <a:endParaRPr lang="ar-SA" b="0" dirty="0">
                        <a:cs typeface="+mj-cs"/>
                      </a:endParaRPr>
                    </a:p>
                  </a:txBody>
                  <a:tcPr>
                    <a:lnL w="12700" cap="flat" cmpd="sng" algn="ctr">
                      <a:solidFill>
                        <a:srgbClr val="26585C"/>
                      </a:solidFill>
                      <a:prstDash val="solid"/>
                      <a:round/>
                      <a:headEnd type="none" w="med" len="med"/>
                      <a:tailEnd type="none" w="med" len="med"/>
                    </a:lnL>
                    <a:lnR w="12700" cap="flat" cmpd="sng" algn="ctr">
                      <a:solidFill>
                        <a:srgbClr val="26585C"/>
                      </a:solidFill>
                      <a:prstDash val="solid"/>
                      <a:round/>
                      <a:headEnd type="none" w="med" len="med"/>
                      <a:tailEnd type="none" w="med" len="med"/>
                    </a:lnR>
                    <a:solidFill>
                      <a:srgbClr val="7AC2C8">
                        <a:alpha val="40000"/>
                      </a:srgbClr>
                    </a:solidFill>
                  </a:tcPr>
                </a:tc>
                <a:tc>
                  <a:txBody>
                    <a:bodyPr/>
                    <a:lstStyle/>
                    <a:p>
                      <a:pPr algn="ctr" rtl="1"/>
                      <a:r>
                        <a:rPr lang="ar-SA" b="0" dirty="0" smtClean="0">
                          <a:cs typeface="+mj-cs"/>
                        </a:rPr>
                        <a:t>لا يوجد</a:t>
                      </a:r>
                      <a:endParaRPr lang="ar-SA" b="0" dirty="0">
                        <a:cs typeface="+mj-cs"/>
                      </a:endParaRPr>
                    </a:p>
                  </a:txBody>
                  <a:tcPr>
                    <a:lnL w="12700" cap="flat" cmpd="sng" algn="ctr">
                      <a:solidFill>
                        <a:srgbClr val="26585C"/>
                      </a:solidFill>
                      <a:prstDash val="solid"/>
                      <a:round/>
                      <a:headEnd type="none" w="med" len="med"/>
                      <a:tailEnd type="none" w="med" len="med"/>
                    </a:lnL>
                    <a:solidFill>
                      <a:srgbClr val="7AC2C8">
                        <a:alpha val="40000"/>
                      </a:srgbClr>
                    </a:solidFill>
                  </a:tcPr>
                </a:tc>
              </a:tr>
            </a:tbl>
          </a:graphicData>
        </a:graphic>
      </p:graphicFrame>
      <p:sp>
        <p:nvSpPr>
          <p:cNvPr id="5" name="مستطيل مستدير الزوايا 4"/>
          <p:cNvSpPr/>
          <p:nvPr/>
        </p:nvSpPr>
        <p:spPr bwMode="auto">
          <a:xfrm>
            <a:off x="0" y="214290"/>
            <a:ext cx="9144000" cy="571504"/>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mj-cs"/>
              </a:rPr>
              <a:t>المقارنة بين النظام السنوي ونظام المقررات والنظام الفصلي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مستدير الزوايا 6"/>
          <p:cNvSpPr/>
          <p:nvPr/>
        </p:nvSpPr>
        <p:spPr bwMode="auto">
          <a:xfrm>
            <a:off x="4788024" y="1196752"/>
            <a:ext cx="4143404" cy="2143140"/>
          </a:xfrm>
          <a:prstGeom prst="roundRect">
            <a:avLst/>
          </a:prstGeom>
          <a:solidFill>
            <a:schemeClr val="accent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Arial" pitchFamily="34" charset="0"/>
                <a:cs typeface="Arial" pitchFamily="34" charset="0"/>
              </a:rPr>
              <a:t>يمثل التقويم</a:t>
            </a:r>
            <a:r>
              <a:rPr kumimoji="0" lang="ar-SA" sz="2800" b="1" i="0" u="none" strike="noStrike" cap="none" normalizeH="0" dirty="0" smtClean="0">
                <a:ln>
                  <a:noFill/>
                </a:ln>
                <a:solidFill>
                  <a:schemeClr val="bg1"/>
                </a:solidFill>
                <a:effectLst/>
                <a:latin typeface="Arial" pitchFamily="34" charset="0"/>
                <a:cs typeface="Arial" pitchFamily="34" charset="0"/>
              </a:rPr>
              <a:t> الذي تنفذه المدرسة من خلال المعلم والمعلمة أحد أهم روافد العملية التعليمية ومقومات تحسينها</a:t>
            </a:r>
            <a:r>
              <a:rPr kumimoji="0" lang="ar-SA" sz="1800" b="1" i="0" u="none" strike="noStrike" cap="none" normalizeH="0" dirty="0" smtClean="0">
                <a:ln>
                  <a:noFill/>
                </a:ln>
                <a:solidFill>
                  <a:schemeClr val="bg1"/>
                </a:solidFill>
                <a:effectLst/>
                <a:latin typeface="Arial" pitchFamily="34" charset="0"/>
                <a:cs typeface="Arial" pitchFamily="34" charset="0"/>
              </a:rPr>
              <a:t> </a:t>
            </a:r>
            <a:endParaRPr kumimoji="0" lang="ar-SA" sz="1800" b="1" i="0" u="none" strike="noStrike" cap="none" normalizeH="0" baseline="0" dirty="0" smtClean="0">
              <a:ln>
                <a:noFill/>
              </a:ln>
              <a:solidFill>
                <a:schemeClr val="bg1"/>
              </a:solidFill>
              <a:effectLst/>
              <a:latin typeface="Arial" pitchFamily="34" charset="0"/>
              <a:cs typeface="Arial" pitchFamily="34" charset="0"/>
            </a:endParaRPr>
          </a:p>
        </p:txBody>
      </p:sp>
      <p:sp>
        <p:nvSpPr>
          <p:cNvPr id="9" name="مستطيل مستدير الزوايا 8"/>
          <p:cNvSpPr/>
          <p:nvPr/>
        </p:nvSpPr>
        <p:spPr bwMode="auto">
          <a:xfrm>
            <a:off x="4788024" y="3573016"/>
            <a:ext cx="4143404" cy="2143140"/>
          </a:xfrm>
          <a:prstGeom prst="roundRect">
            <a:avLst/>
          </a:prstGeom>
          <a:solidFill>
            <a:schemeClr val="accent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bg1"/>
                </a:solidFill>
                <a:effectLst/>
                <a:latin typeface="Arial" pitchFamily="34" charset="0"/>
                <a:cs typeface="Arial" pitchFamily="34" charset="0"/>
              </a:rPr>
              <a:t>وقد أكدت الدراسات الحديثة على تأثير جودة التقويم في تحسين كفاءة التعلم وتمكين المتعلم من الخبرات المتنوعة المخطط لها</a:t>
            </a:r>
            <a:r>
              <a:rPr kumimoji="0" lang="ar-SA" sz="2400" b="1" i="0" u="none" strike="noStrike" cap="none" normalizeH="0" dirty="0" smtClean="0">
                <a:ln>
                  <a:noFill/>
                </a:ln>
                <a:solidFill>
                  <a:schemeClr val="bg1"/>
                </a:solidFill>
                <a:effectLst/>
                <a:latin typeface="Arial" pitchFamily="34" charset="0"/>
                <a:cs typeface="Arial" pitchFamily="34" charset="0"/>
              </a:rPr>
              <a:t> </a:t>
            </a:r>
            <a:r>
              <a:rPr kumimoji="0" lang="ar-SA" sz="2400" b="1" i="0" u="none" strike="noStrike" cap="none" normalizeH="0" baseline="0" dirty="0" smtClean="0">
                <a:ln>
                  <a:noFill/>
                </a:ln>
                <a:solidFill>
                  <a:schemeClr val="bg1"/>
                </a:solidFill>
                <a:effectLst/>
                <a:latin typeface="Arial" pitchFamily="34" charset="0"/>
                <a:cs typeface="Arial" pitchFamily="34" charset="0"/>
              </a:rPr>
              <a:t>في المناهج الدراسية وتحسين مخرجاتها العملية التعليمية </a:t>
            </a:r>
          </a:p>
        </p:txBody>
      </p:sp>
      <p:sp>
        <p:nvSpPr>
          <p:cNvPr id="10" name="شارة رتبة 9"/>
          <p:cNvSpPr/>
          <p:nvPr/>
        </p:nvSpPr>
        <p:spPr bwMode="auto">
          <a:xfrm rot="10800000">
            <a:off x="3923928" y="2852936"/>
            <a:ext cx="714380" cy="1143008"/>
          </a:xfrm>
          <a:prstGeom prst="chevron">
            <a:avLst>
              <a:gd name="adj" fmla="val 51939"/>
            </a:avLst>
          </a:prstGeom>
          <a:solidFill>
            <a:srgbClr val="387980"/>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مستطيل مستدير الزوايا 11"/>
          <p:cNvSpPr/>
          <p:nvPr/>
        </p:nvSpPr>
        <p:spPr bwMode="auto">
          <a:xfrm>
            <a:off x="323528" y="1196752"/>
            <a:ext cx="3500462" cy="3429024"/>
          </a:xfrm>
          <a:prstGeom prst="roundRect">
            <a:avLst/>
          </a:prstGeom>
          <a:solidFill>
            <a:schemeClr val="accent1">
              <a:lumMod val="5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Arial" pitchFamily="34" charset="0"/>
                <a:cs typeface="Arial" pitchFamily="34" charset="0"/>
              </a:rPr>
              <a:t>ومن هنا استهدف مشروع النظام الفصلي تحسين التقويم كعملية من عمليات التعلم تسهم في تحقيق مبادئ الاتجاهات الحديثة نحو:</a:t>
            </a:r>
          </a:p>
          <a:p>
            <a:pPr marL="0" marR="0" indent="0" algn="ctr" defTabSz="914400" rtl="0" eaLnBrk="1" fontAlgn="base" latinLnBrk="0" hangingPunct="1">
              <a:lnSpc>
                <a:spcPct val="100000"/>
              </a:lnSpc>
              <a:spcBef>
                <a:spcPct val="0"/>
              </a:spcBef>
              <a:spcAft>
                <a:spcPct val="0"/>
              </a:spcAft>
              <a:buClrTx/>
              <a:buSzTx/>
              <a:buFontTx/>
              <a:buNone/>
              <a:tabLst/>
            </a:pPr>
            <a:r>
              <a:rPr lang="ar-SA" sz="2800" b="1" dirty="0" smtClean="0">
                <a:solidFill>
                  <a:schemeClr val="bg1"/>
                </a:solidFill>
              </a:rPr>
              <a:t>(التقويم من أجل التعلم)</a:t>
            </a:r>
            <a:endParaRPr kumimoji="0" lang="ar-SA" sz="1800" b="1" i="0" u="none" strike="noStrike" cap="none" normalizeH="0" baseline="0" dirty="0" smtClean="0">
              <a:ln>
                <a:noFill/>
              </a:ln>
              <a:solidFill>
                <a:schemeClr val="bg1"/>
              </a:solidFill>
              <a:effectLst/>
              <a:latin typeface="Arial" pitchFamily="34" charset="0"/>
              <a:cs typeface="Arial" pitchFamily="34" charset="0"/>
            </a:endParaRPr>
          </a:p>
        </p:txBody>
      </p:sp>
      <p:pic>
        <p:nvPicPr>
          <p:cNvPr id="3076" name="Picture 4" descr="C:\Users\win 7\Pictures\evaluation.jpg"/>
          <p:cNvPicPr>
            <a:picLocks noChangeAspect="1" noChangeArrowheads="1"/>
          </p:cNvPicPr>
          <p:nvPr/>
        </p:nvPicPr>
        <p:blipFill>
          <a:blip r:embed="rId2" cstate="print"/>
          <a:srcRect/>
          <a:stretch>
            <a:fillRect/>
          </a:stretch>
        </p:blipFill>
        <p:spPr bwMode="auto">
          <a:xfrm>
            <a:off x="928662" y="5286388"/>
            <a:ext cx="2143140" cy="1571612"/>
          </a:xfrm>
          <a:prstGeom prst="rect">
            <a:avLst/>
          </a:prstGeom>
          <a:ln>
            <a:solidFill>
              <a:schemeClr val="bg1">
                <a:lumMod val="65000"/>
              </a:schemeClr>
            </a:solidFill>
          </a:ln>
          <a:effectLst>
            <a:softEdge rad="112500"/>
          </a:effectLst>
        </p:spPr>
      </p:pic>
      <p:sp>
        <p:nvSpPr>
          <p:cNvPr id="8" name="مستطيل مستدير الزوايا 7"/>
          <p:cNvSpPr/>
          <p:nvPr/>
        </p:nvSpPr>
        <p:spPr bwMode="auto">
          <a:xfrm>
            <a:off x="4499992" y="188640"/>
            <a:ext cx="4338864"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مدخل</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3643306" y="142852"/>
            <a:ext cx="5343556" cy="857256"/>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lumMod val="95000"/>
                  </a:schemeClr>
                </a:solidFill>
                <a:effectLst/>
                <a:latin typeface="Arial" pitchFamily="34" charset="0"/>
                <a:cs typeface="+mj-cs"/>
              </a:rPr>
              <a:t>خصائص التقويم في النظام الفصلي</a:t>
            </a:r>
          </a:p>
        </p:txBody>
      </p:sp>
      <p:graphicFrame>
        <p:nvGraphicFramePr>
          <p:cNvPr id="5" name="جدول 4"/>
          <p:cNvGraphicFramePr>
            <a:graphicFrameLocks noGrp="1"/>
          </p:cNvGraphicFramePr>
          <p:nvPr/>
        </p:nvGraphicFramePr>
        <p:xfrm>
          <a:off x="214282" y="1071520"/>
          <a:ext cx="8715436" cy="5578928"/>
        </p:xfrm>
        <a:graphic>
          <a:graphicData uri="http://schemas.openxmlformats.org/drawingml/2006/table">
            <a:tbl>
              <a:tblPr rtl="1" firstRow="1" bandRow="1">
                <a:tableStyleId>{0E3FDE45-AF77-4B5C-9715-49D594BDF05E}</a:tableStyleId>
              </a:tblPr>
              <a:tblGrid>
                <a:gridCol w="8715436"/>
              </a:tblGrid>
              <a:tr h="606985">
                <a:tc>
                  <a:txBody>
                    <a:bodyPr/>
                    <a:lstStyle/>
                    <a:p>
                      <a:pPr rtl="1">
                        <a:lnSpc>
                          <a:spcPct val="100000"/>
                        </a:lnSpc>
                      </a:pPr>
                      <a:r>
                        <a:rPr lang="ar-SA" sz="2000" b="1" kern="1200" baseline="0" dirty="0" smtClean="0">
                          <a:solidFill>
                            <a:schemeClr val="tx1"/>
                          </a:solidFill>
                          <a:latin typeface="+mn-lt"/>
                          <a:ea typeface="+mn-ea"/>
                          <a:cs typeface="+mn-cs"/>
                        </a:rPr>
                        <a:t>1) عدم إعادة دراسة السنة الدراسية والمستوى الدراسي.</a:t>
                      </a:r>
                    </a:p>
                  </a:txBody>
                  <a:tcPr>
                    <a:lnB w="28575" cap="flat" cmpd="sng" algn="ctr">
                      <a:solidFill>
                        <a:srgbClr val="E3F1CB"/>
                      </a:solidFill>
                      <a:prstDash val="solid"/>
                      <a:round/>
                      <a:headEnd type="none" w="med" len="med"/>
                      <a:tailEnd type="none" w="med" len="med"/>
                    </a:lnB>
                    <a:solidFill>
                      <a:srgbClr val="E2F1C9"/>
                    </a:solidFill>
                  </a:tcPr>
                </a:tc>
              </a:tr>
              <a:tr h="606985">
                <a:tc>
                  <a:txBody>
                    <a:bodyPr/>
                    <a:lstStyle/>
                    <a:p>
                      <a:pPr rtl="1">
                        <a:lnSpc>
                          <a:spcPct val="100000"/>
                        </a:lnSpc>
                      </a:pPr>
                      <a:r>
                        <a:rPr lang="ar-SA" sz="2000" b="1" kern="1200" baseline="0" dirty="0" smtClean="0">
                          <a:solidFill>
                            <a:schemeClr val="tx1"/>
                          </a:solidFill>
                          <a:latin typeface="+mn-lt"/>
                          <a:ea typeface="+mn-ea"/>
                          <a:cs typeface="+mn-cs"/>
                        </a:rPr>
                        <a:t>2) إتاحة العديد من فرص الاختبار والدراسة أمام الطالب المتعثر.</a:t>
                      </a:r>
                    </a:p>
                  </a:txBody>
                  <a:tcPr>
                    <a:lnT w="28575" cap="flat" cmpd="sng" algn="ctr">
                      <a:solidFill>
                        <a:srgbClr val="E3F1CB"/>
                      </a:solidFill>
                      <a:prstDash val="solid"/>
                      <a:round/>
                      <a:headEnd type="none" w="med" len="med"/>
                      <a:tailEnd type="none" w="med" len="med"/>
                    </a:lnT>
                    <a:solidFill>
                      <a:schemeClr val="bg1">
                        <a:alpha val="20000"/>
                      </a:schemeClr>
                    </a:solidFill>
                  </a:tcPr>
                </a:tc>
              </a:tr>
              <a:tr h="674430">
                <a:tc>
                  <a:txBody>
                    <a:bodyPr/>
                    <a:lstStyle/>
                    <a:p>
                      <a:pPr rtl="1">
                        <a:lnSpc>
                          <a:spcPct val="100000"/>
                        </a:lnSpc>
                      </a:pPr>
                      <a:r>
                        <a:rPr lang="ar-SA" sz="2000" b="1" kern="1200" baseline="0" dirty="0" smtClean="0">
                          <a:solidFill>
                            <a:schemeClr val="tx1"/>
                          </a:solidFill>
                          <a:latin typeface="+mn-lt"/>
                          <a:ea typeface="+mn-ea"/>
                          <a:cs typeface="+mn-cs"/>
                        </a:rPr>
                        <a:t>3) استقلالية كل مستوى دراسي بذاته. </a:t>
                      </a:r>
                    </a:p>
                  </a:txBody>
                  <a:tcPr>
                    <a:solidFill>
                      <a:srgbClr val="E2F1C9"/>
                    </a:solidFill>
                  </a:tcPr>
                </a:tc>
              </a:tr>
              <a:tr h="649680">
                <a:tc>
                  <a:txBody>
                    <a:bodyPr/>
                    <a:lstStyle/>
                    <a:p>
                      <a:pPr rtl="1">
                        <a:lnSpc>
                          <a:spcPct val="100000"/>
                        </a:lnSpc>
                      </a:pPr>
                      <a:r>
                        <a:rPr lang="ar-SA" sz="2000" b="1" kern="1200" baseline="0" dirty="0" smtClean="0">
                          <a:solidFill>
                            <a:schemeClr val="tx1"/>
                          </a:solidFill>
                          <a:latin typeface="+mn-lt"/>
                          <a:ea typeface="+mn-ea"/>
                          <a:cs typeface="+mn-cs"/>
                        </a:rPr>
                        <a:t>4) تطبيق أسلوب المواد الدراسية المحمولة.</a:t>
                      </a:r>
                    </a:p>
                  </a:txBody>
                  <a:tcPr>
                    <a:solidFill>
                      <a:schemeClr val="bg1">
                        <a:alpha val="20000"/>
                      </a:schemeClr>
                    </a:solidFill>
                  </a:tcPr>
                </a:tc>
              </a:tr>
              <a:tr h="649680">
                <a:tc>
                  <a:txBody>
                    <a:bodyPr/>
                    <a:lstStyle/>
                    <a:p>
                      <a:pPr rtl="1">
                        <a:lnSpc>
                          <a:spcPct val="100000"/>
                        </a:lnSpc>
                      </a:pPr>
                      <a:r>
                        <a:rPr lang="ar-SA" sz="2000" b="1" kern="1200" baseline="0" dirty="0" smtClean="0">
                          <a:solidFill>
                            <a:schemeClr val="tx1"/>
                          </a:solidFill>
                          <a:latin typeface="+mn-lt"/>
                          <a:ea typeface="+mn-ea"/>
                          <a:cs typeface="+mn-cs"/>
                        </a:rPr>
                        <a:t>5) تطبيق المعدل التراكمي من بداية الدراسة في المرحلة الثانوية.</a:t>
                      </a:r>
                    </a:p>
                  </a:txBody>
                  <a:tcPr>
                    <a:solidFill>
                      <a:srgbClr val="E2F1C9"/>
                    </a:solidFill>
                  </a:tcPr>
                </a:tc>
              </a:tr>
              <a:tr h="527042">
                <a:tc>
                  <a:txBody>
                    <a:bodyPr/>
                    <a:lstStyle/>
                    <a:p>
                      <a:pPr rtl="1">
                        <a:lnSpc>
                          <a:spcPct val="100000"/>
                        </a:lnSpc>
                      </a:pPr>
                      <a:r>
                        <a:rPr lang="ar-SA" sz="2000" b="1" kern="1200" baseline="0" dirty="0" smtClean="0">
                          <a:solidFill>
                            <a:schemeClr val="tx1"/>
                          </a:solidFill>
                          <a:latin typeface="+mn-lt"/>
                          <a:ea typeface="+mn-ea"/>
                          <a:cs typeface="+mn-cs"/>
                        </a:rPr>
                        <a:t>6) إلغاء نظام التجاوز.</a:t>
                      </a:r>
                    </a:p>
                  </a:txBody>
                  <a:tcPr>
                    <a:solidFill>
                      <a:schemeClr val="bg1">
                        <a:alpha val="20000"/>
                      </a:schemeClr>
                    </a:solidFill>
                  </a:tcPr>
                </a:tc>
              </a:tr>
              <a:tr h="649680">
                <a:tc>
                  <a:txBody>
                    <a:bodyPr/>
                    <a:lstStyle/>
                    <a:p>
                      <a:pPr rtl="1">
                        <a:lnSpc>
                          <a:spcPct val="100000"/>
                        </a:lnSpc>
                      </a:pPr>
                      <a:r>
                        <a:rPr lang="ar-SA" sz="2000" b="1" kern="1200" baseline="0" dirty="0" smtClean="0">
                          <a:solidFill>
                            <a:schemeClr val="tx1"/>
                          </a:solidFill>
                          <a:latin typeface="+mn-lt"/>
                          <a:ea typeface="+mn-ea"/>
                          <a:cs typeface="+mn-cs"/>
                        </a:rPr>
                        <a:t>7) اشتراط دراسة المتطلبات السابقة لبدء دراسة المواد المعتمدة عليها.</a:t>
                      </a:r>
                    </a:p>
                  </a:txBody>
                  <a:tcPr>
                    <a:solidFill>
                      <a:srgbClr val="E2F1C9"/>
                    </a:solidFill>
                  </a:tcPr>
                </a:tc>
              </a:tr>
              <a:tr h="564766">
                <a:tc>
                  <a:txBody>
                    <a:bodyPr/>
                    <a:lstStyle/>
                    <a:p>
                      <a:pPr rtl="1">
                        <a:lnSpc>
                          <a:spcPct val="100000"/>
                        </a:lnSpc>
                      </a:pPr>
                      <a:r>
                        <a:rPr lang="ar-SA" sz="2000" b="1" kern="1200" baseline="0" dirty="0" smtClean="0">
                          <a:solidFill>
                            <a:schemeClr val="tx1"/>
                          </a:solidFill>
                          <a:latin typeface="+mn-lt"/>
                          <a:ea typeface="+mn-ea"/>
                          <a:cs typeface="+mn-cs"/>
                        </a:rPr>
                        <a:t>8) إتاحة فرصة الانتساب الكلي, ولا يتاح الانتساب الجزئي.</a:t>
                      </a:r>
                    </a:p>
                  </a:txBody>
                  <a:tcPr>
                    <a:solidFill>
                      <a:schemeClr val="bg1">
                        <a:alpha val="20000"/>
                      </a:schemeClr>
                    </a:solidFill>
                  </a:tcPr>
                </a:tc>
              </a:tr>
              <a:tr h="649680">
                <a:tc>
                  <a:txBody>
                    <a:bodyPr/>
                    <a:lstStyle/>
                    <a:p>
                      <a:pPr rtl="1">
                        <a:lnSpc>
                          <a:spcPct val="100000"/>
                        </a:lnSpc>
                      </a:pPr>
                      <a:r>
                        <a:rPr lang="ar-SA" sz="2000" b="1" kern="1200" baseline="0" dirty="0" smtClean="0">
                          <a:solidFill>
                            <a:schemeClr val="tx1"/>
                          </a:solidFill>
                          <a:latin typeface="+mn-lt"/>
                          <a:ea typeface="+mn-ea"/>
                          <a:cs typeface="+mn-cs"/>
                        </a:rPr>
                        <a:t>9) النجاح في جميع المواد الدراسية شرط للحصول على شهادة المرحلة الثانوية.</a:t>
                      </a:r>
                    </a:p>
                  </a:txBody>
                  <a:tcPr>
                    <a:solidFill>
                      <a:srgbClr val="E2F1C9"/>
                    </a:solidFill>
                  </a:tcPr>
                </a:tc>
              </a:tr>
            </a:tbl>
          </a:graphicData>
        </a:graphic>
      </p:graphicFrame>
      <p:pic>
        <p:nvPicPr>
          <p:cNvPr id="24578" name="Picture 2" descr="C:\Users\win 7\Pictures\evaluation7.jpg"/>
          <p:cNvPicPr>
            <a:picLocks noChangeAspect="1" noChangeArrowheads="1"/>
          </p:cNvPicPr>
          <p:nvPr/>
        </p:nvPicPr>
        <p:blipFill>
          <a:blip r:embed="rId2" cstate="print"/>
          <a:srcRect/>
          <a:stretch>
            <a:fillRect/>
          </a:stretch>
        </p:blipFill>
        <p:spPr bwMode="auto">
          <a:xfrm>
            <a:off x="214282" y="0"/>
            <a:ext cx="2571768" cy="1000108"/>
          </a:xfrm>
          <a:prstGeom prst="rect">
            <a:avLst/>
          </a:prstGeom>
          <a:ln>
            <a:solidFill>
              <a:schemeClr val="bg1">
                <a:lumMod val="50000"/>
              </a:schemeClr>
            </a:solid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تين مستديرتين في نفس الجانب 1"/>
          <p:cNvSpPr/>
          <p:nvPr/>
        </p:nvSpPr>
        <p:spPr bwMode="auto">
          <a:xfrm>
            <a:off x="251520" y="476672"/>
            <a:ext cx="8712968" cy="6192688"/>
          </a:xfrm>
          <a:prstGeom prst="round2Same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6000" b="0" i="0" u="none" strike="noStrike" cap="none" normalizeH="0" baseline="0" dirty="0" smtClean="0">
                <a:ln>
                  <a:noFill/>
                </a:ln>
                <a:solidFill>
                  <a:schemeClr val="tx1"/>
                </a:solidFill>
                <a:effectLst/>
                <a:cs typeface="DecoType Naskh Special" pitchFamily="2" charset="-78"/>
              </a:rPr>
              <a:t>بعون</a:t>
            </a:r>
            <a:r>
              <a:rPr kumimoji="0" lang="ar-SA" sz="6000" b="0" i="0" u="none" strike="noStrike" cap="none" normalizeH="0" dirty="0" smtClean="0">
                <a:ln>
                  <a:noFill/>
                </a:ln>
                <a:solidFill>
                  <a:schemeClr val="tx1"/>
                </a:solidFill>
                <a:effectLst/>
                <a:cs typeface="DecoType Naskh Special" pitchFamily="2" charset="-78"/>
              </a:rPr>
              <a:t> الله </a:t>
            </a:r>
            <a:r>
              <a:rPr kumimoji="0" lang="ar-SA" sz="6000" b="0" i="0" u="none" strike="noStrike" cap="none" normalizeH="0" dirty="0" err="1" smtClean="0">
                <a:ln>
                  <a:noFill/>
                </a:ln>
                <a:solidFill>
                  <a:schemeClr val="tx1"/>
                </a:solidFill>
                <a:effectLst/>
                <a:cs typeface="DecoType Naskh Special" pitchFamily="2" charset="-78"/>
              </a:rPr>
              <a:t>وتوفيقة</a:t>
            </a:r>
            <a:endParaRPr kumimoji="0" lang="ar-SA" sz="6000" b="0" i="0" u="none" strike="noStrike" cap="none" normalizeH="0" dirty="0" smtClean="0">
              <a:ln>
                <a:noFill/>
              </a:ln>
              <a:solidFill>
                <a:schemeClr val="tx1"/>
              </a:solidFill>
              <a:effectLst/>
              <a:cs typeface="DecoType Naskh Special" pitchFamily="2" charset="-7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ar-SA" sz="6000" b="0" i="0" u="none" strike="noStrike" cap="none" normalizeH="0" dirty="0" smtClean="0">
                <a:ln>
                  <a:noFill/>
                </a:ln>
                <a:solidFill>
                  <a:schemeClr val="tx1"/>
                </a:solidFill>
                <a:effectLst/>
                <a:cs typeface="DecoType Naskh Special" pitchFamily="2" charset="-78"/>
              </a:rPr>
              <a:t> ثم بتضافر الجهود</a:t>
            </a:r>
          </a:p>
          <a:p>
            <a:pPr marL="0" marR="0" indent="0" algn="ctr" defTabSz="914400" rtl="0" eaLnBrk="1" fontAlgn="base" latinLnBrk="0" hangingPunct="1">
              <a:lnSpc>
                <a:spcPct val="100000"/>
              </a:lnSpc>
              <a:spcBef>
                <a:spcPct val="0"/>
              </a:spcBef>
              <a:spcAft>
                <a:spcPct val="0"/>
              </a:spcAft>
              <a:buClrTx/>
              <a:buSzTx/>
              <a:buFontTx/>
              <a:buNone/>
              <a:tabLst/>
            </a:pPr>
            <a:r>
              <a:rPr kumimoji="0" lang="ar-SA" sz="6000" b="0" i="0" u="none" strike="noStrike" cap="none" normalizeH="0" dirty="0" smtClean="0">
                <a:ln>
                  <a:noFill/>
                </a:ln>
                <a:solidFill>
                  <a:schemeClr val="tx1"/>
                </a:solidFill>
                <a:effectLst/>
                <a:cs typeface="DecoType Naskh Special" pitchFamily="2" charset="-78"/>
              </a:rPr>
              <a:t> تتكامل </a:t>
            </a:r>
            <a:r>
              <a:rPr kumimoji="0" lang="ar-SA" sz="6000" b="0" i="0" u="none" strike="noStrike" cap="none" normalizeH="0" dirty="0" err="1" smtClean="0">
                <a:ln>
                  <a:noFill/>
                </a:ln>
                <a:solidFill>
                  <a:schemeClr val="tx1"/>
                </a:solidFill>
                <a:effectLst/>
                <a:cs typeface="DecoType Naskh Special" pitchFamily="2" charset="-78"/>
              </a:rPr>
              <a:t>الرؤى </a:t>
            </a:r>
            <a:r>
              <a:rPr kumimoji="0" lang="ar-SA" sz="6000" b="0" i="0" u="none" strike="noStrike" cap="none" normalizeH="0" dirty="0" smtClean="0">
                <a:ln>
                  <a:noFill/>
                </a:ln>
                <a:solidFill>
                  <a:schemeClr val="tx1"/>
                </a:solidFill>
                <a:effectLst/>
                <a:cs typeface="DecoType Naskh Special" pitchFamily="2" charset="-78"/>
              </a:rPr>
              <a:t>..وتنضج الافكار </a:t>
            </a:r>
          </a:p>
          <a:p>
            <a:pPr marL="0" marR="0" indent="0" algn="ctr" defTabSz="914400" rtl="0" eaLnBrk="1" fontAlgn="base" latinLnBrk="0" hangingPunct="1">
              <a:lnSpc>
                <a:spcPct val="100000"/>
              </a:lnSpc>
              <a:spcBef>
                <a:spcPct val="0"/>
              </a:spcBef>
              <a:spcAft>
                <a:spcPct val="0"/>
              </a:spcAft>
              <a:buClrTx/>
              <a:buSzTx/>
              <a:buFontTx/>
              <a:buNone/>
              <a:tabLst/>
            </a:pPr>
            <a:r>
              <a:rPr kumimoji="0" lang="ar-SA" sz="6000" b="0" i="0" u="none" strike="noStrike" cap="none" normalizeH="0" dirty="0" smtClean="0">
                <a:ln>
                  <a:noFill/>
                </a:ln>
                <a:solidFill>
                  <a:schemeClr val="tx1"/>
                </a:solidFill>
                <a:effectLst/>
                <a:cs typeface="DecoType Naskh Special" pitchFamily="2" charset="-78"/>
              </a:rPr>
              <a:t>وتكتمل </a:t>
            </a:r>
            <a:r>
              <a:rPr kumimoji="0" lang="ar-SA" sz="6000" b="0" i="0" u="none" strike="noStrike" cap="none" normalizeH="0" dirty="0" err="1" smtClean="0">
                <a:ln>
                  <a:noFill/>
                </a:ln>
                <a:solidFill>
                  <a:schemeClr val="tx1"/>
                </a:solidFill>
                <a:effectLst/>
                <a:cs typeface="DecoType Naskh Special" pitchFamily="2" charset="-78"/>
              </a:rPr>
              <a:t>النتائج ..</a:t>
            </a:r>
            <a:r>
              <a:rPr kumimoji="0" lang="ar-SA" sz="6000" b="0" i="0" u="none" strike="noStrike" cap="none" normalizeH="0" dirty="0" smtClean="0">
                <a:ln>
                  <a:noFill/>
                </a:ln>
                <a:solidFill>
                  <a:schemeClr val="tx1"/>
                </a:solidFill>
                <a:effectLst/>
                <a:cs typeface="DecoType Naskh Special" pitchFamily="2" charset="-78"/>
              </a:rPr>
              <a:t> وتتحقق الأهداف </a:t>
            </a:r>
          </a:p>
          <a:p>
            <a:pPr marL="0" marR="0" indent="0" algn="ctr" defTabSz="914400" rtl="0" eaLnBrk="1" fontAlgn="base" latinLnBrk="0" hangingPunct="1">
              <a:lnSpc>
                <a:spcPct val="100000"/>
              </a:lnSpc>
              <a:spcBef>
                <a:spcPct val="0"/>
              </a:spcBef>
              <a:spcAft>
                <a:spcPct val="0"/>
              </a:spcAft>
              <a:buClrTx/>
              <a:buSzTx/>
              <a:buFontTx/>
              <a:buNone/>
              <a:tabLst/>
            </a:pPr>
            <a:r>
              <a:rPr kumimoji="0" lang="ar-SA" sz="6000" b="0" i="0" u="none" strike="noStrike" cap="none" normalizeH="0" dirty="0" smtClean="0">
                <a:ln>
                  <a:noFill/>
                </a:ln>
                <a:solidFill>
                  <a:schemeClr val="tx1"/>
                </a:solidFill>
                <a:effectLst/>
                <a:cs typeface="DecoType Naskh Special" pitchFamily="2" charset="-78"/>
              </a:rPr>
              <a:t>في شراكة من أجل تعلم أفضل </a:t>
            </a:r>
          </a:p>
          <a:p>
            <a:pPr marL="0" marR="0" indent="0" algn="ctr" defTabSz="914400" rtl="0" eaLnBrk="1" fontAlgn="base" latinLnBrk="0" hangingPunct="1">
              <a:lnSpc>
                <a:spcPct val="100000"/>
              </a:lnSpc>
              <a:spcBef>
                <a:spcPct val="0"/>
              </a:spcBef>
              <a:spcAft>
                <a:spcPct val="0"/>
              </a:spcAft>
              <a:buClrTx/>
              <a:buSzTx/>
              <a:buFontTx/>
              <a:buNone/>
              <a:tabLst/>
            </a:pPr>
            <a:r>
              <a:rPr kumimoji="0" lang="ar-SA" sz="6000" b="0" i="0" u="none" strike="noStrike" cap="none" normalizeH="0" dirty="0" smtClean="0">
                <a:ln>
                  <a:noFill/>
                </a:ln>
                <a:solidFill>
                  <a:schemeClr val="tx1"/>
                </a:solidFill>
                <a:effectLst/>
                <a:cs typeface="DecoType Naskh Special" pitchFamily="2" charset="-78"/>
              </a:rPr>
              <a:t>للطالب والطالبة </a:t>
            </a:r>
            <a:endParaRPr kumimoji="0" lang="ar-SA" sz="6000" b="0" i="0" u="none" strike="noStrike" cap="none" normalizeH="0" baseline="0" dirty="0" smtClean="0">
              <a:ln>
                <a:noFill/>
              </a:ln>
              <a:solidFill>
                <a:schemeClr val="tx1"/>
              </a:solidFill>
              <a:effectLst/>
              <a:cs typeface="DecoType Naskh Special"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bwMode="auto">
          <a:xfrm>
            <a:off x="1187624" y="620688"/>
            <a:ext cx="7344816" cy="3816424"/>
          </a:xfrm>
          <a:prstGeom prst="ellipse">
            <a:avLst/>
          </a:prstGeom>
          <a:gradFill flip="none" rotWithShape="1">
            <a:gsLst>
              <a:gs pos="0">
                <a:srgbClr val="3399FF">
                  <a:tint val="66000"/>
                  <a:satMod val="160000"/>
                </a:srgbClr>
              </a:gs>
              <a:gs pos="50000">
                <a:srgbClr val="3399FF">
                  <a:tint val="44500"/>
                  <a:satMod val="160000"/>
                </a:srgbClr>
              </a:gs>
              <a:gs pos="100000">
                <a:srgbClr val="3399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0" i="0" u="none" strike="noStrike" cap="none" normalizeH="0" baseline="0" dirty="0" smtClean="0">
                <a:ln>
                  <a:noFill/>
                </a:ln>
                <a:solidFill>
                  <a:schemeClr val="tx1"/>
                </a:solidFill>
                <a:effectLst/>
                <a:cs typeface="DecoType Naskh Variants" pitchFamily="2" charset="-78"/>
              </a:rPr>
              <a:t>شكراً لطيب متابعتكم</a:t>
            </a:r>
            <a:r>
              <a:rPr kumimoji="0" lang="ar-SA" sz="4800" b="0" i="0" u="none" strike="noStrike" cap="none" normalizeH="0" dirty="0" smtClean="0">
                <a:ln>
                  <a:noFill/>
                </a:ln>
                <a:solidFill>
                  <a:schemeClr val="tx1"/>
                </a:solidFill>
                <a:effectLst/>
                <a:cs typeface="DecoType Naskh Variants" pitchFamily="2" charset="-78"/>
              </a:rPr>
              <a:t> </a:t>
            </a:r>
          </a:p>
          <a:p>
            <a:pPr marL="0" marR="0" indent="0" algn="ctr" defTabSz="914400" rtl="0" eaLnBrk="1" fontAlgn="base" latinLnBrk="0" hangingPunct="1">
              <a:lnSpc>
                <a:spcPct val="100000"/>
              </a:lnSpc>
              <a:spcBef>
                <a:spcPct val="0"/>
              </a:spcBef>
              <a:spcAft>
                <a:spcPct val="0"/>
              </a:spcAft>
              <a:buClrTx/>
              <a:buSzTx/>
              <a:buFontTx/>
              <a:buNone/>
              <a:tabLst/>
            </a:pPr>
            <a:r>
              <a:rPr lang="ar-SA" sz="4800" baseline="0" dirty="0" smtClean="0">
                <a:cs typeface="DecoType Naskh Variants" pitchFamily="2" charset="-78"/>
              </a:rPr>
              <a:t>مع</a:t>
            </a:r>
            <a:r>
              <a:rPr lang="ar-SA" sz="4800" dirty="0" smtClean="0">
                <a:cs typeface="DecoType Naskh Variants" pitchFamily="2" charset="-78"/>
              </a:rPr>
              <a:t> خالص الدعاء للجميع بالتوفيق </a:t>
            </a:r>
            <a:endParaRPr kumimoji="0" lang="ar-SA" sz="4800" b="0" i="0" u="none" strike="noStrike" cap="none" normalizeH="0" baseline="0" dirty="0" smtClean="0">
              <a:ln>
                <a:noFill/>
              </a:ln>
              <a:solidFill>
                <a:schemeClr val="tx1"/>
              </a:solidFill>
              <a:effectLst/>
              <a:cs typeface="DecoType Naskh Variant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sp>
        <p:nvSpPr>
          <p:cNvPr id="6" name="مستطيل مستدير الزوايا 5"/>
          <p:cNvSpPr/>
          <p:nvPr/>
        </p:nvSpPr>
        <p:spPr bwMode="auto">
          <a:xfrm>
            <a:off x="1214414" y="1142984"/>
            <a:ext cx="6858048" cy="857256"/>
          </a:xfrm>
          <a:prstGeom prst="roundRect">
            <a:avLst/>
          </a:prstGeom>
          <a:solidFill>
            <a:srgbClr val="8BCC44"/>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400" b="1" i="0" u="none" strike="noStrike" cap="none" normalizeH="0" dirty="0" smtClean="0">
                <a:ln>
                  <a:noFill/>
                </a:ln>
                <a:solidFill>
                  <a:schemeClr val="bg1"/>
                </a:solidFill>
                <a:effectLst/>
                <a:latin typeface="Arial" pitchFamily="34" charset="0"/>
                <a:cs typeface="Arial" pitchFamily="34" charset="0"/>
              </a:rPr>
              <a:t>فيما يلي عرض للقواعد العامة المنبثقة عن اللائحة المقترحة للتقويم في مشروع النظام الفصلي للتعليم الثانوي</a:t>
            </a:r>
            <a:endParaRPr kumimoji="0" lang="ar-SA" sz="2400" b="1"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7" name="جدول 6"/>
          <p:cNvGraphicFramePr>
            <a:graphicFrameLocks noGrp="1"/>
          </p:cNvGraphicFramePr>
          <p:nvPr/>
        </p:nvGraphicFramePr>
        <p:xfrm>
          <a:off x="285720" y="2088834"/>
          <a:ext cx="8643998" cy="1554480"/>
        </p:xfrm>
        <a:graphic>
          <a:graphicData uri="http://schemas.openxmlformats.org/drawingml/2006/table">
            <a:tbl>
              <a:tblPr rtl="1" firstRow="1" bandRow="1">
                <a:tableStyleId>{5C22544A-7EE6-4342-B048-85BDC9FD1C3A}</a:tableStyleId>
              </a:tblPr>
              <a:tblGrid>
                <a:gridCol w="8643998"/>
              </a:tblGrid>
              <a:tr h="857256">
                <a:tc>
                  <a:txBody>
                    <a:bodyPr/>
                    <a:lstStyle/>
                    <a:p>
                      <a:pPr marL="342900" indent="-342900" rtl="1">
                        <a:buFont typeface="+mj-lt"/>
                        <a:buAutoNum type="arabicPeriod"/>
                      </a:pPr>
                      <a:r>
                        <a:rPr lang="ar-SA" dirty="0" smtClean="0">
                          <a:solidFill>
                            <a:schemeClr val="tx1"/>
                          </a:solidFill>
                        </a:rPr>
                        <a:t>تتكون</a:t>
                      </a:r>
                      <a:r>
                        <a:rPr lang="ar-SA" baseline="0" dirty="0" smtClean="0">
                          <a:solidFill>
                            <a:schemeClr val="tx1"/>
                          </a:solidFill>
                        </a:rPr>
                        <a:t> المرحلة الثانوية من ثلاثة أعوام دراسية (السنوات الدراسية) ويتكون العام الدراسي من فصلين دراسيين يسمى كل منهما (مستوى), بحد أدنى ستة مستويات في المرحلة الثانوية.</a:t>
                      </a:r>
                    </a:p>
                    <a:p>
                      <a:pPr marL="342900" indent="-342900" rtl="1">
                        <a:buFont typeface="+mj-lt"/>
                        <a:buNone/>
                      </a:pPr>
                      <a:endParaRPr lang="ar-SA" dirty="0">
                        <a:solidFill>
                          <a:schemeClr val="tx1"/>
                        </a:solidFill>
                      </a:endParaRPr>
                    </a:p>
                  </a:txBody>
                  <a:tcPr>
                    <a:solidFill>
                      <a:srgbClr val="D0EDC1"/>
                    </a:solidFill>
                  </a:tcPr>
                </a:tc>
              </a:tr>
              <a:tr h="370840">
                <a:tc>
                  <a:txBody>
                    <a:bodyPr/>
                    <a:lstStyle/>
                    <a:p>
                      <a:pPr marL="342900" indent="-342900" rtl="1">
                        <a:buFont typeface="+mj-lt"/>
                        <a:buNone/>
                      </a:pPr>
                      <a:r>
                        <a:rPr lang="ar-SA" sz="1800" b="1" kern="1200" baseline="0" dirty="0" smtClean="0">
                          <a:solidFill>
                            <a:schemeClr val="tx1"/>
                          </a:solidFill>
                          <a:latin typeface="+mn-lt"/>
                          <a:ea typeface="+mn-ea"/>
                          <a:cs typeface="+mn-cs"/>
                        </a:rPr>
                        <a:t>2.  يتكون كل (مستوى) من ثمانية عشر أسبوعاً بما فيها أسابيع الاختبارات ويمكن تعديلها وفق ما تحدده الجهات المختصة.</a:t>
                      </a:r>
                    </a:p>
                  </a:txBody>
                  <a:tcPr>
                    <a:solidFill>
                      <a:srgbClr val="B8E08C"/>
                    </a:solidFill>
                  </a:tcPr>
                </a:tc>
              </a:tr>
            </a:tbl>
          </a:graphicData>
        </a:graphic>
      </p:graphicFrame>
      <p:sp>
        <p:nvSpPr>
          <p:cNvPr id="8" name="مستطيل 7"/>
          <p:cNvSpPr/>
          <p:nvPr/>
        </p:nvSpPr>
        <p:spPr bwMode="auto">
          <a:xfrm>
            <a:off x="6929454" y="3929066"/>
            <a:ext cx="2057408" cy="1771656"/>
          </a:xfrm>
          <a:prstGeom prst="rect">
            <a:avLst/>
          </a:prstGeom>
          <a:solidFill>
            <a:schemeClr val="accent1">
              <a:lumMod val="5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السنة</a:t>
            </a:r>
            <a:r>
              <a:rPr kumimoji="0" lang="ar-SA" sz="2000" b="1" i="0" u="none" strike="noStrike" cap="none" normalizeH="0" dirty="0" smtClean="0">
                <a:ln>
                  <a:noFill/>
                </a:ln>
                <a:solidFill>
                  <a:schemeClr val="bg1"/>
                </a:solidFill>
                <a:effectLst/>
                <a:latin typeface="Arial" pitchFamily="34" charset="0"/>
                <a:cs typeface="Arial" pitchFamily="34" charset="0"/>
              </a:rPr>
              <a:t> الدراسية الأولى</a:t>
            </a:r>
            <a:endParaRPr kumimoji="0" lang="ar-SA" sz="2000" b="1"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9" name="جدول 8"/>
          <p:cNvGraphicFramePr>
            <a:graphicFrameLocks noGrp="1"/>
          </p:cNvGraphicFramePr>
          <p:nvPr/>
        </p:nvGraphicFramePr>
        <p:xfrm>
          <a:off x="8072462" y="4643446"/>
          <a:ext cx="785818" cy="996216"/>
        </p:xfrm>
        <a:graphic>
          <a:graphicData uri="http://schemas.openxmlformats.org/drawingml/2006/table">
            <a:tbl>
              <a:tblPr rtl="1" firstRow="1" bandRow="1">
                <a:tableStyleId>{5C22544A-7EE6-4342-B048-85BDC9FD1C3A}</a:tableStyleId>
              </a:tblPr>
              <a:tblGrid>
                <a:gridCol w="785818"/>
              </a:tblGrid>
              <a:tr h="597252">
                <a:tc>
                  <a:txBody>
                    <a:bodyPr/>
                    <a:lstStyle/>
                    <a:p>
                      <a:pPr algn="ctr" rtl="1"/>
                      <a:r>
                        <a:rPr lang="ar-SA" sz="1600" b="1" dirty="0" smtClean="0"/>
                        <a:t>المستوى الأول</a:t>
                      </a:r>
                      <a:endParaRPr lang="ar-SA" sz="1600" b="1" dirty="0"/>
                    </a:p>
                  </a:txBody>
                  <a:tcPr>
                    <a:solidFill>
                      <a:srgbClr val="3DB9A4"/>
                    </a:solidFill>
                  </a:tcPr>
                </a:tc>
              </a:tr>
              <a:tr h="398964">
                <a:tc>
                  <a:txBody>
                    <a:bodyPr/>
                    <a:lstStyle/>
                    <a:p>
                      <a:pPr algn="ctr" rtl="1"/>
                      <a:r>
                        <a:rPr lang="ar-SA" b="1" dirty="0" smtClean="0"/>
                        <a:t>م1</a:t>
                      </a:r>
                      <a:endParaRPr lang="ar-SA" b="1" dirty="0"/>
                    </a:p>
                  </a:txBody>
                  <a:tcPr>
                    <a:solidFill>
                      <a:schemeClr val="accent1"/>
                    </a:solidFill>
                  </a:tcPr>
                </a:tc>
              </a:tr>
            </a:tbl>
          </a:graphicData>
        </a:graphic>
      </p:graphicFrame>
      <p:graphicFrame>
        <p:nvGraphicFramePr>
          <p:cNvPr id="12" name="جدول 11"/>
          <p:cNvGraphicFramePr>
            <a:graphicFrameLocks noGrp="1"/>
          </p:cNvGraphicFramePr>
          <p:nvPr/>
        </p:nvGraphicFramePr>
        <p:xfrm>
          <a:off x="7072330" y="4643446"/>
          <a:ext cx="785818" cy="996216"/>
        </p:xfrm>
        <a:graphic>
          <a:graphicData uri="http://schemas.openxmlformats.org/drawingml/2006/table">
            <a:tbl>
              <a:tblPr rtl="1" firstRow="1" bandRow="1">
                <a:tableStyleId>{5C22544A-7EE6-4342-B048-85BDC9FD1C3A}</a:tableStyleId>
              </a:tblPr>
              <a:tblGrid>
                <a:gridCol w="785818"/>
              </a:tblGrid>
              <a:tr h="597252">
                <a:tc>
                  <a:txBody>
                    <a:bodyPr/>
                    <a:lstStyle/>
                    <a:p>
                      <a:pPr algn="ctr" rtl="1"/>
                      <a:r>
                        <a:rPr lang="ar-SA" sz="1600" b="1" dirty="0" smtClean="0"/>
                        <a:t>المستوى الثاني</a:t>
                      </a:r>
                      <a:endParaRPr lang="ar-SA" sz="1600" b="1" dirty="0"/>
                    </a:p>
                  </a:txBody>
                  <a:tcPr>
                    <a:solidFill>
                      <a:srgbClr val="3DB9A4"/>
                    </a:solidFill>
                  </a:tcPr>
                </a:tc>
              </a:tr>
              <a:tr h="398964">
                <a:tc>
                  <a:txBody>
                    <a:bodyPr/>
                    <a:lstStyle/>
                    <a:p>
                      <a:pPr algn="ctr" rtl="1"/>
                      <a:r>
                        <a:rPr lang="ar-SA" b="1" dirty="0" smtClean="0"/>
                        <a:t>م2</a:t>
                      </a:r>
                      <a:endParaRPr lang="ar-SA" b="1" dirty="0"/>
                    </a:p>
                  </a:txBody>
                  <a:tcPr>
                    <a:solidFill>
                      <a:schemeClr val="accent1"/>
                    </a:solidFill>
                  </a:tcPr>
                </a:tc>
              </a:tr>
            </a:tbl>
          </a:graphicData>
        </a:graphic>
      </p:graphicFrame>
      <p:sp>
        <p:nvSpPr>
          <p:cNvPr id="15" name="مستطيل 14"/>
          <p:cNvSpPr/>
          <p:nvPr/>
        </p:nvSpPr>
        <p:spPr bwMode="auto">
          <a:xfrm>
            <a:off x="4000496" y="3929066"/>
            <a:ext cx="2057408" cy="1771656"/>
          </a:xfrm>
          <a:prstGeom prst="rect">
            <a:avLst/>
          </a:prstGeom>
          <a:solidFill>
            <a:srgbClr val="A45418"/>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السنة</a:t>
            </a:r>
            <a:r>
              <a:rPr kumimoji="0" lang="ar-SA" sz="2000" b="1" i="0" u="none" strike="noStrike" cap="none" normalizeH="0" dirty="0" smtClean="0">
                <a:ln>
                  <a:noFill/>
                </a:ln>
                <a:solidFill>
                  <a:schemeClr val="bg1"/>
                </a:solidFill>
                <a:effectLst/>
                <a:latin typeface="Arial" pitchFamily="34" charset="0"/>
                <a:cs typeface="Arial" pitchFamily="34" charset="0"/>
              </a:rPr>
              <a:t> الدراسية الثانية</a:t>
            </a:r>
            <a:endParaRPr kumimoji="0" lang="ar-SA"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16" name="مستطيل 15"/>
          <p:cNvSpPr/>
          <p:nvPr/>
        </p:nvSpPr>
        <p:spPr bwMode="auto">
          <a:xfrm>
            <a:off x="6143636" y="4643446"/>
            <a:ext cx="700086" cy="1057276"/>
          </a:xfrm>
          <a:prstGeom prst="rect">
            <a:avLst/>
          </a:prstGeom>
          <a:solidFill>
            <a:schemeClr val="accent2">
              <a:lumMod val="60000"/>
              <a:lumOff val="4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Arial" pitchFamily="34" charset="0"/>
                <a:cs typeface="Arial" pitchFamily="34" charset="0"/>
              </a:rPr>
              <a:t>الصيفي</a:t>
            </a:r>
          </a:p>
          <a:p>
            <a:pPr marL="0" marR="0" indent="0" algn="ctr" defTabSz="914400" rtl="0" eaLnBrk="1" fontAlgn="base" latinLnBrk="0" hangingPunct="1">
              <a:lnSpc>
                <a:spcPct val="100000"/>
              </a:lnSpc>
              <a:spcBef>
                <a:spcPct val="0"/>
              </a:spcBef>
              <a:spcAft>
                <a:spcPct val="0"/>
              </a:spcAft>
              <a:buClrTx/>
              <a:buSzTx/>
              <a:buFontTx/>
              <a:buNone/>
              <a:tabLst/>
            </a:pPr>
            <a:r>
              <a:rPr lang="ar-SA" sz="1600" b="1" dirty="0" smtClean="0"/>
              <a:t>1</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جدول 16"/>
          <p:cNvGraphicFramePr>
            <a:graphicFrameLocks noGrp="1"/>
          </p:cNvGraphicFramePr>
          <p:nvPr/>
        </p:nvGraphicFramePr>
        <p:xfrm>
          <a:off x="5143504" y="4643446"/>
          <a:ext cx="785818" cy="996216"/>
        </p:xfrm>
        <a:graphic>
          <a:graphicData uri="http://schemas.openxmlformats.org/drawingml/2006/table">
            <a:tbl>
              <a:tblPr rtl="1" firstRow="1" bandRow="1">
                <a:tableStyleId>{5C22544A-7EE6-4342-B048-85BDC9FD1C3A}</a:tableStyleId>
              </a:tblPr>
              <a:tblGrid>
                <a:gridCol w="785818"/>
              </a:tblGrid>
              <a:tr h="597252">
                <a:tc>
                  <a:txBody>
                    <a:bodyPr/>
                    <a:lstStyle/>
                    <a:p>
                      <a:pPr algn="ctr" rtl="1"/>
                      <a:r>
                        <a:rPr lang="ar-SA" sz="1600" b="1" dirty="0" smtClean="0"/>
                        <a:t>المستوى الثالث</a:t>
                      </a:r>
                      <a:endParaRPr lang="ar-SA" sz="1600" b="1" dirty="0"/>
                    </a:p>
                  </a:txBody>
                  <a:tcPr>
                    <a:solidFill>
                      <a:srgbClr val="FF9933"/>
                    </a:solidFill>
                  </a:tcPr>
                </a:tc>
              </a:tr>
              <a:tr h="398964">
                <a:tc>
                  <a:txBody>
                    <a:bodyPr/>
                    <a:lstStyle/>
                    <a:p>
                      <a:pPr algn="ctr" rtl="1"/>
                      <a:r>
                        <a:rPr lang="ar-SA" b="1" dirty="0" smtClean="0"/>
                        <a:t>م3</a:t>
                      </a:r>
                      <a:endParaRPr lang="ar-SA" b="1" dirty="0"/>
                    </a:p>
                  </a:txBody>
                  <a:tcPr>
                    <a:solidFill>
                      <a:srgbClr val="FFCC66"/>
                    </a:solidFill>
                  </a:tcPr>
                </a:tc>
              </a:tr>
            </a:tbl>
          </a:graphicData>
        </a:graphic>
      </p:graphicFrame>
      <p:graphicFrame>
        <p:nvGraphicFramePr>
          <p:cNvPr id="18" name="جدول 17"/>
          <p:cNvGraphicFramePr>
            <a:graphicFrameLocks noGrp="1"/>
          </p:cNvGraphicFramePr>
          <p:nvPr/>
        </p:nvGraphicFramePr>
        <p:xfrm>
          <a:off x="4071934" y="4643446"/>
          <a:ext cx="785818" cy="996216"/>
        </p:xfrm>
        <a:graphic>
          <a:graphicData uri="http://schemas.openxmlformats.org/drawingml/2006/table">
            <a:tbl>
              <a:tblPr rtl="1" firstRow="1" bandRow="1">
                <a:tableStyleId>{5C22544A-7EE6-4342-B048-85BDC9FD1C3A}</a:tableStyleId>
              </a:tblPr>
              <a:tblGrid>
                <a:gridCol w="785818"/>
              </a:tblGrid>
              <a:tr h="597252">
                <a:tc>
                  <a:txBody>
                    <a:bodyPr/>
                    <a:lstStyle/>
                    <a:p>
                      <a:pPr algn="ctr" rtl="1"/>
                      <a:r>
                        <a:rPr lang="ar-SA" sz="1600" b="1" dirty="0" smtClean="0"/>
                        <a:t>المستوى الرابع</a:t>
                      </a:r>
                      <a:endParaRPr lang="ar-SA" sz="1600" b="1" dirty="0"/>
                    </a:p>
                  </a:txBody>
                  <a:tcPr>
                    <a:solidFill>
                      <a:srgbClr val="FF9933"/>
                    </a:solidFill>
                  </a:tcPr>
                </a:tc>
              </a:tr>
              <a:tr h="398964">
                <a:tc>
                  <a:txBody>
                    <a:bodyPr/>
                    <a:lstStyle/>
                    <a:p>
                      <a:pPr algn="ctr" rtl="1"/>
                      <a:r>
                        <a:rPr lang="ar-SA" b="1" dirty="0" smtClean="0"/>
                        <a:t>م4</a:t>
                      </a:r>
                      <a:endParaRPr lang="ar-SA" b="1" dirty="0"/>
                    </a:p>
                  </a:txBody>
                  <a:tcPr>
                    <a:solidFill>
                      <a:srgbClr val="FFCC66"/>
                    </a:solidFill>
                  </a:tcPr>
                </a:tc>
              </a:tr>
            </a:tbl>
          </a:graphicData>
        </a:graphic>
      </p:graphicFrame>
      <p:sp>
        <p:nvSpPr>
          <p:cNvPr id="19" name="مستطيل 18"/>
          <p:cNvSpPr/>
          <p:nvPr/>
        </p:nvSpPr>
        <p:spPr bwMode="auto">
          <a:xfrm>
            <a:off x="3214678" y="4643446"/>
            <a:ext cx="700086" cy="1057276"/>
          </a:xfrm>
          <a:prstGeom prst="rect">
            <a:avLst/>
          </a:prstGeom>
          <a:solidFill>
            <a:schemeClr val="accent2">
              <a:lumMod val="60000"/>
              <a:lumOff val="4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الصيفي</a:t>
            </a:r>
          </a:p>
          <a:p>
            <a:pPr marL="0" marR="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2</a:t>
            </a:r>
          </a:p>
        </p:txBody>
      </p:sp>
      <p:sp>
        <p:nvSpPr>
          <p:cNvPr id="20" name="مستطيل 19"/>
          <p:cNvSpPr/>
          <p:nvPr/>
        </p:nvSpPr>
        <p:spPr bwMode="auto">
          <a:xfrm>
            <a:off x="1000100" y="3929066"/>
            <a:ext cx="2057408" cy="1771656"/>
          </a:xfrm>
          <a:prstGeom prst="rect">
            <a:avLst/>
          </a:prstGeom>
          <a:solidFill>
            <a:srgbClr val="53154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السنة</a:t>
            </a:r>
            <a:r>
              <a:rPr kumimoji="0" lang="ar-SA" sz="2000" b="1" i="0" u="none" strike="noStrike" cap="none" normalizeH="0" dirty="0" smtClean="0">
                <a:ln>
                  <a:noFill/>
                </a:ln>
                <a:solidFill>
                  <a:schemeClr val="bg1"/>
                </a:solidFill>
                <a:effectLst/>
                <a:latin typeface="Arial" pitchFamily="34" charset="0"/>
                <a:cs typeface="Arial" pitchFamily="34" charset="0"/>
              </a:rPr>
              <a:t> الدراسية الثالثة</a:t>
            </a:r>
            <a:endParaRPr kumimoji="0" lang="ar-SA" sz="2000" b="1"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21" name="جدول 20"/>
          <p:cNvGraphicFramePr>
            <a:graphicFrameLocks noGrp="1"/>
          </p:cNvGraphicFramePr>
          <p:nvPr/>
        </p:nvGraphicFramePr>
        <p:xfrm>
          <a:off x="2214546" y="4643446"/>
          <a:ext cx="785818" cy="996216"/>
        </p:xfrm>
        <a:graphic>
          <a:graphicData uri="http://schemas.openxmlformats.org/drawingml/2006/table">
            <a:tbl>
              <a:tblPr rtl="1" firstRow="1" bandRow="1">
                <a:tableStyleId>{5C22544A-7EE6-4342-B048-85BDC9FD1C3A}</a:tableStyleId>
              </a:tblPr>
              <a:tblGrid>
                <a:gridCol w="785818"/>
              </a:tblGrid>
              <a:tr h="597252">
                <a:tc>
                  <a:txBody>
                    <a:bodyPr/>
                    <a:lstStyle/>
                    <a:p>
                      <a:pPr algn="ctr" rtl="1"/>
                      <a:r>
                        <a:rPr lang="ar-SA" sz="1600" b="1" dirty="0" smtClean="0"/>
                        <a:t>المستوى الخامس</a:t>
                      </a:r>
                      <a:endParaRPr lang="ar-SA" sz="1600" b="1" dirty="0"/>
                    </a:p>
                  </a:txBody>
                  <a:tcPr>
                    <a:solidFill>
                      <a:srgbClr val="993366"/>
                    </a:solidFill>
                  </a:tcPr>
                </a:tc>
              </a:tr>
              <a:tr h="398964">
                <a:tc>
                  <a:txBody>
                    <a:bodyPr/>
                    <a:lstStyle/>
                    <a:p>
                      <a:pPr algn="ctr" rtl="1"/>
                      <a:r>
                        <a:rPr lang="ar-SA" b="1" dirty="0" smtClean="0"/>
                        <a:t>م5</a:t>
                      </a:r>
                      <a:endParaRPr lang="ar-SA" b="1" dirty="0"/>
                    </a:p>
                  </a:txBody>
                  <a:tcPr>
                    <a:solidFill>
                      <a:schemeClr val="bg1">
                        <a:lumMod val="75000"/>
                      </a:schemeClr>
                    </a:solidFill>
                  </a:tcPr>
                </a:tc>
              </a:tr>
            </a:tbl>
          </a:graphicData>
        </a:graphic>
      </p:graphicFrame>
      <p:sp>
        <p:nvSpPr>
          <p:cNvPr id="22" name="مستطيل 21"/>
          <p:cNvSpPr/>
          <p:nvPr/>
        </p:nvSpPr>
        <p:spPr bwMode="auto">
          <a:xfrm>
            <a:off x="214282" y="4643446"/>
            <a:ext cx="700086" cy="1057276"/>
          </a:xfrm>
          <a:prstGeom prst="rect">
            <a:avLst/>
          </a:prstGeom>
          <a:solidFill>
            <a:schemeClr val="accent2">
              <a:lumMod val="60000"/>
              <a:lumOff val="4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الصيفي</a:t>
            </a:r>
          </a:p>
          <a:p>
            <a:pPr marL="0" marR="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cs typeface="Arial" pitchFamily="34" charset="0"/>
              </a:rPr>
              <a:t>3</a:t>
            </a:r>
          </a:p>
        </p:txBody>
      </p:sp>
      <p:graphicFrame>
        <p:nvGraphicFramePr>
          <p:cNvPr id="23" name="جدول 22"/>
          <p:cNvGraphicFramePr>
            <a:graphicFrameLocks noGrp="1"/>
          </p:cNvGraphicFramePr>
          <p:nvPr/>
        </p:nvGraphicFramePr>
        <p:xfrm>
          <a:off x="1071538" y="4643446"/>
          <a:ext cx="785818" cy="996216"/>
        </p:xfrm>
        <a:graphic>
          <a:graphicData uri="http://schemas.openxmlformats.org/drawingml/2006/table">
            <a:tbl>
              <a:tblPr rtl="1" firstRow="1" bandRow="1">
                <a:tableStyleId>{5C22544A-7EE6-4342-B048-85BDC9FD1C3A}</a:tableStyleId>
              </a:tblPr>
              <a:tblGrid>
                <a:gridCol w="785818"/>
              </a:tblGrid>
              <a:tr h="597252">
                <a:tc>
                  <a:txBody>
                    <a:bodyPr/>
                    <a:lstStyle/>
                    <a:p>
                      <a:pPr algn="ctr" rtl="1"/>
                      <a:r>
                        <a:rPr lang="ar-SA" sz="1600" b="1" dirty="0" smtClean="0"/>
                        <a:t>المستوى السادس</a:t>
                      </a:r>
                      <a:endParaRPr lang="ar-SA" sz="1600" b="1" dirty="0"/>
                    </a:p>
                  </a:txBody>
                  <a:tcPr>
                    <a:solidFill>
                      <a:srgbClr val="993366"/>
                    </a:solidFill>
                  </a:tcPr>
                </a:tc>
              </a:tr>
              <a:tr h="398964">
                <a:tc>
                  <a:txBody>
                    <a:bodyPr/>
                    <a:lstStyle/>
                    <a:p>
                      <a:pPr algn="ctr" rtl="1"/>
                      <a:r>
                        <a:rPr lang="ar-SA" b="1" dirty="0" smtClean="0"/>
                        <a:t>م6</a:t>
                      </a:r>
                      <a:endParaRPr lang="ar-SA" b="1" dirty="0"/>
                    </a:p>
                  </a:txBody>
                  <a:tcPr>
                    <a:solidFill>
                      <a:schemeClr val="bg1">
                        <a:lumMod val="75000"/>
                      </a:schemeClr>
                    </a:solidFill>
                  </a:tcPr>
                </a:tc>
              </a:tr>
            </a:tbl>
          </a:graphicData>
        </a:graphic>
      </p:graphicFrame>
      <p:sp>
        <p:nvSpPr>
          <p:cNvPr id="25" name="مستطيل 24"/>
          <p:cNvSpPr/>
          <p:nvPr/>
        </p:nvSpPr>
        <p:spPr bwMode="auto">
          <a:xfrm>
            <a:off x="285720" y="6072206"/>
            <a:ext cx="8501122" cy="571480"/>
          </a:xfrm>
          <a:prstGeom prst="rect">
            <a:avLst/>
          </a:prstGeom>
          <a:solidFill>
            <a:srgbClr val="ABE0E7"/>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C00000"/>
                </a:solidFill>
                <a:effectLst/>
                <a:latin typeface="Arial" pitchFamily="34" charset="0"/>
                <a:cs typeface="+mj-cs"/>
              </a:rPr>
              <a:t>تتابع المستويات الدراسية عبر السنوات الثلاث للمرحلة الثانوية</a:t>
            </a:r>
          </a:p>
        </p:txBody>
      </p:sp>
      <p:sp>
        <p:nvSpPr>
          <p:cNvPr id="24" name="قوس كبير أيمن 23"/>
          <p:cNvSpPr/>
          <p:nvPr/>
        </p:nvSpPr>
        <p:spPr bwMode="auto">
          <a:xfrm rot="5400000">
            <a:off x="4429124" y="1785926"/>
            <a:ext cx="357190" cy="8215370"/>
          </a:xfrm>
          <a:prstGeom prst="rightBrace">
            <a:avLst>
              <a:gd name="adj1" fmla="val 15606"/>
              <a:gd name="adj2" fmla="val 50000"/>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5" name="جدول 4"/>
          <p:cNvGraphicFramePr>
            <a:graphicFrameLocks noGrp="1"/>
          </p:cNvGraphicFramePr>
          <p:nvPr/>
        </p:nvGraphicFramePr>
        <p:xfrm>
          <a:off x="214282" y="1214423"/>
          <a:ext cx="8715436" cy="4676051"/>
        </p:xfrm>
        <a:graphic>
          <a:graphicData uri="http://schemas.openxmlformats.org/drawingml/2006/table">
            <a:tbl>
              <a:tblPr rtl="1" firstRow="1" bandRow="1">
                <a:tableStyleId>{5C22544A-7EE6-4342-B048-85BDC9FD1C3A}</a:tableStyleId>
              </a:tblPr>
              <a:tblGrid>
                <a:gridCol w="8715436"/>
              </a:tblGrid>
              <a:tr h="642941">
                <a:tc>
                  <a:txBody>
                    <a:bodyPr/>
                    <a:lstStyle/>
                    <a:p>
                      <a:pPr rtl="1"/>
                      <a:r>
                        <a:rPr lang="ar-SA" sz="2000" dirty="0" smtClean="0">
                          <a:solidFill>
                            <a:schemeClr val="tx1"/>
                          </a:solidFill>
                        </a:rPr>
                        <a:t>3.</a:t>
                      </a:r>
                      <a:r>
                        <a:rPr lang="ar-SA" sz="2000" baseline="0" dirty="0" smtClean="0">
                          <a:solidFill>
                            <a:schemeClr val="tx1"/>
                          </a:solidFill>
                        </a:rPr>
                        <a:t> يدرس الطالب في كل مستوى عدداً من المواد/ المقررات الدراسية وفق خطة محددة.</a:t>
                      </a:r>
                      <a:endParaRPr lang="ar-SA" sz="2000" dirty="0">
                        <a:solidFill>
                          <a:schemeClr val="tx1"/>
                        </a:solidFill>
                      </a:endParaRPr>
                    </a:p>
                  </a:txBody>
                  <a:tcPr>
                    <a:solidFill>
                      <a:srgbClr val="D0EDC1"/>
                    </a:solidFill>
                  </a:tcPr>
                </a:tc>
              </a:tr>
              <a:tr h="714380">
                <a:tc>
                  <a:txBody>
                    <a:bodyPr/>
                    <a:lstStyle/>
                    <a:p>
                      <a:pPr rtl="1"/>
                      <a:r>
                        <a:rPr lang="ar-SA" sz="2000" b="1" kern="1200" baseline="0" dirty="0" smtClean="0">
                          <a:solidFill>
                            <a:schemeClr val="tx1"/>
                          </a:solidFill>
                          <a:latin typeface="+mn-lt"/>
                          <a:ea typeface="+mn-ea"/>
                          <a:cs typeface="+mn-cs"/>
                        </a:rPr>
                        <a:t>4. يُعد كل مستوى دراسي مستقلاً عن باقي المستويات الدراسية.</a:t>
                      </a:r>
                    </a:p>
                  </a:txBody>
                  <a:tcPr>
                    <a:solidFill>
                      <a:srgbClr val="B8E08C"/>
                    </a:solidFill>
                  </a:tcPr>
                </a:tc>
              </a:tr>
              <a:tr h="3318730">
                <a:tc>
                  <a:txBody>
                    <a:bodyPr/>
                    <a:lstStyle/>
                    <a:p>
                      <a:pPr rtl="1"/>
                      <a:r>
                        <a:rPr lang="ar-SA" sz="2000" b="1" kern="1200" baseline="0" dirty="0" smtClean="0">
                          <a:solidFill>
                            <a:schemeClr val="tx1"/>
                          </a:solidFill>
                          <a:latin typeface="+mn-lt"/>
                          <a:ea typeface="+mn-ea"/>
                          <a:cs typeface="+mn-cs"/>
                        </a:rPr>
                        <a:t>5. يخصص لكل مادة دراسية في كل مستوى دراسي مائة درجة موزعة وفق التالي:</a:t>
                      </a:r>
                    </a:p>
                    <a:p>
                      <a:pPr rtl="1"/>
                      <a:endParaRPr lang="ar-SA" sz="2000" b="1" kern="1200" baseline="0" dirty="0" smtClean="0">
                        <a:solidFill>
                          <a:schemeClr val="tx1"/>
                        </a:solidFill>
                        <a:latin typeface="+mn-lt"/>
                        <a:ea typeface="+mn-ea"/>
                        <a:cs typeface="+mn-cs"/>
                      </a:endParaRPr>
                    </a:p>
                    <a:p>
                      <a:pPr rtl="1"/>
                      <a:endParaRPr lang="ar-SA" sz="2000" b="1" kern="1200" baseline="0" dirty="0" smtClean="0">
                        <a:solidFill>
                          <a:schemeClr val="tx1"/>
                        </a:solidFill>
                        <a:latin typeface="+mn-lt"/>
                        <a:ea typeface="+mn-ea"/>
                        <a:cs typeface="+mn-cs"/>
                      </a:endParaRPr>
                    </a:p>
                    <a:p>
                      <a:pPr rtl="1"/>
                      <a:endParaRPr lang="ar-SA" sz="2000" b="1" kern="1200" baseline="0" dirty="0" smtClean="0">
                        <a:solidFill>
                          <a:schemeClr val="tx1"/>
                        </a:solidFill>
                        <a:latin typeface="+mn-lt"/>
                        <a:ea typeface="+mn-ea"/>
                        <a:cs typeface="+mn-cs"/>
                      </a:endParaRPr>
                    </a:p>
                    <a:p>
                      <a:pPr rtl="1"/>
                      <a:endParaRPr lang="ar-SA" sz="2000" b="1" kern="1200" baseline="0" dirty="0" smtClean="0">
                        <a:solidFill>
                          <a:schemeClr val="tx1"/>
                        </a:solidFill>
                        <a:latin typeface="+mn-lt"/>
                        <a:ea typeface="+mn-ea"/>
                        <a:cs typeface="+mn-cs"/>
                      </a:endParaRPr>
                    </a:p>
                    <a:p>
                      <a:pPr rtl="1"/>
                      <a:endParaRPr lang="ar-SA" sz="2000" b="1" kern="1200" baseline="0" dirty="0" smtClean="0">
                        <a:solidFill>
                          <a:schemeClr val="tx1"/>
                        </a:solidFill>
                        <a:latin typeface="+mn-lt"/>
                        <a:ea typeface="+mn-ea"/>
                        <a:cs typeface="+mn-cs"/>
                      </a:endParaRPr>
                    </a:p>
                  </a:txBody>
                  <a:tcPr>
                    <a:solidFill>
                      <a:srgbClr val="D0EDC1"/>
                    </a:solidFill>
                  </a:tcPr>
                </a:tc>
              </a:tr>
            </a:tbl>
          </a:graphicData>
        </a:graphic>
      </p:graphicFrame>
      <p:graphicFrame>
        <p:nvGraphicFramePr>
          <p:cNvPr id="6" name="جدول 5"/>
          <p:cNvGraphicFramePr>
            <a:graphicFrameLocks noGrp="1"/>
          </p:cNvGraphicFramePr>
          <p:nvPr/>
        </p:nvGraphicFramePr>
        <p:xfrm>
          <a:off x="4714875" y="3429000"/>
          <a:ext cx="4143405" cy="2181608"/>
        </p:xfrm>
        <a:graphic>
          <a:graphicData uri="http://schemas.openxmlformats.org/drawingml/2006/table">
            <a:tbl>
              <a:tblPr rtl="1" firstRow="1" bandRow="1">
                <a:tableStyleId>{3C2FFA5D-87B4-456A-9821-1D502468CF0F}</a:tableStyleId>
              </a:tblPr>
              <a:tblGrid>
                <a:gridCol w="1875329"/>
                <a:gridCol w="2268076"/>
              </a:tblGrid>
              <a:tr h="742533">
                <a:tc gridSpan="2">
                  <a:txBody>
                    <a:bodyPr/>
                    <a:lstStyle/>
                    <a:p>
                      <a:pPr algn="ctr" rtl="1"/>
                      <a:endParaRPr lang="ar-SA" sz="800" b="1" dirty="0" smtClean="0"/>
                    </a:p>
                    <a:p>
                      <a:pPr algn="ctr" rtl="1"/>
                      <a:r>
                        <a:rPr lang="ar-SA" sz="2400" b="1" dirty="0" smtClean="0"/>
                        <a:t>الطالب المنتظم</a:t>
                      </a:r>
                      <a:endParaRPr lang="ar-SA" sz="2400" b="1" dirty="0"/>
                    </a:p>
                  </a:txBody>
                  <a:tcPr>
                    <a:solidFill>
                      <a:srgbClr val="19373B"/>
                    </a:solidFill>
                  </a:tcPr>
                </a:tc>
                <a:tc hMerge="1">
                  <a:txBody>
                    <a:bodyPr/>
                    <a:lstStyle/>
                    <a:p>
                      <a:pPr rtl="1"/>
                      <a:endParaRPr lang="ar-SA" dirty="0"/>
                    </a:p>
                  </a:txBody>
                  <a:tcPr/>
                </a:tc>
              </a:tr>
              <a:tr h="686227">
                <a:tc>
                  <a:txBody>
                    <a:bodyPr/>
                    <a:lstStyle/>
                    <a:p>
                      <a:pPr algn="ctr" rtl="1"/>
                      <a:r>
                        <a:rPr lang="ar-SA" sz="2000" b="1" dirty="0" smtClean="0"/>
                        <a:t>أعمال المستوى</a:t>
                      </a:r>
                      <a:endParaRPr lang="ar-SA" sz="2000" b="1" dirty="0"/>
                    </a:p>
                  </a:txBody>
                  <a:tcPr/>
                </a:tc>
                <a:tc>
                  <a:txBody>
                    <a:bodyPr/>
                    <a:lstStyle/>
                    <a:p>
                      <a:pPr algn="ctr" rtl="1"/>
                      <a:r>
                        <a:rPr lang="ar-SA" sz="2000" b="1" dirty="0" smtClean="0"/>
                        <a:t>اختبار نهاية المستوى</a:t>
                      </a:r>
                      <a:endParaRPr lang="ar-SA" sz="2000" b="1" dirty="0"/>
                    </a:p>
                  </a:txBody>
                  <a:tcPr/>
                </a:tc>
              </a:tr>
              <a:tr h="752848">
                <a:tc>
                  <a:txBody>
                    <a:bodyPr/>
                    <a:lstStyle/>
                    <a:p>
                      <a:pPr algn="ctr" rtl="1"/>
                      <a:r>
                        <a:rPr lang="ar-SA" sz="2000" b="1" dirty="0" smtClean="0"/>
                        <a:t>50 درجة</a:t>
                      </a:r>
                      <a:endParaRPr lang="ar-SA" sz="2000" b="1" dirty="0"/>
                    </a:p>
                  </a:txBody>
                  <a:tcPr/>
                </a:tc>
                <a:tc>
                  <a:txBody>
                    <a:bodyPr/>
                    <a:lstStyle/>
                    <a:p>
                      <a:pPr algn="ctr" rtl="1"/>
                      <a:r>
                        <a:rPr lang="ar-SA" sz="2000" b="1" dirty="0" smtClean="0"/>
                        <a:t>50 درجة</a:t>
                      </a:r>
                      <a:endParaRPr lang="ar-SA" sz="2000" b="1" dirty="0"/>
                    </a:p>
                  </a:txBody>
                  <a:tcPr/>
                </a:tc>
              </a:tr>
            </a:tbl>
          </a:graphicData>
        </a:graphic>
      </p:graphicFrame>
      <p:graphicFrame>
        <p:nvGraphicFramePr>
          <p:cNvPr id="7" name="جدول 6"/>
          <p:cNvGraphicFramePr>
            <a:graphicFrameLocks noGrp="1"/>
          </p:cNvGraphicFramePr>
          <p:nvPr/>
        </p:nvGraphicFramePr>
        <p:xfrm>
          <a:off x="357158" y="3429000"/>
          <a:ext cx="4071966" cy="2214578"/>
        </p:xfrm>
        <a:graphic>
          <a:graphicData uri="http://schemas.openxmlformats.org/drawingml/2006/table">
            <a:tbl>
              <a:tblPr rtl="1" firstRow="1" bandRow="1">
                <a:tableStyleId>{5C22544A-7EE6-4342-B048-85BDC9FD1C3A}</a:tableStyleId>
              </a:tblPr>
              <a:tblGrid>
                <a:gridCol w="2035983"/>
                <a:gridCol w="2035983"/>
              </a:tblGrid>
              <a:tr h="898691">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800" b="1" kern="1200" dirty="0" smtClean="0">
                        <a:solidFill>
                          <a:schemeClr val="lt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200" dirty="0" smtClean="0">
                          <a:solidFill>
                            <a:schemeClr val="lt1"/>
                          </a:solidFill>
                          <a:latin typeface="+mn-lt"/>
                          <a:ea typeface="+mn-ea"/>
                          <a:cs typeface="+mn-cs"/>
                        </a:rPr>
                        <a:t>الطالب المنتسب</a:t>
                      </a:r>
                    </a:p>
                    <a:p>
                      <a:pPr rtl="1"/>
                      <a:endParaRPr lang="ar-SA" dirty="0"/>
                    </a:p>
                  </a:txBody>
                  <a:tcPr>
                    <a:solidFill>
                      <a:srgbClr val="A45418"/>
                    </a:solidFill>
                  </a:tcPr>
                </a:tc>
                <a:tc hMerge="1">
                  <a:txBody>
                    <a:bodyPr/>
                    <a:lstStyle/>
                    <a:p>
                      <a:pPr rtl="1"/>
                      <a:endParaRPr lang="ar-SA" dirty="0"/>
                    </a:p>
                  </a:txBody>
                  <a:tcPr/>
                </a:tc>
              </a:tr>
              <a:tr h="605825">
                <a:tc>
                  <a:txBody>
                    <a:bodyPr/>
                    <a:lstStyle/>
                    <a:p>
                      <a:pPr algn="ctr" rtl="1"/>
                      <a:r>
                        <a:rPr lang="ar-SA" sz="2000" b="1" dirty="0" smtClean="0"/>
                        <a:t>أعمال المستوى</a:t>
                      </a:r>
                      <a:endParaRPr lang="ar-SA" sz="2000" b="1" dirty="0"/>
                    </a:p>
                  </a:txBody>
                  <a:tcPr>
                    <a:solidFill>
                      <a:srgbClr val="FFFF99"/>
                    </a:solidFill>
                  </a:tcPr>
                </a:tc>
                <a:tc>
                  <a:txBody>
                    <a:bodyPr/>
                    <a:lstStyle/>
                    <a:p>
                      <a:pPr algn="ctr" rtl="1"/>
                      <a:r>
                        <a:rPr lang="ar-SA" sz="2000" b="1" dirty="0" smtClean="0"/>
                        <a:t>اختبار نهاية المستوى</a:t>
                      </a:r>
                      <a:endParaRPr lang="ar-SA" sz="2000" b="1" dirty="0"/>
                    </a:p>
                  </a:txBody>
                  <a:tcPr>
                    <a:solidFill>
                      <a:srgbClr val="FFFF99"/>
                    </a:solidFill>
                  </a:tcPr>
                </a:tc>
              </a:tr>
              <a:tr h="710062">
                <a:tc>
                  <a:txBody>
                    <a:bodyPr/>
                    <a:lstStyle/>
                    <a:p>
                      <a:pPr algn="ctr" rtl="1"/>
                      <a:r>
                        <a:rPr lang="ar-SA" sz="2000" b="1" dirty="0" smtClean="0"/>
                        <a:t>لا يوجد</a:t>
                      </a:r>
                      <a:endParaRPr lang="ar-SA" sz="2000" b="1" dirty="0"/>
                    </a:p>
                  </a:txBody>
                  <a:tcPr>
                    <a:solidFill>
                      <a:srgbClr val="FFCC66"/>
                    </a:solidFill>
                  </a:tcPr>
                </a:tc>
                <a:tc>
                  <a:txBody>
                    <a:bodyPr/>
                    <a:lstStyle/>
                    <a:p>
                      <a:pPr algn="ctr" rtl="1"/>
                      <a:r>
                        <a:rPr lang="ar-SA" sz="2000" b="1" dirty="0" smtClean="0"/>
                        <a:t>100 درجة</a:t>
                      </a:r>
                      <a:endParaRPr lang="ar-SA" sz="2000" b="1" dirty="0"/>
                    </a:p>
                  </a:txBody>
                  <a:tcPr>
                    <a:solidFill>
                      <a:srgbClr val="FFCC66"/>
                    </a:solidFill>
                  </a:tcPr>
                </a:tc>
              </a:tr>
            </a:tbl>
          </a:graphicData>
        </a:graphic>
      </p:graphicFrame>
      <p:pic>
        <p:nvPicPr>
          <p:cNvPr id="1025" name="Picture 1" descr="C:\Users\win 7\Pictures\books2.jpg"/>
          <p:cNvPicPr>
            <a:picLocks noChangeAspect="1" noChangeArrowheads="1"/>
          </p:cNvPicPr>
          <p:nvPr/>
        </p:nvPicPr>
        <p:blipFill>
          <a:blip r:embed="rId2" cstate="print"/>
          <a:srcRect/>
          <a:stretch>
            <a:fillRect/>
          </a:stretch>
        </p:blipFill>
        <p:spPr bwMode="auto">
          <a:xfrm>
            <a:off x="0" y="214290"/>
            <a:ext cx="1785918" cy="2428892"/>
          </a:xfrm>
          <a:prstGeom prst="rect">
            <a:avLst/>
          </a:prstGeom>
          <a:ln>
            <a:solidFill>
              <a:schemeClr val="bg2">
                <a:lumMod val="50000"/>
              </a:schemeClr>
            </a:solidFill>
          </a:ln>
          <a:effectLst>
            <a:softEdge rad="1270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5" name="جدول 4"/>
          <p:cNvGraphicFramePr>
            <a:graphicFrameLocks noGrp="1"/>
          </p:cNvGraphicFramePr>
          <p:nvPr/>
        </p:nvGraphicFramePr>
        <p:xfrm>
          <a:off x="214282" y="1428736"/>
          <a:ext cx="8715436" cy="3553185"/>
        </p:xfrm>
        <a:graphic>
          <a:graphicData uri="http://schemas.openxmlformats.org/drawingml/2006/table">
            <a:tbl>
              <a:tblPr rtl="1" firstRow="1" bandRow="1">
                <a:tableStyleId>{5C22544A-7EE6-4342-B048-85BDC9FD1C3A}</a:tableStyleId>
              </a:tblPr>
              <a:tblGrid>
                <a:gridCol w="8715436"/>
              </a:tblGrid>
              <a:tr h="785818">
                <a:tc>
                  <a:txBody>
                    <a:bodyPr/>
                    <a:lstStyle/>
                    <a:p>
                      <a:pPr rtl="1">
                        <a:lnSpc>
                          <a:spcPct val="150000"/>
                        </a:lnSpc>
                      </a:pPr>
                      <a:r>
                        <a:rPr lang="ar-SA" sz="2000" b="1" kern="1200" baseline="0" dirty="0" smtClean="0">
                          <a:solidFill>
                            <a:schemeClr val="tx1"/>
                          </a:solidFill>
                          <a:latin typeface="+mn-lt"/>
                          <a:ea typeface="+mn-ea"/>
                          <a:cs typeface="+mn-cs"/>
                        </a:rPr>
                        <a:t>6. تكون النهاية الصغرى لجميع المواد الدراسية (50) درجة سواء كان الطالب منتظماً أو منتسباً.</a:t>
                      </a:r>
                    </a:p>
                  </a:txBody>
                  <a:tcPr>
                    <a:solidFill>
                      <a:srgbClr val="D0EDC1"/>
                    </a:solidFill>
                  </a:tcPr>
                </a:tc>
              </a:tr>
              <a:tr h="1143008">
                <a:tc>
                  <a:txBody>
                    <a:bodyPr/>
                    <a:lstStyle/>
                    <a:p>
                      <a:pPr rtl="1">
                        <a:lnSpc>
                          <a:spcPct val="150000"/>
                        </a:lnSpc>
                      </a:pPr>
                      <a:r>
                        <a:rPr lang="ar-SA" sz="2000" b="1" kern="1200" baseline="0" dirty="0" smtClean="0">
                          <a:solidFill>
                            <a:schemeClr val="tx1"/>
                          </a:solidFill>
                          <a:latin typeface="+mn-lt"/>
                          <a:ea typeface="+mn-ea"/>
                          <a:cs typeface="+mn-cs"/>
                        </a:rPr>
                        <a:t>7. يُعد الطالب ناجحاً في المادة الدراسية إذا حصل على درجة النهاية الصغرى للمادة شريطة حصوله على نسبة 20% على الأقل من درجة الاختبار التحريري النهائي للمادة.</a:t>
                      </a:r>
                    </a:p>
                  </a:txBody>
                  <a:tcPr>
                    <a:solidFill>
                      <a:srgbClr val="B8E08C"/>
                    </a:solidFill>
                  </a:tcPr>
                </a:tc>
              </a:tr>
              <a:tr h="1624359">
                <a:tc>
                  <a:txBody>
                    <a:bodyPr/>
                    <a:lstStyle/>
                    <a:p>
                      <a:pPr rtl="1">
                        <a:lnSpc>
                          <a:spcPct val="150000"/>
                        </a:lnSpc>
                      </a:pPr>
                      <a:r>
                        <a:rPr lang="ar-SA" sz="2000" b="1" kern="1200" baseline="0" dirty="0" smtClean="0">
                          <a:solidFill>
                            <a:schemeClr val="tx1"/>
                          </a:solidFill>
                          <a:latin typeface="+mn-lt"/>
                          <a:ea typeface="+mn-ea"/>
                          <a:cs typeface="+mn-cs"/>
                        </a:rPr>
                        <a:t>8. يعد الطالب ناجحاً في المستوى الدراسي إذا حصل على درجة النهاية الصغرى على الأقل في جميع المواد الدراسية شريطة حصوله على نسبة 20% من درجة الاختبار التحريري النهائي لكل مادة دراسية.</a:t>
                      </a:r>
                    </a:p>
                  </a:txBody>
                  <a:tcPr>
                    <a:solidFill>
                      <a:srgbClr val="D0EDC1"/>
                    </a:solidFill>
                  </a:tcPr>
                </a:tc>
              </a:tr>
            </a:tbl>
          </a:graphicData>
        </a:graphic>
      </p:graphicFrame>
      <p:pic>
        <p:nvPicPr>
          <p:cNvPr id="17411" name="Picture 3" descr="C:\Users\win 7\Pictures\evaluation3.jpg"/>
          <p:cNvPicPr>
            <a:picLocks noChangeAspect="1" noChangeArrowheads="1"/>
          </p:cNvPicPr>
          <p:nvPr/>
        </p:nvPicPr>
        <p:blipFill>
          <a:blip r:embed="rId2" cstate="print"/>
          <a:srcRect/>
          <a:stretch>
            <a:fillRect/>
          </a:stretch>
        </p:blipFill>
        <p:spPr bwMode="auto">
          <a:xfrm>
            <a:off x="428596" y="5072065"/>
            <a:ext cx="1928811" cy="1785935"/>
          </a:xfrm>
          <a:prstGeom prst="ellipse">
            <a:avLst/>
          </a:prstGeom>
          <a:ln>
            <a:solidFill>
              <a:schemeClr val="bg1">
                <a:lumMod val="50000"/>
              </a:schemeClr>
            </a:solid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5" name="جدول 4"/>
          <p:cNvGraphicFramePr>
            <a:graphicFrameLocks noGrp="1"/>
          </p:cNvGraphicFramePr>
          <p:nvPr/>
        </p:nvGraphicFramePr>
        <p:xfrm>
          <a:off x="214282" y="1428737"/>
          <a:ext cx="8715436" cy="5101289"/>
        </p:xfrm>
        <a:graphic>
          <a:graphicData uri="http://schemas.openxmlformats.org/drawingml/2006/table">
            <a:tbl>
              <a:tblPr rtl="1" firstRow="1" bandRow="1">
                <a:tableStyleId>{5C22544A-7EE6-4342-B048-85BDC9FD1C3A}</a:tableStyleId>
              </a:tblPr>
              <a:tblGrid>
                <a:gridCol w="8715436"/>
              </a:tblGrid>
              <a:tr h="2214577">
                <a:tc>
                  <a:txBody>
                    <a:bodyPr/>
                    <a:lstStyle/>
                    <a:p>
                      <a:pPr rtl="1">
                        <a:lnSpc>
                          <a:spcPct val="100000"/>
                        </a:lnSpc>
                      </a:pPr>
                      <a:r>
                        <a:rPr lang="ar-SA" sz="2000" b="1" kern="1200" baseline="0" dirty="0" smtClean="0">
                          <a:solidFill>
                            <a:schemeClr val="tx1"/>
                          </a:solidFill>
                          <a:latin typeface="+mn-lt"/>
                          <a:ea typeface="+mn-ea"/>
                          <a:cs typeface="+mn-cs"/>
                        </a:rPr>
                        <a:t>9. تكون الاختبارات النهائية وفق التسلسل التالي:</a:t>
                      </a: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txBody>
                  <a:tcPr>
                    <a:solidFill>
                      <a:srgbClr val="D0EDC1"/>
                    </a:solidFill>
                  </a:tcPr>
                </a:tc>
              </a:tr>
              <a:tr h="631280">
                <a:tc>
                  <a:txBody>
                    <a:bodyPr/>
                    <a:lstStyle/>
                    <a:p>
                      <a:pPr rtl="1">
                        <a:lnSpc>
                          <a:spcPct val="100000"/>
                        </a:lnSpc>
                      </a:pPr>
                      <a:r>
                        <a:rPr lang="ar-SA" sz="2000" b="1" kern="1200" baseline="0" dirty="0" smtClean="0">
                          <a:solidFill>
                            <a:schemeClr val="tx1"/>
                          </a:solidFill>
                          <a:latin typeface="+mn-lt"/>
                          <a:ea typeface="+mn-ea"/>
                          <a:cs typeface="+mn-cs"/>
                        </a:rPr>
                        <a:t>10. يؤدي الطالب اختبار الدور الأول في نهاية كل مستوى دراسي من المستوى الأول إلى المستوى السادس.</a:t>
                      </a:r>
                    </a:p>
                  </a:txBody>
                  <a:tcPr>
                    <a:solidFill>
                      <a:srgbClr val="B8E08C"/>
                    </a:solidFill>
                  </a:tcPr>
                </a:tc>
              </a:tr>
              <a:tr h="631280">
                <a:tc>
                  <a:txBody>
                    <a:bodyPr/>
                    <a:lstStyle/>
                    <a:p>
                      <a:pPr rtl="1">
                        <a:lnSpc>
                          <a:spcPct val="100000"/>
                        </a:lnSpc>
                      </a:pPr>
                      <a:r>
                        <a:rPr lang="ar-SA" sz="2000" b="1" kern="1200" baseline="0" dirty="0" smtClean="0">
                          <a:solidFill>
                            <a:schemeClr val="tx1"/>
                          </a:solidFill>
                          <a:latin typeface="+mn-lt"/>
                          <a:ea typeface="+mn-ea"/>
                          <a:cs typeface="+mn-cs"/>
                        </a:rPr>
                        <a:t>11. يؤدي الطالب اختبار الدور الثاني للمستويات الدراسية </a:t>
                      </a:r>
                      <a:r>
                        <a:rPr lang="ar-SA" sz="2000" b="1" kern="1200" baseline="0" dirty="0" smtClean="0">
                          <a:solidFill>
                            <a:srgbClr val="C00000"/>
                          </a:solidFill>
                          <a:latin typeface="+mn-lt"/>
                          <a:ea typeface="+mn-ea"/>
                          <a:cs typeface="+mn-cs"/>
                        </a:rPr>
                        <a:t>(الأول – الثالث - الخامس) </a:t>
                      </a:r>
                      <a:r>
                        <a:rPr lang="ar-SA" sz="2000" b="1" kern="1200" baseline="0" dirty="0" smtClean="0">
                          <a:solidFill>
                            <a:schemeClr val="tx1"/>
                          </a:solidFill>
                          <a:latin typeface="+mn-lt"/>
                          <a:ea typeface="+mn-ea"/>
                          <a:cs typeface="+mn-cs"/>
                        </a:rPr>
                        <a:t>خلال الأسبوعين الأولين من المستويات التي تلي كلاً منها, المستويات (الثاني-الرابع-السادس) على التوالي.</a:t>
                      </a:r>
                    </a:p>
                  </a:txBody>
                  <a:tcPr>
                    <a:solidFill>
                      <a:srgbClr val="D0EDC1"/>
                    </a:solidFill>
                  </a:tcPr>
                </a:tc>
              </a:tr>
              <a:tr h="631280">
                <a:tc>
                  <a:txBody>
                    <a:bodyPr/>
                    <a:lstStyle/>
                    <a:p>
                      <a:pPr rtl="1">
                        <a:lnSpc>
                          <a:spcPct val="100000"/>
                        </a:lnSpc>
                      </a:pPr>
                      <a:r>
                        <a:rPr lang="ar-SA" sz="2000" b="1" kern="1200" baseline="0" dirty="0" smtClean="0">
                          <a:solidFill>
                            <a:schemeClr val="tx1"/>
                          </a:solidFill>
                          <a:latin typeface="+mn-lt"/>
                          <a:ea typeface="+mn-ea"/>
                          <a:cs typeface="+mn-cs"/>
                        </a:rPr>
                        <a:t>12. يؤدي الطالب اختبار الدور الثاني للمستويات الدراسية </a:t>
                      </a:r>
                      <a:r>
                        <a:rPr lang="ar-SA" sz="2000" b="1" kern="1200" baseline="0" dirty="0" smtClean="0">
                          <a:solidFill>
                            <a:srgbClr val="C00000"/>
                          </a:solidFill>
                          <a:latin typeface="+mn-lt"/>
                          <a:ea typeface="+mn-ea"/>
                          <a:cs typeface="+mn-cs"/>
                        </a:rPr>
                        <a:t>(الثاني – الرابع - السادس) </a:t>
                      </a:r>
                      <a:r>
                        <a:rPr lang="ar-SA" sz="2000" b="1" kern="1200" baseline="0" dirty="0" smtClean="0">
                          <a:solidFill>
                            <a:schemeClr val="tx1"/>
                          </a:solidFill>
                          <a:latin typeface="+mn-lt"/>
                          <a:ea typeface="+mn-ea"/>
                          <a:cs typeface="+mn-cs"/>
                        </a:rPr>
                        <a:t>بعد أسبوع من اختبارات الدور الأول لكل منها وخلال مدة لا تتجاوز الأسبوعين.</a:t>
                      </a:r>
                    </a:p>
                  </a:txBody>
                  <a:tcPr>
                    <a:solidFill>
                      <a:srgbClr val="B8E08C"/>
                    </a:solidFill>
                  </a:tcPr>
                </a:tc>
              </a:tr>
              <a:tr h="783592">
                <a:tc>
                  <a:txBody>
                    <a:bodyPr/>
                    <a:lstStyle/>
                    <a:p>
                      <a:pPr rtl="1">
                        <a:lnSpc>
                          <a:spcPct val="150000"/>
                        </a:lnSpc>
                      </a:pPr>
                      <a:r>
                        <a:rPr lang="ar-SA" sz="2000" b="1" kern="1200" baseline="0" dirty="0" smtClean="0">
                          <a:solidFill>
                            <a:schemeClr val="tx1"/>
                          </a:solidFill>
                          <a:latin typeface="+mn-lt"/>
                          <a:ea typeface="+mn-ea"/>
                          <a:cs typeface="+mn-cs"/>
                        </a:rPr>
                        <a:t>13. يؤدي الطالب اختبار المواد </a:t>
                      </a:r>
                      <a:r>
                        <a:rPr lang="ar-SA" sz="2000" b="1" kern="1200" baseline="0" dirty="0" smtClean="0">
                          <a:solidFill>
                            <a:srgbClr val="C00000"/>
                          </a:solidFill>
                          <a:latin typeface="+mn-lt"/>
                          <a:ea typeface="+mn-ea"/>
                          <a:cs typeface="+mn-cs"/>
                        </a:rPr>
                        <a:t>المحمولة</a:t>
                      </a:r>
                      <a:r>
                        <a:rPr lang="ar-SA" sz="2000" b="1" kern="1200" baseline="0" dirty="0" smtClean="0">
                          <a:solidFill>
                            <a:schemeClr val="tx1"/>
                          </a:solidFill>
                          <a:latin typeface="+mn-lt"/>
                          <a:ea typeface="+mn-ea"/>
                          <a:cs typeface="+mn-cs"/>
                        </a:rPr>
                        <a:t> خلال الأسبوعين الأولين من بداية العام الدراسي الجديد.</a:t>
                      </a:r>
                    </a:p>
                  </a:txBody>
                  <a:tcPr>
                    <a:solidFill>
                      <a:srgbClr val="D0EDC1"/>
                    </a:solidFill>
                  </a:tcPr>
                </a:tc>
              </a:tr>
            </a:tbl>
          </a:graphicData>
        </a:graphic>
      </p:graphicFrame>
      <p:sp>
        <p:nvSpPr>
          <p:cNvPr id="6" name="مستطيل مستدير الزوايا 5"/>
          <p:cNvSpPr/>
          <p:nvPr/>
        </p:nvSpPr>
        <p:spPr bwMode="auto">
          <a:xfrm>
            <a:off x="6715140" y="2071678"/>
            <a:ext cx="1500198" cy="714380"/>
          </a:xfrm>
          <a:prstGeom prst="roundRect">
            <a:avLst/>
          </a:prstGeom>
          <a:solidFill>
            <a:srgbClr val="558F29"/>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اختبار الدور</a:t>
            </a:r>
          </a:p>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 الأول</a:t>
            </a:r>
          </a:p>
        </p:txBody>
      </p:sp>
      <p:sp>
        <p:nvSpPr>
          <p:cNvPr id="7" name="مستطيل مستدير الزوايا 6"/>
          <p:cNvSpPr/>
          <p:nvPr/>
        </p:nvSpPr>
        <p:spPr bwMode="auto">
          <a:xfrm>
            <a:off x="3929058" y="2071678"/>
            <a:ext cx="1500198" cy="714380"/>
          </a:xfrm>
          <a:prstGeom prst="roundRect">
            <a:avLst/>
          </a:prstGeom>
          <a:solidFill>
            <a:srgbClr val="558F29"/>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اختبار الدور</a:t>
            </a:r>
          </a:p>
          <a:p>
            <a:pPr marL="0" marR="0" indent="0" algn="ctr" defTabSz="914400" rtl="0" eaLnBrk="1" fontAlgn="base" latinLnBrk="0" hangingPunct="1">
              <a:lnSpc>
                <a:spcPct val="100000"/>
              </a:lnSpc>
              <a:spcBef>
                <a:spcPct val="0"/>
              </a:spcBef>
              <a:spcAft>
                <a:spcPct val="0"/>
              </a:spcAft>
              <a:buClrTx/>
              <a:buSzTx/>
              <a:buFontTx/>
              <a:buNone/>
              <a:tabLst/>
            </a:pPr>
            <a:r>
              <a:rPr lang="ar-SA" sz="2000" b="1" dirty="0" smtClean="0">
                <a:solidFill>
                  <a:schemeClr val="bg1"/>
                </a:solidFill>
              </a:rPr>
              <a:t>الثاني</a:t>
            </a:r>
            <a:endParaRPr kumimoji="0" lang="ar-SA"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8" name="مستطيل مستدير الزوايا 7"/>
          <p:cNvSpPr/>
          <p:nvPr/>
        </p:nvSpPr>
        <p:spPr bwMode="auto">
          <a:xfrm>
            <a:off x="1000100" y="2071678"/>
            <a:ext cx="1500198" cy="714380"/>
          </a:xfrm>
          <a:prstGeom prst="roundRect">
            <a:avLst/>
          </a:prstGeom>
          <a:solidFill>
            <a:srgbClr val="558F29"/>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اختبار المواد</a:t>
            </a:r>
            <a:r>
              <a:rPr kumimoji="0" lang="ar-SA" sz="2000" b="1" i="0" u="none" strike="noStrike" cap="none" normalizeH="0" dirty="0" smtClean="0">
                <a:ln>
                  <a:noFill/>
                </a:ln>
                <a:solidFill>
                  <a:schemeClr val="bg1"/>
                </a:solidFill>
                <a:effectLst/>
                <a:latin typeface="Arial" pitchFamily="34" charset="0"/>
                <a:cs typeface="Arial" pitchFamily="34" charset="0"/>
              </a:rPr>
              <a:t> المحمولة</a:t>
            </a:r>
            <a:endParaRPr kumimoji="0" lang="ar-SA"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9" name="مستطيل مستدير الزوايا 8"/>
          <p:cNvSpPr/>
          <p:nvPr/>
        </p:nvSpPr>
        <p:spPr bwMode="auto">
          <a:xfrm>
            <a:off x="6215074" y="2786058"/>
            <a:ext cx="2500330" cy="714380"/>
          </a:xfrm>
          <a:prstGeom prst="roundRect">
            <a:avLst/>
          </a:prstGeom>
          <a:solidFill>
            <a:srgbClr val="00206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نهاية كل مستوى</a:t>
            </a:r>
          </a:p>
        </p:txBody>
      </p:sp>
      <p:sp>
        <p:nvSpPr>
          <p:cNvPr id="10" name="مستطيل مستدير الزوايا 9"/>
          <p:cNvSpPr/>
          <p:nvPr/>
        </p:nvSpPr>
        <p:spPr bwMode="auto">
          <a:xfrm>
            <a:off x="3428992" y="2786058"/>
            <a:ext cx="2500330" cy="714380"/>
          </a:xfrm>
          <a:prstGeom prst="roundRect">
            <a:avLst/>
          </a:prstGeom>
          <a:solidFill>
            <a:srgbClr val="00206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بعد أسبوع من نهاية الدور الأول</a:t>
            </a:r>
          </a:p>
        </p:txBody>
      </p:sp>
      <p:sp>
        <p:nvSpPr>
          <p:cNvPr id="11" name="مستطيل مستدير الزوايا 10"/>
          <p:cNvSpPr/>
          <p:nvPr/>
        </p:nvSpPr>
        <p:spPr bwMode="auto">
          <a:xfrm>
            <a:off x="500034" y="2786058"/>
            <a:ext cx="2500330" cy="714380"/>
          </a:xfrm>
          <a:prstGeom prst="roundRect">
            <a:avLst/>
          </a:prstGeom>
          <a:solidFill>
            <a:srgbClr val="00206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بداية كل عام دراسي لجميع المستويات السابقة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5" name="جدول 4"/>
          <p:cNvGraphicFramePr>
            <a:graphicFrameLocks noGrp="1"/>
          </p:cNvGraphicFramePr>
          <p:nvPr/>
        </p:nvGraphicFramePr>
        <p:xfrm>
          <a:off x="214282" y="1428737"/>
          <a:ext cx="8715436" cy="5188329"/>
        </p:xfrm>
        <a:graphic>
          <a:graphicData uri="http://schemas.openxmlformats.org/drawingml/2006/table">
            <a:tbl>
              <a:tblPr rtl="1" firstRow="1" bandRow="1">
                <a:tableStyleId>{5C22544A-7EE6-4342-B048-85BDC9FD1C3A}</a:tableStyleId>
              </a:tblPr>
              <a:tblGrid>
                <a:gridCol w="8715436"/>
              </a:tblGrid>
              <a:tr h="1357321">
                <a:tc>
                  <a:txBody>
                    <a:bodyPr/>
                    <a:lstStyle/>
                    <a:p>
                      <a:pPr rtl="1">
                        <a:lnSpc>
                          <a:spcPct val="100000"/>
                        </a:lnSpc>
                      </a:pPr>
                      <a:r>
                        <a:rPr lang="ar-SA" sz="2000" b="1" kern="1200" baseline="0" dirty="0" smtClean="0">
                          <a:solidFill>
                            <a:schemeClr val="tx1"/>
                          </a:solidFill>
                          <a:latin typeface="+mn-lt"/>
                          <a:ea typeface="+mn-ea"/>
                          <a:cs typeface="+mn-cs"/>
                        </a:rPr>
                        <a:t>14. المواد المحمولة من المستويين الدراسيين (الأول والثاني), أو (الثالث والرابع), أو (الخامس والسادس), والمترابطة مع بعضها مثل: (رياضيات1- رياضيات2 , انجليزي1/انجليزي2,....) يتم تقديم اختبارهما ضمن جدول اختبارات المواد المحمولة في وقت واحد (فترة اختبار واحدة) مع استقلالية كل مادة في أسئلة الاختبار, والدرجات, وعند الرصد, وفي أحكام النجاح والتعثر.</a:t>
                      </a:r>
                    </a:p>
                  </a:txBody>
                  <a:tcPr>
                    <a:solidFill>
                      <a:srgbClr val="D0EDC1"/>
                    </a:solidFill>
                  </a:tcPr>
                </a:tc>
              </a:tr>
              <a:tr h="1143008">
                <a:tc>
                  <a:txBody>
                    <a:bodyPr/>
                    <a:lstStyle/>
                    <a:p>
                      <a:pPr rtl="1">
                        <a:lnSpc>
                          <a:spcPct val="100000"/>
                        </a:lnSpc>
                      </a:pPr>
                      <a:r>
                        <a:rPr lang="ar-SA" sz="2000" b="1" kern="1200" baseline="0" dirty="0" smtClean="0">
                          <a:solidFill>
                            <a:schemeClr val="tx1"/>
                          </a:solidFill>
                          <a:latin typeface="+mn-lt"/>
                          <a:ea typeface="+mn-ea"/>
                          <a:cs typeface="+mn-cs"/>
                        </a:rPr>
                        <a:t>15. ينتقل الطالب المنتظم إلى المستوى الدراسي التالي بعد دراسته للمواد الدراسية المخصصة له في المستوى الدراسي السابق, ويعامل الطالب المنقطع عن مستوى دراسي واحد كطالب منتسب ويحق له إكمال دراسته وفق ضوابط القبول والانتساب.</a:t>
                      </a:r>
                    </a:p>
                  </a:txBody>
                  <a:tcPr>
                    <a:solidFill>
                      <a:srgbClr val="B8E08C"/>
                    </a:solidFill>
                  </a:tcPr>
                </a:tc>
              </a:tr>
              <a:tr h="2688000">
                <a:tc>
                  <a:txBody>
                    <a:bodyPr/>
                    <a:lstStyle/>
                    <a:p>
                      <a:pPr rtl="1">
                        <a:lnSpc>
                          <a:spcPct val="100000"/>
                        </a:lnSpc>
                      </a:pPr>
                      <a:r>
                        <a:rPr lang="ar-SA" sz="2000" b="1" kern="1200" baseline="0" dirty="0" smtClean="0">
                          <a:solidFill>
                            <a:schemeClr val="tx1"/>
                          </a:solidFill>
                          <a:latin typeface="+mn-lt"/>
                          <a:ea typeface="+mn-ea"/>
                          <a:cs typeface="+mn-cs"/>
                        </a:rPr>
                        <a:t>16. يؤدي الطالب اختبار الدور الثاني في الحالات التالية:</a:t>
                      </a: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txBody>
                  <a:tcPr>
                    <a:solidFill>
                      <a:srgbClr val="D0EDC1"/>
                    </a:solidFill>
                  </a:tcPr>
                </a:tc>
              </a:tr>
            </a:tbl>
          </a:graphicData>
        </a:graphic>
      </p:graphicFrame>
      <p:sp>
        <p:nvSpPr>
          <p:cNvPr id="9" name="مستطيل مستدير الزوايا 8"/>
          <p:cNvSpPr/>
          <p:nvPr/>
        </p:nvSpPr>
        <p:spPr bwMode="auto">
          <a:xfrm>
            <a:off x="6286512" y="5143512"/>
            <a:ext cx="2500330" cy="1357322"/>
          </a:xfrm>
          <a:prstGeom prst="roundRect">
            <a:avLst/>
          </a:prstGeom>
          <a:solidFill>
            <a:srgbClr val="CDE7A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cs typeface="Arial" pitchFamily="34" charset="0"/>
              </a:rPr>
              <a:t>إذا لم يحصل في اختبار الدور الأول على 20% من درجة الاختبار النهائي</a:t>
            </a:r>
          </a:p>
        </p:txBody>
      </p:sp>
      <p:sp>
        <p:nvSpPr>
          <p:cNvPr id="12" name="مستطيل مستدير الزوايا 11"/>
          <p:cNvSpPr/>
          <p:nvPr/>
        </p:nvSpPr>
        <p:spPr bwMode="auto">
          <a:xfrm>
            <a:off x="3214678" y="5143512"/>
            <a:ext cx="2571768" cy="1357322"/>
          </a:xfrm>
          <a:prstGeom prst="roundRect">
            <a:avLst/>
          </a:prstGeom>
          <a:solidFill>
            <a:srgbClr val="CDE7A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cs typeface="Arial" pitchFamily="34" charset="0"/>
              </a:rPr>
              <a:t>إذا لم يحصل في</a:t>
            </a:r>
            <a:r>
              <a:rPr kumimoji="0" lang="ar-SA" sz="2000" b="1" i="0" u="none" strike="noStrike" cap="none" normalizeH="0" dirty="0" smtClean="0">
                <a:ln>
                  <a:noFill/>
                </a:ln>
                <a:solidFill>
                  <a:srgbClr val="002060"/>
                </a:solidFill>
                <a:effectLst/>
                <a:latin typeface="Arial" pitchFamily="34" charset="0"/>
                <a:cs typeface="Arial" pitchFamily="34" charset="0"/>
              </a:rPr>
              <a:t> اختبار الدور الأول على درجة النهاية الصغرى للمادة الدراسية</a:t>
            </a:r>
            <a:endParaRPr kumimoji="0" lang="ar-SA" sz="2000" b="1" i="0" u="none" strike="noStrike" cap="none" normalizeH="0" baseline="0" dirty="0" smtClean="0">
              <a:ln>
                <a:noFill/>
              </a:ln>
              <a:solidFill>
                <a:srgbClr val="002060"/>
              </a:solidFill>
              <a:effectLst/>
              <a:latin typeface="Arial" pitchFamily="34" charset="0"/>
              <a:cs typeface="Arial" pitchFamily="34" charset="0"/>
            </a:endParaRPr>
          </a:p>
        </p:txBody>
      </p:sp>
      <p:sp>
        <p:nvSpPr>
          <p:cNvPr id="13" name="مستطيل مستدير الزوايا 12"/>
          <p:cNvSpPr/>
          <p:nvPr/>
        </p:nvSpPr>
        <p:spPr bwMode="auto">
          <a:xfrm>
            <a:off x="285720" y="5143512"/>
            <a:ext cx="2500330" cy="1357322"/>
          </a:xfrm>
          <a:prstGeom prst="roundRect">
            <a:avLst/>
          </a:prstGeom>
          <a:solidFill>
            <a:srgbClr val="CDE7A3"/>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ar-SA" sz="2000" b="1" i="0" u="none" strike="noStrike" cap="none" normalizeH="0" baseline="0" dirty="0" smtClean="0">
              <a:ln>
                <a:noFill/>
              </a:ln>
              <a:solidFill>
                <a:srgbClr val="002060"/>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cs typeface="Arial" pitchFamily="34" charset="0"/>
              </a:rPr>
              <a:t>إذا تغيب عن اختبار الدور الأول</a:t>
            </a:r>
          </a:p>
        </p:txBody>
      </p:sp>
      <p:sp>
        <p:nvSpPr>
          <p:cNvPr id="8" name="مستطيل مستدير الزوايا 7"/>
          <p:cNvSpPr/>
          <p:nvPr/>
        </p:nvSpPr>
        <p:spPr bwMode="auto">
          <a:xfrm>
            <a:off x="785786" y="4429132"/>
            <a:ext cx="1500198" cy="714380"/>
          </a:xfrm>
          <a:prstGeom prst="roundRect">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algn="ctr"/>
            <a:endParaRPr lang="ar-SA" sz="800" b="1" dirty="0" smtClean="0">
              <a:solidFill>
                <a:schemeClr val="bg1"/>
              </a:solidFill>
            </a:endParaRPr>
          </a:p>
          <a:p>
            <a:pPr algn="ctr"/>
            <a:r>
              <a:rPr lang="ar-SA" sz="2000" b="1" dirty="0" smtClean="0">
                <a:solidFill>
                  <a:schemeClr val="bg1"/>
                </a:solidFill>
              </a:rPr>
              <a:t>الحالة الثالثة</a:t>
            </a:r>
          </a:p>
        </p:txBody>
      </p:sp>
      <p:sp>
        <p:nvSpPr>
          <p:cNvPr id="7" name="مستطيل مستدير الزوايا 6"/>
          <p:cNvSpPr/>
          <p:nvPr/>
        </p:nvSpPr>
        <p:spPr bwMode="auto">
          <a:xfrm>
            <a:off x="3786182" y="4429132"/>
            <a:ext cx="1500198" cy="714380"/>
          </a:xfrm>
          <a:prstGeom prst="roundRect">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algn="ctr"/>
            <a:endParaRPr lang="ar-SA" sz="800" b="1" dirty="0" smtClean="0">
              <a:solidFill>
                <a:schemeClr val="bg1"/>
              </a:solidFill>
            </a:endParaRPr>
          </a:p>
          <a:p>
            <a:pPr algn="ctr"/>
            <a:r>
              <a:rPr lang="ar-SA" sz="2000" b="1" dirty="0" smtClean="0">
                <a:solidFill>
                  <a:schemeClr val="bg1"/>
                </a:solidFill>
              </a:rPr>
              <a:t>الحالة الثانية</a:t>
            </a:r>
          </a:p>
        </p:txBody>
      </p:sp>
      <p:sp>
        <p:nvSpPr>
          <p:cNvPr id="6" name="مستطيل مستدير الزوايا 5"/>
          <p:cNvSpPr/>
          <p:nvPr/>
        </p:nvSpPr>
        <p:spPr bwMode="auto">
          <a:xfrm>
            <a:off x="6858016" y="4429132"/>
            <a:ext cx="1500198" cy="714380"/>
          </a:xfrm>
          <a:prstGeom prst="roundRect">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ar-SA" sz="800" b="1" i="0" u="none" strike="noStrike" cap="none" normalizeH="0" baseline="0" dirty="0" smtClean="0">
              <a:ln>
                <a:noFill/>
              </a:ln>
              <a:solidFill>
                <a:schemeClr val="bg1"/>
              </a:solidFill>
              <a:effectLst/>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Arial" pitchFamily="34" charset="0"/>
                <a:cs typeface="Arial" pitchFamily="34" charset="0"/>
              </a:rPr>
              <a:t>الحالة الأولى</a:t>
            </a:r>
          </a:p>
        </p:txBody>
      </p:sp>
      <p:pic>
        <p:nvPicPr>
          <p:cNvPr id="19458" name="Picture 2" descr="C:\Users\win 7\Pictures\evaluation8.jpg"/>
          <p:cNvPicPr>
            <a:picLocks noChangeAspect="1" noChangeArrowheads="1"/>
          </p:cNvPicPr>
          <p:nvPr/>
        </p:nvPicPr>
        <p:blipFill>
          <a:blip r:embed="rId2" cstate="print"/>
          <a:srcRect/>
          <a:stretch>
            <a:fillRect/>
          </a:stretch>
        </p:blipFill>
        <p:spPr bwMode="auto">
          <a:xfrm>
            <a:off x="214282" y="142852"/>
            <a:ext cx="3357586" cy="1143008"/>
          </a:xfrm>
          <a:prstGeom prst="rect">
            <a:avLst/>
          </a:prstGeom>
          <a:ln>
            <a:solidFill>
              <a:schemeClr val="bg2">
                <a:lumMod val="50000"/>
              </a:schemeClr>
            </a:solid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5" name="جدول 4"/>
          <p:cNvGraphicFramePr>
            <a:graphicFrameLocks noGrp="1"/>
          </p:cNvGraphicFramePr>
          <p:nvPr/>
        </p:nvGraphicFramePr>
        <p:xfrm>
          <a:off x="214282" y="1428737"/>
          <a:ext cx="8715436" cy="5072097"/>
        </p:xfrm>
        <a:graphic>
          <a:graphicData uri="http://schemas.openxmlformats.org/drawingml/2006/table">
            <a:tbl>
              <a:tblPr rtl="1" firstRow="1" bandRow="1">
                <a:tableStyleId>{5C22544A-7EE6-4342-B048-85BDC9FD1C3A}</a:tableStyleId>
              </a:tblPr>
              <a:tblGrid>
                <a:gridCol w="8715436"/>
              </a:tblGrid>
              <a:tr h="3426515">
                <a:tc>
                  <a:txBody>
                    <a:bodyPr/>
                    <a:lstStyle/>
                    <a:p>
                      <a:pPr rtl="1">
                        <a:lnSpc>
                          <a:spcPct val="100000"/>
                        </a:lnSpc>
                      </a:pPr>
                      <a:r>
                        <a:rPr lang="ar-SA" sz="2000" b="1" kern="1200" baseline="0" dirty="0" smtClean="0">
                          <a:solidFill>
                            <a:schemeClr val="tx1"/>
                          </a:solidFill>
                          <a:latin typeface="+mn-lt"/>
                          <a:ea typeface="+mn-ea"/>
                          <a:cs typeface="+mn-cs"/>
                        </a:rPr>
                        <a:t>17. يؤدي الطالب اختبار المواد المحمولة في أحد الحالات التالية:</a:t>
                      </a: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txBody>
                  <a:tcPr>
                    <a:solidFill>
                      <a:srgbClr val="E3F1CB"/>
                    </a:solidFill>
                  </a:tcPr>
                </a:tc>
              </a:tr>
              <a:tr h="957417">
                <a:tc>
                  <a:txBody>
                    <a:bodyPr/>
                    <a:lstStyle/>
                    <a:p>
                      <a:pPr rtl="1">
                        <a:lnSpc>
                          <a:spcPct val="100000"/>
                        </a:lnSpc>
                      </a:pPr>
                      <a:r>
                        <a:rPr lang="ar-SA" sz="2000" b="1" kern="1200" baseline="0" dirty="0" smtClean="0">
                          <a:solidFill>
                            <a:schemeClr val="tx1"/>
                          </a:solidFill>
                          <a:latin typeface="+mn-lt"/>
                          <a:ea typeface="+mn-ea"/>
                          <a:cs typeface="+mn-cs"/>
                        </a:rPr>
                        <a:t>18. يحدد الطالب المسار (التخصص) بعد دراسة المستويين الأول والثاني (الإعداد العام) وفق استعداداته وميوله الأكاديمية, وبناء على توجيه الإرشاد الطلابي والأكاديمي, وبالتنسيق مع ولي أمره.</a:t>
                      </a:r>
                    </a:p>
                  </a:txBody>
                  <a:tcPr>
                    <a:solidFill>
                      <a:srgbClr val="CDE7A3"/>
                    </a:solidFill>
                  </a:tcPr>
                </a:tc>
              </a:tr>
              <a:tr h="688165">
                <a:tc>
                  <a:txBody>
                    <a:bodyPr/>
                    <a:lstStyle/>
                    <a:p>
                      <a:pPr rtl="1">
                        <a:lnSpc>
                          <a:spcPct val="100000"/>
                        </a:lnSpc>
                      </a:pPr>
                      <a:r>
                        <a:rPr lang="ar-SA" sz="2000" b="1" kern="1200" baseline="0" dirty="0" smtClean="0">
                          <a:solidFill>
                            <a:schemeClr val="tx1"/>
                          </a:solidFill>
                          <a:latin typeface="+mn-lt"/>
                          <a:ea typeface="+mn-ea"/>
                          <a:cs typeface="+mn-cs"/>
                        </a:rPr>
                        <a:t>19. درجة النجاح تلغي درجة التعثر في المادة الدراسية.</a:t>
                      </a:r>
                    </a:p>
                  </a:txBody>
                  <a:tcPr>
                    <a:solidFill>
                      <a:srgbClr val="E2F1C9"/>
                    </a:solidFill>
                  </a:tcPr>
                </a:tc>
              </a:tr>
            </a:tbl>
          </a:graphicData>
        </a:graphic>
      </p:graphicFrame>
      <p:sp>
        <p:nvSpPr>
          <p:cNvPr id="9" name="مستطيل مستدير الزوايا 8"/>
          <p:cNvSpPr/>
          <p:nvPr/>
        </p:nvSpPr>
        <p:spPr bwMode="auto">
          <a:xfrm>
            <a:off x="6215074" y="2786058"/>
            <a:ext cx="2500330" cy="1571636"/>
          </a:xfrm>
          <a:prstGeom prst="round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accent5">
                    <a:lumMod val="25000"/>
                  </a:schemeClr>
                </a:solidFill>
                <a:effectLst/>
                <a:latin typeface="Arial" pitchFamily="34" charset="0"/>
                <a:cs typeface="Arial" pitchFamily="34" charset="0"/>
              </a:rPr>
              <a:t>إذا لم يحصل في اختبار الدور الثاني على 20% على الأقل من درجة الاختبار النهائي</a:t>
            </a:r>
          </a:p>
        </p:txBody>
      </p:sp>
      <p:sp>
        <p:nvSpPr>
          <p:cNvPr id="10" name="مستطيل مستدير الزوايا 9"/>
          <p:cNvSpPr/>
          <p:nvPr/>
        </p:nvSpPr>
        <p:spPr bwMode="auto">
          <a:xfrm>
            <a:off x="3428992" y="2786058"/>
            <a:ext cx="2500330" cy="1571636"/>
          </a:xfrm>
          <a:prstGeom prst="round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ar-SA" sz="2000" b="1" dirty="0" smtClean="0">
                <a:solidFill>
                  <a:schemeClr val="accent5">
                    <a:lumMod val="25000"/>
                  </a:schemeClr>
                </a:solidFill>
              </a:rPr>
              <a:t>إذا لم يحصل في اختبار الدور الثاني على درجة النهاية الصغرى للمادة الدراسية</a:t>
            </a:r>
          </a:p>
        </p:txBody>
      </p:sp>
      <p:sp>
        <p:nvSpPr>
          <p:cNvPr id="11" name="مستطيل مستدير الزوايا 10"/>
          <p:cNvSpPr/>
          <p:nvPr/>
        </p:nvSpPr>
        <p:spPr bwMode="auto">
          <a:xfrm>
            <a:off x="500034" y="2786058"/>
            <a:ext cx="2500330" cy="1571636"/>
          </a:xfrm>
          <a:prstGeom prst="round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ar-SA" sz="2000" b="1" dirty="0" smtClean="0">
              <a:solidFill>
                <a:schemeClr val="accent5">
                  <a:lumMod val="25000"/>
                </a:schemeClr>
              </a:solidFill>
            </a:endParaRPr>
          </a:p>
          <a:p>
            <a:pPr marL="0" marR="0" indent="0" algn="ctr" defTabSz="914400" rtl="0" eaLnBrk="1" fontAlgn="base" latinLnBrk="0" hangingPunct="1">
              <a:lnSpc>
                <a:spcPct val="100000"/>
              </a:lnSpc>
              <a:spcBef>
                <a:spcPct val="0"/>
              </a:spcBef>
              <a:spcAft>
                <a:spcPct val="0"/>
              </a:spcAft>
              <a:buClrTx/>
              <a:buSzTx/>
              <a:buFontTx/>
              <a:buNone/>
              <a:tabLst/>
            </a:pPr>
            <a:r>
              <a:rPr lang="ar-SA" sz="2000" b="1" dirty="0" smtClean="0">
                <a:solidFill>
                  <a:schemeClr val="accent5">
                    <a:lumMod val="25000"/>
                  </a:schemeClr>
                </a:solidFill>
              </a:rPr>
              <a:t>إذا تغيب عن اختبار الدور الثاني</a:t>
            </a:r>
          </a:p>
        </p:txBody>
      </p:sp>
      <p:sp>
        <p:nvSpPr>
          <p:cNvPr id="6" name="مستطيل مستدير الزوايا 5"/>
          <p:cNvSpPr/>
          <p:nvPr/>
        </p:nvSpPr>
        <p:spPr bwMode="auto">
          <a:xfrm>
            <a:off x="6715140" y="2071678"/>
            <a:ext cx="1500198" cy="714380"/>
          </a:xfrm>
          <a:prstGeom prst="roundRect">
            <a:avLst/>
          </a:prstGeom>
          <a:solidFill>
            <a:srgbClr val="31B5A8"/>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ar-SA" sz="800" b="1" dirty="0" smtClean="0">
              <a:solidFill>
                <a:schemeClr val="bg1"/>
              </a:solidFill>
            </a:endParaRPr>
          </a:p>
          <a:p>
            <a:pPr marL="0" marR="0" indent="0" algn="ctr" defTabSz="914400" rtl="0" eaLnBrk="1" fontAlgn="base" latinLnBrk="0" hangingPunct="1">
              <a:lnSpc>
                <a:spcPct val="100000"/>
              </a:lnSpc>
              <a:spcBef>
                <a:spcPct val="0"/>
              </a:spcBef>
              <a:spcAft>
                <a:spcPct val="0"/>
              </a:spcAft>
              <a:buClrTx/>
              <a:buSzTx/>
              <a:buFontTx/>
              <a:buNone/>
              <a:tabLst/>
            </a:pPr>
            <a:r>
              <a:rPr lang="ar-SA" sz="2000" b="1" dirty="0" smtClean="0">
                <a:solidFill>
                  <a:schemeClr val="bg1"/>
                </a:solidFill>
              </a:rPr>
              <a:t>الحالة الأولى</a:t>
            </a:r>
          </a:p>
          <a:p>
            <a:pPr marL="0" marR="0" indent="0" algn="ctr" defTabSz="914400" rtl="0" eaLnBrk="1" fontAlgn="base" latinLnBrk="0" hangingPunct="1">
              <a:lnSpc>
                <a:spcPct val="100000"/>
              </a:lnSpc>
              <a:spcBef>
                <a:spcPct val="0"/>
              </a:spcBef>
              <a:spcAft>
                <a:spcPct val="0"/>
              </a:spcAft>
              <a:buClrTx/>
              <a:buSzTx/>
              <a:buFontTx/>
              <a:buNone/>
              <a:tabLst/>
            </a:pPr>
            <a:endParaRPr kumimoji="0" lang="ar-SA"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7" name="مستطيل مستدير الزوايا 6"/>
          <p:cNvSpPr/>
          <p:nvPr/>
        </p:nvSpPr>
        <p:spPr bwMode="auto">
          <a:xfrm>
            <a:off x="3929058" y="2071678"/>
            <a:ext cx="1500198" cy="714380"/>
          </a:xfrm>
          <a:prstGeom prst="roundRect">
            <a:avLst/>
          </a:prstGeom>
          <a:solidFill>
            <a:srgbClr val="31B5A8"/>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algn="ctr"/>
            <a:endParaRPr lang="ar-SA" sz="800" b="1" dirty="0" smtClean="0">
              <a:solidFill>
                <a:schemeClr val="bg1"/>
              </a:solidFill>
            </a:endParaRPr>
          </a:p>
          <a:p>
            <a:pPr algn="ctr"/>
            <a:r>
              <a:rPr lang="ar-SA" sz="2000" b="1" dirty="0" smtClean="0">
                <a:solidFill>
                  <a:schemeClr val="bg1"/>
                </a:solidFill>
              </a:rPr>
              <a:t>الحالة الثانية</a:t>
            </a:r>
          </a:p>
        </p:txBody>
      </p:sp>
      <p:sp>
        <p:nvSpPr>
          <p:cNvPr id="8" name="مستطيل مستدير الزوايا 7"/>
          <p:cNvSpPr/>
          <p:nvPr/>
        </p:nvSpPr>
        <p:spPr bwMode="auto">
          <a:xfrm>
            <a:off x="1000100" y="2071678"/>
            <a:ext cx="1500198" cy="714380"/>
          </a:xfrm>
          <a:prstGeom prst="roundRect">
            <a:avLst/>
          </a:prstGeom>
          <a:solidFill>
            <a:srgbClr val="31B5A8"/>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1" anchor="t" anchorCtr="0" compatLnSpc="1">
            <a:prstTxWarp prst="textNoShape">
              <a:avLst/>
            </a:prstTxWarp>
          </a:bodyPr>
          <a:lstStyle/>
          <a:p>
            <a:pPr algn="ctr"/>
            <a:endParaRPr lang="ar-SA" sz="800" b="1" dirty="0" smtClean="0">
              <a:solidFill>
                <a:schemeClr val="bg1"/>
              </a:solidFill>
            </a:endParaRPr>
          </a:p>
          <a:p>
            <a:pPr algn="ctr"/>
            <a:r>
              <a:rPr lang="ar-SA" sz="2000" b="1" dirty="0" smtClean="0">
                <a:solidFill>
                  <a:schemeClr val="bg1"/>
                </a:solidFill>
              </a:rPr>
              <a:t>الحالة الثالثة</a:t>
            </a:r>
          </a:p>
        </p:txBody>
      </p:sp>
      <p:pic>
        <p:nvPicPr>
          <p:cNvPr id="20482" name="Picture 2" descr="C:\Users\win 7\Pictures\e1.jpg"/>
          <p:cNvPicPr>
            <a:picLocks noChangeAspect="1" noChangeArrowheads="1"/>
          </p:cNvPicPr>
          <p:nvPr/>
        </p:nvPicPr>
        <p:blipFill>
          <a:blip r:embed="rId2" cstate="print"/>
          <a:srcRect/>
          <a:stretch>
            <a:fillRect/>
          </a:stretch>
        </p:blipFill>
        <p:spPr bwMode="auto">
          <a:xfrm>
            <a:off x="214282" y="214290"/>
            <a:ext cx="2381248" cy="1102162"/>
          </a:xfrm>
          <a:prstGeom prst="rect">
            <a:avLst/>
          </a:prstGeom>
          <a:ln>
            <a:solidFill>
              <a:schemeClr val="bg1">
                <a:lumMod val="50000"/>
              </a:schemeClr>
            </a:solid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bwMode="auto">
          <a:xfrm>
            <a:off x="4071934" y="142852"/>
            <a:ext cx="4914928" cy="914400"/>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lumMod val="95000"/>
                  </a:schemeClr>
                </a:solidFill>
                <a:effectLst/>
                <a:latin typeface="Arial" pitchFamily="34" charset="0"/>
                <a:cs typeface="+mj-cs"/>
              </a:rPr>
              <a:t>القواعد العامة</a:t>
            </a:r>
          </a:p>
        </p:txBody>
      </p:sp>
      <p:graphicFrame>
        <p:nvGraphicFramePr>
          <p:cNvPr id="5" name="جدول 4"/>
          <p:cNvGraphicFramePr>
            <a:graphicFrameLocks noGrp="1"/>
          </p:cNvGraphicFramePr>
          <p:nvPr/>
        </p:nvGraphicFramePr>
        <p:xfrm>
          <a:off x="214282" y="1428737"/>
          <a:ext cx="8715436" cy="5038715"/>
        </p:xfrm>
        <a:graphic>
          <a:graphicData uri="http://schemas.openxmlformats.org/drawingml/2006/table">
            <a:tbl>
              <a:tblPr rtl="1" firstRow="1" bandRow="1">
                <a:tableStyleId>{5C22544A-7EE6-4342-B048-85BDC9FD1C3A}</a:tableStyleId>
              </a:tblPr>
              <a:tblGrid>
                <a:gridCol w="2905145"/>
                <a:gridCol w="2905146"/>
                <a:gridCol w="2905145"/>
              </a:tblGrid>
              <a:tr h="642941">
                <a:tc gridSpan="3">
                  <a:txBody>
                    <a:bodyPr/>
                    <a:lstStyle/>
                    <a:p>
                      <a:pPr rtl="1">
                        <a:lnSpc>
                          <a:spcPct val="100000"/>
                        </a:lnSpc>
                      </a:pPr>
                      <a:r>
                        <a:rPr lang="ar-SA" sz="2000" b="1" kern="1200" baseline="0" dirty="0" smtClean="0">
                          <a:solidFill>
                            <a:schemeClr val="tx1"/>
                          </a:solidFill>
                          <a:latin typeface="+mn-lt"/>
                          <a:ea typeface="+mn-ea"/>
                          <a:cs typeface="+mn-cs"/>
                        </a:rPr>
                        <a:t>20. يحتسب المعدل التراكمي لجميع المستويات في المرحلة الثانوية على النحو التالي:</a:t>
                      </a:r>
                    </a:p>
                  </a:txBody>
                  <a:tcPr>
                    <a:solidFill>
                      <a:srgbClr val="CDE7A3"/>
                    </a:solidFill>
                  </a:tcPr>
                </a:tc>
                <a:tc hMerge="1">
                  <a:txBody>
                    <a:bodyPr/>
                    <a:lstStyle/>
                    <a:p>
                      <a:pPr rtl="1"/>
                      <a:endParaRPr lang="ar-SA"/>
                    </a:p>
                  </a:txBody>
                  <a:tcPr/>
                </a:tc>
                <a:tc hMerge="1">
                  <a:txBody>
                    <a:bodyPr/>
                    <a:lstStyle/>
                    <a:p>
                      <a:pPr rtl="1"/>
                      <a:endParaRPr lang="ar-SA"/>
                    </a:p>
                  </a:txBody>
                  <a:tcPr/>
                </a:tc>
              </a:tr>
              <a:tr h="642942">
                <a:tc>
                  <a:txBody>
                    <a:bodyPr/>
                    <a:lstStyle/>
                    <a:p>
                      <a:pPr algn="ctr" rtl="1">
                        <a:lnSpc>
                          <a:spcPct val="100000"/>
                        </a:lnSpc>
                      </a:pPr>
                      <a:r>
                        <a:rPr lang="ar-SA" sz="2000" b="1" kern="1200" baseline="0" dirty="0" smtClean="0">
                          <a:solidFill>
                            <a:schemeClr val="bg1"/>
                          </a:solidFill>
                          <a:latin typeface="+mn-lt"/>
                          <a:ea typeface="+mn-ea"/>
                          <a:cs typeface="+mn-cs"/>
                        </a:rPr>
                        <a:t>المستوى الأول والثاني</a:t>
                      </a:r>
                      <a:endParaRPr lang="ar-SA" sz="2000" b="1" kern="1200" baseline="0" dirty="0" smtClean="0">
                        <a:solidFill>
                          <a:schemeClr val="tx1"/>
                        </a:solidFill>
                        <a:latin typeface="+mn-lt"/>
                        <a:ea typeface="+mn-ea"/>
                        <a:cs typeface="+mn-cs"/>
                      </a:endParaRPr>
                    </a:p>
                    <a:p>
                      <a:pPr rtl="1">
                        <a:lnSpc>
                          <a:spcPct val="100000"/>
                        </a:lnSpc>
                      </a:pPr>
                      <a:endParaRPr lang="ar-SA" sz="2000" b="1" kern="1200" baseline="0" dirty="0" smtClean="0">
                        <a:solidFill>
                          <a:schemeClr val="tx1"/>
                        </a:solidFill>
                        <a:latin typeface="+mn-lt"/>
                        <a:ea typeface="+mn-ea"/>
                        <a:cs typeface="+mn-cs"/>
                      </a:endParaRPr>
                    </a:p>
                  </a:txBody>
                  <a:tcPr>
                    <a:solidFill>
                      <a:srgbClr val="31B5A8"/>
                    </a:solidFill>
                  </a:tcPr>
                </a:tc>
                <a:tc>
                  <a:txBody>
                    <a:bodyPr/>
                    <a:lstStyle/>
                    <a:p>
                      <a:pPr algn="ctr" rtl="1">
                        <a:lnSpc>
                          <a:spcPct val="100000"/>
                        </a:lnSpc>
                      </a:pPr>
                      <a:r>
                        <a:rPr lang="ar-SA" sz="2000" b="1" kern="1200" baseline="0" dirty="0" smtClean="0">
                          <a:solidFill>
                            <a:schemeClr val="bg1"/>
                          </a:solidFill>
                          <a:latin typeface="+mn-lt"/>
                          <a:ea typeface="+mn-ea"/>
                          <a:cs typeface="+mn-cs"/>
                        </a:rPr>
                        <a:t>المستوى الثالث والرابع</a:t>
                      </a:r>
                      <a:endParaRPr lang="ar-SA" sz="2000" b="1" kern="1200" baseline="0" dirty="0" smtClean="0">
                        <a:solidFill>
                          <a:schemeClr val="tx1"/>
                        </a:solidFill>
                        <a:latin typeface="+mn-lt"/>
                        <a:ea typeface="+mn-ea"/>
                        <a:cs typeface="+mn-cs"/>
                      </a:endParaRPr>
                    </a:p>
                  </a:txBody>
                  <a:tcPr>
                    <a:solidFill>
                      <a:srgbClr val="31B5A8"/>
                    </a:solidFill>
                  </a:tcPr>
                </a:tc>
                <a:tc>
                  <a:txBody>
                    <a:bodyPr/>
                    <a:lstStyle/>
                    <a:p>
                      <a:pPr algn="ctr" rtl="1">
                        <a:lnSpc>
                          <a:spcPct val="100000"/>
                        </a:lnSpc>
                      </a:pPr>
                      <a:r>
                        <a:rPr lang="ar-SA" sz="2000" b="1" kern="1200" baseline="0" dirty="0" smtClean="0">
                          <a:solidFill>
                            <a:schemeClr val="bg1"/>
                          </a:solidFill>
                          <a:latin typeface="+mn-lt"/>
                          <a:ea typeface="+mn-ea"/>
                          <a:cs typeface="+mn-cs"/>
                        </a:rPr>
                        <a:t>المستوى الخامس والسادس</a:t>
                      </a:r>
                      <a:endParaRPr lang="ar-SA" sz="2000" b="1" kern="1200" baseline="0" dirty="0" smtClean="0">
                        <a:solidFill>
                          <a:schemeClr val="tx1"/>
                        </a:solidFill>
                        <a:latin typeface="+mn-lt"/>
                        <a:ea typeface="+mn-ea"/>
                        <a:cs typeface="+mn-cs"/>
                      </a:endParaRPr>
                    </a:p>
                  </a:txBody>
                  <a:tcPr>
                    <a:solidFill>
                      <a:srgbClr val="31B5A8"/>
                    </a:solidFill>
                  </a:tcPr>
                </a:tc>
              </a:tr>
              <a:tr h="656282">
                <a:tc>
                  <a:txBody>
                    <a:bodyPr/>
                    <a:lstStyle/>
                    <a:p>
                      <a:pPr algn="ctr" rtl="1">
                        <a:lnSpc>
                          <a:spcPct val="100000"/>
                        </a:lnSpc>
                      </a:pPr>
                      <a:r>
                        <a:rPr lang="ar-SA" sz="2400" b="1" kern="1200" baseline="0" dirty="0" smtClean="0">
                          <a:solidFill>
                            <a:srgbClr val="C00000"/>
                          </a:solidFill>
                          <a:latin typeface="+mn-lt"/>
                          <a:ea typeface="+mn-ea"/>
                          <a:cs typeface="+mn-cs"/>
                        </a:rPr>
                        <a:t>تحتسب له 25%</a:t>
                      </a:r>
                    </a:p>
                  </a:txBody>
                  <a:tcPr>
                    <a:solidFill>
                      <a:srgbClr val="E3F1CB"/>
                    </a:solidFill>
                  </a:tcPr>
                </a:tc>
                <a:tc>
                  <a:txBody>
                    <a:bodyPr/>
                    <a:lstStyle/>
                    <a:p>
                      <a:pPr algn="ctr" rtl="1">
                        <a:lnSpc>
                          <a:spcPct val="100000"/>
                        </a:lnSpc>
                      </a:pPr>
                      <a:r>
                        <a:rPr lang="ar-SA" sz="2400" b="1" kern="1200" baseline="0" dirty="0" smtClean="0">
                          <a:solidFill>
                            <a:srgbClr val="C00000"/>
                          </a:solidFill>
                          <a:latin typeface="+mn-lt"/>
                          <a:ea typeface="+mn-ea"/>
                          <a:cs typeface="+mn-cs"/>
                        </a:rPr>
                        <a:t>تحتسب له 35%</a:t>
                      </a:r>
                    </a:p>
                  </a:txBody>
                  <a:tcPr>
                    <a:solidFill>
                      <a:srgbClr val="E3F1CB"/>
                    </a:solidFill>
                  </a:tcPr>
                </a:tc>
                <a:tc>
                  <a:txBody>
                    <a:bodyPr/>
                    <a:lstStyle/>
                    <a:p>
                      <a:pPr algn="ctr" rtl="1">
                        <a:lnSpc>
                          <a:spcPct val="100000"/>
                        </a:lnSpc>
                      </a:pPr>
                      <a:r>
                        <a:rPr lang="ar-SA" sz="2400" b="1" kern="1200" baseline="0" dirty="0" smtClean="0">
                          <a:solidFill>
                            <a:srgbClr val="C00000"/>
                          </a:solidFill>
                          <a:latin typeface="+mn-lt"/>
                          <a:ea typeface="+mn-ea"/>
                          <a:cs typeface="+mn-cs"/>
                        </a:rPr>
                        <a:t>تحتسب له 40%</a:t>
                      </a:r>
                    </a:p>
                  </a:txBody>
                  <a:tcPr>
                    <a:solidFill>
                      <a:srgbClr val="E3F1CB"/>
                    </a:solidFill>
                  </a:tcPr>
                </a:tc>
              </a:tr>
              <a:tr h="1662122">
                <a:tc gridSpan="3">
                  <a:txBody>
                    <a:bodyPr/>
                    <a:lstStyle/>
                    <a:p>
                      <a:pPr rtl="1">
                        <a:lnSpc>
                          <a:spcPct val="100000"/>
                        </a:lnSpc>
                      </a:pPr>
                      <a:r>
                        <a:rPr lang="ar-SA" sz="2000" b="1" kern="1200" baseline="0" dirty="0" smtClean="0">
                          <a:solidFill>
                            <a:schemeClr val="tx1"/>
                          </a:solidFill>
                          <a:latin typeface="+mn-lt"/>
                          <a:ea typeface="+mn-ea"/>
                          <a:cs typeface="+mn-cs"/>
                        </a:rPr>
                        <a:t>21. يُقَدم لكل طالب تقرير لكل مستوى من المستويات الدراسية يتضمن نتيجة الطالب موضحاً فيه نتائج جميع المواد الدراسية, وفي نهاية المرحلة الثانوية يُسلم الطالب الناجح في جميع المواد الدراسية سجلاً أكاديمياً يشمل نتائجه في جميع المستويات بالإضافة إلى وثيقة التخرج, وما قبل ذلك فيعطى إشعارات/ تقارير بمواده الدراسية التي درسها فقط.</a:t>
                      </a:r>
                    </a:p>
                  </a:txBody>
                  <a:tcPr>
                    <a:solidFill>
                      <a:srgbClr val="CDE7A3"/>
                    </a:solidFill>
                  </a:tcPr>
                </a:tc>
                <a:tc hMerge="1">
                  <a:txBody>
                    <a:bodyPr/>
                    <a:lstStyle/>
                    <a:p>
                      <a:pPr rtl="1"/>
                      <a:endParaRPr lang="ar-SA"/>
                    </a:p>
                  </a:txBody>
                  <a:tcPr/>
                </a:tc>
                <a:tc hMerge="1">
                  <a:txBody>
                    <a:bodyPr/>
                    <a:lstStyle/>
                    <a:p>
                      <a:pPr rtl="1"/>
                      <a:endParaRPr lang="ar-SA"/>
                    </a:p>
                  </a:txBody>
                  <a:tcPr/>
                </a:tc>
              </a:tr>
              <a:tr h="688165">
                <a:tc gridSpan="3">
                  <a:txBody>
                    <a:bodyPr/>
                    <a:lstStyle/>
                    <a:p>
                      <a:pPr rtl="1">
                        <a:lnSpc>
                          <a:spcPct val="100000"/>
                        </a:lnSpc>
                      </a:pPr>
                      <a:r>
                        <a:rPr lang="ar-SA" sz="2000" b="1" kern="1200" baseline="0" dirty="0" smtClean="0">
                          <a:solidFill>
                            <a:schemeClr val="tx1"/>
                          </a:solidFill>
                          <a:latin typeface="+mn-lt"/>
                          <a:ea typeface="+mn-ea"/>
                          <a:cs typeface="+mn-cs"/>
                        </a:rPr>
                        <a:t>22. يمنح الطالب درجة السلوك عن كل مستوى دراسي من (100) درجة.</a:t>
                      </a:r>
                    </a:p>
                  </a:txBody>
                  <a:tcPr>
                    <a:solidFill>
                      <a:srgbClr val="E2F1C9"/>
                    </a:solidFill>
                  </a:tcPr>
                </a:tc>
                <a:tc hMerge="1">
                  <a:txBody>
                    <a:bodyPr/>
                    <a:lstStyle/>
                    <a:p>
                      <a:pPr rtl="1"/>
                      <a:endParaRPr lang="ar-SA"/>
                    </a:p>
                  </a:txBody>
                  <a:tcPr/>
                </a:tc>
                <a:tc hMerge="1">
                  <a:txBody>
                    <a:bodyPr/>
                    <a:lstStyle/>
                    <a:p>
                      <a:pPr rtl="1"/>
                      <a:endParaRPr lang="ar-SA"/>
                    </a:p>
                  </a:txBody>
                  <a:tcPr/>
                </a:tc>
              </a:tr>
              <a:tr h="688165">
                <a:tc gridSpan="3">
                  <a:txBody>
                    <a:bodyPr/>
                    <a:lstStyle/>
                    <a:p>
                      <a:pPr rtl="1">
                        <a:lnSpc>
                          <a:spcPct val="100000"/>
                        </a:lnSpc>
                      </a:pPr>
                      <a:r>
                        <a:rPr lang="ar-SA" sz="2000" b="1" kern="1200" baseline="0" dirty="0" smtClean="0">
                          <a:solidFill>
                            <a:schemeClr val="tx1"/>
                          </a:solidFill>
                          <a:latin typeface="+mn-lt"/>
                          <a:ea typeface="+mn-ea"/>
                          <a:cs typeface="+mn-cs"/>
                        </a:rPr>
                        <a:t>23. </a:t>
                      </a:r>
                      <a:r>
                        <a:rPr lang="ar-SA" sz="2000" b="1" kern="1200" baseline="0" dirty="0" err="1" smtClean="0">
                          <a:solidFill>
                            <a:schemeClr val="tx1"/>
                          </a:solidFill>
                          <a:latin typeface="+mn-lt"/>
                          <a:ea typeface="+mn-ea"/>
                          <a:cs typeface="+mn-cs"/>
                        </a:rPr>
                        <a:t>يُكتفى</a:t>
                      </a:r>
                      <a:r>
                        <a:rPr lang="ar-SA" sz="2000" b="1" kern="1200" baseline="0" dirty="0" smtClean="0">
                          <a:solidFill>
                            <a:schemeClr val="tx1"/>
                          </a:solidFill>
                          <a:latin typeface="+mn-lt"/>
                          <a:ea typeface="+mn-ea"/>
                          <a:cs typeface="+mn-cs"/>
                        </a:rPr>
                        <a:t> بدرجة الحضور (5) درجات المخصصة لكل مادة دراسية عن درجة المواظبة (100) درجة.</a:t>
                      </a:r>
                    </a:p>
                  </a:txBody>
                  <a:tcPr>
                    <a:solidFill>
                      <a:srgbClr val="CDE7A3"/>
                    </a:solidFill>
                  </a:tcPr>
                </a:tc>
                <a:tc hMerge="1">
                  <a:txBody>
                    <a:bodyPr/>
                    <a:lstStyle/>
                    <a:p>
                      <a:pPr rtl="1"/>
                      <a:endParaRPr lang="ar-SA"/>
                    </a:p>
                  </a:txBody>
                  <a:tcPr/>
                </a:tc>
                <a:tc hMerge="1">
                  <a:txBody>
                    <a:bodyPr/>
                    <a:lstStyle/>
                    <a:p>
                      <a:pPr rtl="1"/>
                      <a:endParaRPr lang="ar-SA"/>
                    </a:p>
                  </a:txBody>
                  <a:tcPr/>
                </a:tc>
              </a:tr>
            </a:tbl>
          </a:graphicData>
        </a:graphic>
      </p:graphicFrame>
      <p:pic>
        <p:nvPicPr>
          <p:cNvPr id="22530" name="Picture 2" descr="C:\Users\win 7\Pictures\gpa1.jpg"/>
          <p:cNvPicPr>
            <a:picLocks noChangeAspect="1" noChangeArrowheads="1"/>
          </p:cNvPicPr>
          <p:nvPr/>
        </p:nvPicPr>
        <p:blipFill>
          <a:blip r:embed="rId2" cstate="print"/>
          <a:srcRect/>
          <a:stretch>
            <a:fillRect/>
          </a:stretch>
        </p:blipFill>
        <p:spPr bwMode="auto">
          <a:xfrm>
            <a:off x="214282" y="285728"/>
            <a:ext cx="2690822" cy="1047772"/>
          </a:xfrm>
          <a:prstGeom prst="rect">
            <a:avLst/>
          </a:prstGeom>
          <a:ln>
            <a:solidFill>
              <a:schemeClr val="bg1">
                <a:lumMod val="50000"/>
              </a:schemeClr>
            </a:solid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5071</TotalTime>
  <Words>2417</Words>
  <Application>Microsoft Office PowerPoint</Application>
  <PresentationFormat>عرض على الشاشة (3:4)‏</PresentationFormat>
  <Paragraphs>531</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Diseño predeterminado</vt:lpstr>
      <vt:lpstr> لائحة التقويم في مشروع تطوير النظام الفصلي للتعليم الثانوي النظام الفصلي</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ACER</cp:lastModifiedBy>
  <cp:revision>629</cp:revision>
  <dcterms:created xsi:type="dcterms:W3CDTF">2010-05-23T14:28:12Z</dcterms:created>
  <dcterms:modified xsi:type="dcterms:W3CDTF">2015-09-08T15:59:33Z</dcterms:modified>
</cp:coreProperties>
</file>