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.xml" ContentType="application/vnd.openxmlformats-officedocument.presentationml.notesSlide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tags/tag57.xml" ContentType="application/vnd.openxmlformats-officedocument.presentationml.tags+xml"/>
  <Override PartName="/ppt/notesSlides/notesSlide4.xml" ContentType="application/vnd.openxmlformats-officedocument.presentationml.notesSlide+xml"/>
  <Override PartName="/ppt/tags/tag58.xml" ContentType="application/vnd.openxmlformats-officedocument.presentationml.tags+xml"/>
  <Override PartName="/ppt/notesSlides/notesSlide5.xml" ContentType="application/vnd.openxmlformats-officedocument.presentationml.notesSlide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notesSlides/notesSlide7.xml" ContentType="application/vnd.openxmlformats-officedocument.presentationml.notesSlide+xml"/>
  <Override PartName="/ppt/tags/tag61.xml" ContentType="application/vnd.openxmlformats-officedocument.presentationml.tags+xml"/>
  <Override PartName="/ppt/notesSlides/notesSlide8.xml" ContentType="application/vnd.openxmlformats-officedocument.presentationml.notesSlide+xml"/>
  <Override PartName="/ppt/tags/tag62.xml" ContentType="application/vnd.openxmlformats-officedocument.presentationml.tags+xml"/>
  <Override PartName="/ppt/notesSlides/notesSlide9.xml" ContentType="application/vnd.openxmlformats-officedocument.presentationml.notesSlide+xml"/>
  <Override PartName="/ppt/tags/tag63.xml" ContentType="application/vnd.openxmlformats-officedocument.presentationml.tags+xml"/>
  <Override PartName="/ppt/notesSlides/notesSlide10.xml" ContentType="application/vnd.openxmlformats-officedocument.presentationml.notesSlide+xml"/>
  <Override PartName="/ppt/tags/tag64.xml" ContentType="application/vnd.openxmlformats-officedocument.presentationml.tags+xml"/>
  <Override PartName="/ppt/notesSlides/notesSlide11.xml" ContentType="application/vnd.openxmlformats-officedocument.presentationml.notesSlide+xml"/>
  <Override PartName="/ppt/tags/tag65.xml" ContentType="application/vnd.openxmlformats-officedocument.presentationml.tags+xml"/>
  <Override PartName="/ppt/notesSlides/notesSlide12.xml" ContentType="application/vnd.openxmlformats-officedocument.presentationml.notesSlide+xml"/>
  <Override PartName="/ppt/tags/tag66.xml" ContentType="application/vnd.openxmlformats-officedocument.presentationml.tags+xml"/>
  <Override PartName="/ppt/notesSlides/notesSlide1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4"/>
  </p:notesMasterIdLst>
  <p:sldIdLst>
    <p:sldId id="257" r:id="rId2"/>
    <p:sldId id="276" r:id="rId3"/>
    <p:sldId id="285" r:id="rId4"/>
    <p:sldId id="384" r:id="rId5"/>
    <p:sldId id="402" r:id="rId6"/>
    <p:sldId id="293" r:id="rId7"/>
    <p:sldId id="403" r:id="rId8"/>
    <p:sldId id="364" r:id="rId9"/>
    <p:sldId id="279" r:id="rId10"/>
    <p:sldId id="385" r:id="rId11"/>
    <p:sldId id="386" r:id="rId12"/>
    <p:sldId id="387" r:id="rId13"/>
    <p:sldId id="260" r:id="rId14"/>
    <p:sldId id="290" r:id="rId15"/>
    <p:sldId id="301" r:id="rId16"/>
    <p:sldId id="302" r:id="rId17"/>
    <p:sldId id="389" r:id="rId18"/>
    <p:sldId id="303" r:id="rId19"/>
    <p:sldId id="404" r:id="rId20"/>
    <p:sldId id="405" r:id="rId21"/>
    <p:sldId id="304" r:id="rId22"/>
    <p:sldId id="406" r:id="rId23"/>
    <p:sldId id="271" r:id="rId24"/>
    <p:sldId id="407" r:id="rId25"/>
    <p:sldId id="307" r:id="rId26"/>
    <p:sldId id="308" r:id="rId27"/>
    <p:sldId id="310" r:id="rId28"/>
    <p:sldId id="311" r:id="rId29"/>
    <p:sldId id="390" r:id="rId30"/>
    <p:sldId id="408" r:id="rId31"/>
    <p:sldId id="409" r:id="rId32"/>
    <p:sldId id="367" r:id="rId33"/>
    <p:sldId id="410" r:id="rId34"/>
    <p:sldId id="411" r:id="rId35"/>
    <p:sldId id="412" r:id="rId36"/>
    <p:sldId id="317" r:id="rId37"/>
    <p:sldId id="413" r:id="rId38"/>
    <p:sldId id="321" r:id="rId39"/>
    <p:sldId id="391" r:id="rId40"/>
    <p:sldId id="414" r:id="rId41"/>
    <p:sldId id="322" r:id="rId42"/>
    <p:sldId id="324" r:id="rId43"/>
    <p:sldId id="325" r:id="rId44"/>
    <p:sldId id="326" r:id="rId45"/>
    <p:sldId id="327" r:id="rId46"/>
    <p:sldId id="328" r:id="rId47"/>
    <p:sldId id="415" r:id="rId48"/>
    <p:sldId id="333" r:id="rId49"/>
    <p:sldId id="395" r:id="rId50"/>
    <p:sldId id="372" r:id="rId51"/>
    <p:sldId id="416" r:id="rId52"/>
    <p:sldId id="417" r:id="rId53"/>
    <p:sldId id="332" r:id="rId54"/>
    <p:sldId id="335" r:id="rId55"/>
    <p:sldId id="338" r:id="rId56"/>
    <p:sldId id="339" r:id="rId57"/>
    <p:sldId id="418" r:id="rId58"/>
    <p:sldId id="396" r:id="rId59"/>
    <p:sldId id="419" r:id="rId60"/>
    <p:sldId id="341" r:id="rId61"/>
    <p:sldId id="420" r:id="rId62"/>
    <p:sldId id="421" r:id="rId63"/>
    <p:sldId id="422" r:id="rId64"/>
    <p:sldId id="343" r:id="rId65"/>
    <p:sldId id="397" r:id="rId66"/>
    <p:sldId id="347" r:id="rId67"/>
    <p:sldId id="398" r:id="rId68"/>
    <p:sldId id="349" r:id="rId69"/>
    <p:sldId id="423" r:id="rId70"/>
    <p:sldId id="424" r:id="rId71"/>
    <p:sldId id="352" r:id="rId72"/>
    <p:sldId id="425" r:id="rId73"/>
    <p:sldId id="353" r:id="rId74"/>
    <p:sldId id="379" r:id="rId75"/>
    <p:sldId id="354" r:id="rId76"/>
    <p:sldId id="355" r:id="rId77"/>
    <p:sldId id="356" r:id="rId78"/>
    <p:sldId id="381" r:id="rId79"/>
    <p:sldId id="382" r:id="rId80"/>
    <p:sldId id="383" r:id="rId81"/>
    <p:sldId id="357" r:id="rId82"/>
    <p:sldId id="362" r:id="rId83"/>
  </p:sldIdLst>
  <p:sldSz cx="9144000" cy="6858000" type="screen4x3"/>
  <p:notesSz cx="6858000" cy="9144000"/>
  <p:custDataLst>
    <p:tags r:id="rId8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0" autoAdjust="0"/>
    <p:restoredTop sz="94658" autoAdjust="0"/>
  </p:normalViewPr>
  <p:slideViewPr>
    <p:cSldViewPr>
      <p:cViewPr varScale="1">
        <p:scale>
          <a:sx n="50" d="100"/>
          <a:sy n="50" d="100"/>
        </p:scale>
        <p:origin x="-96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7C9F6EC-2A92-4E24-9AA9-00D34C92065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F36CD60-5C61-4ABB-8A82-A17779C37B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70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CD60-5C61-4ABB-8A82-A17779C37B33}" type="slidenum">
              <a:rPr lang="ar-SA" smtClean="0"/>
              <a:t>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5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17/02/36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195736" y="188640"/>
            <a:ext cx="6408712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الوحدة الثامنة  : المهــــــــــن والحــــرف 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60" y="1593135"/>
            <a:ext cx="6295656" cy="408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17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>
          <a:xfrm>
            <a:off x="1043608" y="116632"/>
            <a:ext cx="7992888" cy="72008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أ. أنظر إلي الصور , وأصل ما بين معلومات الأعمدة : أ , ب , ج :</a:t>
            </a:r>
            <a:endParaRPr lang="ar-SA" sz="2000" b="1" dirty="0"/>
          </a:p>
        </p:txBody>
      </p:sp>
      <p:sp>
        <p:nvSpPr>
          <p:cNvPr id="2" name="شكل بيضاوي 1"/>
          <p:cNvSpPr/>
          <p:nvPr/>
        </p:nvSpPr>
        <p:spPr>
          <a:xfrm>
            <a:off x="7884368" y="1844824"/>
            <a:ext cx="720080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أ</a:t>
            </a:r>
            <a:endParaRPr lang="ar-SA" sz="36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6012160" y="1844824"/>
            <a:ext cx="720080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ب</a:t>
            </a:r>
            <a:endParaRPr lang="ar-SA" sz="3600" b="1" dirty="0"/>
          </a:p>
        </p:txBody>
      </p:sp>
      <p:sp>
        <p:nvSpPr>
          <p:cNvPr id="7" name="شكل بيضاوي 6"/>
          <p:cNvSpPr/>
          <p:nvPr/>
        </p:nvSpPr>
        <p:spPr>
          <a:xfrm>
            <a:off x="3635896" y="1844824"/>
            <a:ext cx="720080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ج</a:t>
            </a:r>
            <a:endParaRPr lang="ar-SA" sz="3600" b="1" dirty="0"/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7452320" y="2636912"/>
            <a:ext cx="1598788" cy="2952328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000" b="1" dirty="0" smtClean="0">
                <a:solidFill>
                  <a:srgbClr val="1F10E0"/>
                </a:solidFill>
              </a:rPr>
              <a:t>طبيب أسنان </a:t>
            </a:r>
          </a:p>
          <a:p>
            <a:pPr algn="ctr">
              <a:lnSpc>
                <a:spcPct val="150000"/>
              </a:lnSpc>
            </a:pPr>
            <a:r>
              <a:rPr lang="ar-SA" sz="2000" b="1" dirty="0" smtClean="0">
                <a:solidFill>
                  <a:srgbClr val="1F10E0"/>
                </a:solidFill>
              </a:rPr>
              <a:t>المعلم </a:t>
            </a:r>
          </a:p>
          <a:p>
            <a:pPr algn="ctr">
              <a:lnSpc>
                <a:spcPct val="150000"/>
              </a:lnSpc>
            </a:pPr>
            <a:r>
              <a:rPr lang="ar-SA" sz="2000" b="1" dirty="0" smtClean="0">
                <a:solidFill>
                  <a:srgbClr val="1F10E0"/>
                </a:solidFill>
              </a:rPr>
              <a:t>الطاهي </a:t>
            </a:r>
          </a:p>
          <a:p>
            <a:pPr algn="ctr">
              <a:lnSpc>
                <a:spcPct val="150000"/>
              </a:lnSpc>
            </a:pPr>
            <a:r>
              <a:rPr lang="ar-SA" sz="2000" b="1" dirty="0" smtClean="0">
                <a:solidFill>
                  <a:srgbClr val="1F10E0"/>
                </a:solidFill>
              </a:rPr>
              <a:t>العامل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5436096" y="2636912"/>
            <a:ext cx="1817556" cy="2952328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000" b="1" dirty="0" smtClean="0">
                <a:solidFill>
                  <a:srgbClr val="1F10E0"/>
                </a:solidFill>
              </a:rPr>
              <a:t>في مطبخ المطعم </a:t>
            </a:r>
          </a:p>
          <a:p>
            <a:pPr algn="ctr">
              <a:lnSpc>
                <a:spcPct val="150000"/>
              </a:lnSpc>
            </a:pPr>
            <a:r>
              <a:rPr lang="ar-SA" sz="2000" b="1" dirty="0" smtClean="0">
                <a:solidFill>
                  <a:srgbClr val="1F10E0"/>
                </a:solidFill>
              </a:rPr>
              <a:t>في عيادته </a:t>
            </a:r>
          </a:p>
          <a:p>
            <a:pPr algn="ctr">
              <a:lnSpc>
                <a:spcPct val="150000"/>
              </a:lnSpc>
            </a:pPr>
            <a:r>
              <a:rPr lang="ar-SA" sz="2000" b="1" dirty="0" smtClean="0">
                <a:solidFill>
                  <a:srgbClr val="1F10E0"/>
                </a:solidFill>
              </a:rPr>
              <a:t>في الصف </a:t>
            </a:r>
          </a:p>
          <a:p>
            <a:pPr algn="ctr">
              <a:lnSpc>
                <a:spcPct val="150000"/>
              </a:lnSpc>
            </a:pPr>
            <a:r>
              <a:rPr lang="ar-SA" sz="2000" b="1" dirty="0" smtClean="0">
                <a:solidFill>
                  <a:srgbClr val="1F10E0"/>
                </a:solidFill>
              </a:rPr>
              <a:t>في المصنع 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2699792" y="2636912"/>
            <a:ext cx="2592288" cy="2952328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000" b="1" dirty="0" smtClean="0">
                <a:solidFill>
                  <a:srgbClr val="1F10E0"/>
                </a:solidFill>
              </a:rPr>
              <a:t>يرشد الطالب إلي الإجابة </a:t>
            </a:r>
          </a:p>
          <a:p>
            <a:pPr algn="ctr">
              <a:lnSpc>
                <a:spcPct val="150000"/>
              </a:lnSpc>
            </a:pPr>
            <a:r>
              <a:rPr lang="ar-SA" sz="2000" b="1" dirty="0" smtClean="0">
                <a:solidFill>
                  <a:srgbClr val="1F10E0"/>
                </a:solidFill>
              </a:rPr>
              <a:t>يرتب البضائع </a:t>
            </a:r>
          </a:p>
          <a:p>
            <a:pPr algn="ctr">
              <a:lnSpc>
                <a:spcPct val="150000"/>
              </a:lnSpc>
            </a:pPr>
            <a:r>
              <a:rPr lang="ar-SA" sz="2000" b="1" dirty="0" smtClean="0">
                <a:solidFill>
                  <a:srgbClr val="1F10E0"/>
                </a:solidFill>
              </a:rPr>
              <a:t>يعاين مريضاً </a:t>
            </a:r>
          </a:p>
          <a:p>
            <a:pPr algn="ctr">
              <a:lnSpc>
                <a:spcPct val="150000"/>
              </a:lnSpc>
            </a:pPr>
            <a:r>
              <a:rPr lang="ar-SA" sz="2000" b="1" dirty="0" smtClean="0">
                <a:solidFill>
                  <a:srgbClr val="1F10E0"/>
                </a:solidFill>
              </a:rPr>
              <a:t>يطهو الطعام </a:t>
            </a:r>
            <a:endParaRPr lang="ar-EG" sz="2000" b="1" dirty="0">
              <a:solidFill>
                <a:srgbClr val="1F10E0"/>
              </a:solidFill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 flipH="1">
            <a:off x="6732240" y="3429000"/>
            <a:ext cx="936104" cy="50405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4355976" y="3933056"/>
            <a:ext cx="1440160" cy="36004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flipH="1">
            <a:off x="6732240" y="3933056"/>
            <a:ext cx="1224136" cy="46282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 flipV="1">
            <a:off x="4968044" y="3501008"/>
            <a:ext cx="936104" cy="89487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 flipV="1">
            <a:off x="6948264" y="3501008"/>
            <a:ext cx="936104" cy="93610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flipH="1">
            <a:off x="4499992" y="3547527"/>
            <a:ext cx="1152128" cy="132163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H="1">
            <a:off x="6804248" y="4869160"/>
            <a:ext cx="115212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 flipV="1">
            <a:off x="4572000" y="3948446"/>
            <a:ext cx="1224136" cy="92071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811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>
          <a:xfrm>
            <a:off x="4932040" y="116632"/>
            <a:ext cx="4104456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5</a:t>
            </a:r>
            <a:r>
              <a:rPr lang="ar-SA" sz="3200" dirty="0" smtClean="0"/>
              <a:t>.ب. </a:t>
            </a:r>
            <a:r>
              <a:rPr lang="ar-SA" sz="2400" b="1" dirty="0" smtClean="0"/>
              <a:t>ماذا أعرف عن هذه المهن  ؟ </a:t>
            </a:r>
            <a:endParaRPr lang="ar-SA" sz="2400" b="1" dirty="0"/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1331640" y="908720"/>
            <a:ext cx="7706840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dirty="0" smtClean="0"/>
              <a:t>أكتب مع من يجاورني جملاً كاملة عن صاحب كل مهنة علي غرار المثال : </a:t>
            </a:r>
            <a:endParaRPr lang="ar-SA" sz="2000" b="1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711185"/>
              </p:ext>
            </p:extLst>
          </p:nvPr>
        </p:nvGraphicFramePr>
        <p:xfrm>
          <a:off x="2940496" y="1772816"/>
          <a:ext cx="6096000" cy="482453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35616"/>
                <a:gridCol w="1957224"/>
                <a:gridCol w="1903160"/>
              </a:tblGrid>
              <a:tr h="964907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المزارع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شرطي المرور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الطبيب البيطري </a:t>
                      </a:r>
                      <a:endParaRPr lang="ar-SA" dirty="0"/>
                    </a:p>
                  </a:txBody>
                  <a:tcPr anchor="ctr"/>
                </a:tc>
              </a:tr>
              <a:tr h="964907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مجد يعمل في الحقل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.......................</a:t>
                      </a:r>
                    </a:p>
                    <a:p>
                      <a:pPr algn="ctr" rtl="1"/>
                      <a:r>
                        <a:rPr lang="ar-SA" dirty="0" smtClean="0"/>
                        <a:t>.......................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.......................</a:t>
                      </a:r>
                    </a:p>
                    <a:p>
                      <a:pPr algn="ctr" rtl="1"/>
                      <a:r>
                        <a:rPr lang="ar-SA" dirty="0" smtClean="0"/>
                        <a:t>.......................</a:t>
                      </a:r>
                    </a:p>
                  </a:txBody>
                  <a:tcPr anchor="ctr"/>
                </a:tc>
              </a:tr>
              <a:tr h="964907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يزرع شجر النخيل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.......................</a:t>
                      </a:r>
                    </a:p>
                    <a:p>
                      <a:pPr algn="ctr" rtl="1"/>
                      <a:r>
                        <a:rPr lang="ar-SA" dirty="0" smtClean="0"/>
                        <a:t>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.......................</a:t>
                      </a:r>
                    </a:p>
                    <a:p>
                      <a:pPr algn="ctr" rtl="1"/>
                      <a:r>
                        <a:rPr lang="ar-SA" dirty="0" smtClean="0"/>
                        <a:t>.......................</a:t>
                      </a:r>
                    </a:p>
                  </a:txBody>
                  <a:tcPr anchor="ctr"/>
                </a:tc>
              </a:tr>
              <a:tr h="964907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يصرف وقتاُ طويلاً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.......................</a:t>
                      </a:r>
                    </a:p>
                    <a:p>
                      <a:pPr algn="ctr" rtl="1"/>
                      <a:r>
                        <a:rPr lang="ar-SA" dirty="0" smtClean="0"/>
                        <a:t>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.......................</a:t>
                      </a:r>
                    </a:p>
                    <a:p>
                      <a:pPr algn="ctr" rtl="1"/>
                      <a:r>
                        <a:rPr lang="ar-SA" dirty="0" smtClean="0"/>
                        <a:t>.......................</a:t>
                      </a:r>
                    </a:p>
                  </a:txBody>
                  <a:tcPr anchor="ctr"/>
                </a:tc>
              </a:tr>
              <a:tr h="964907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يعتني بالشجر ليجني الثمر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.......................</a:t>
                      </a:r>
                    </a:p>
                    <a:p>
                      <a:pPr algn="ctr" rtl="1"/>
                      <a:r>
                        <a:rPr lang="ar-SA" dirty="0" smtClean="0"/>
                        <a:t>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.......................</a:t>
                      </a:r>
                    </a:p>
                    <a:p>
                      <a:pPr algn="ctr" rtl="1"/>
                      <a:r>
                        <a:rPr lang="ar-SA" dirty="0" smtClean="0"/>
                        <a:t>.......................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4932040" y="2833772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ينظم السير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915816" y="2780928"/>
            <a:ext cx="165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يداوي الحيوانات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633952" y="3717032"/>
            <a:ext cx="194421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يساعد المشاة على العبور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977768" y="3750131"/>
            <a:ext cx="165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يقوم بالعناية بالحيوانات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4921984" y="4725144"/>
            <a:ext cx="165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يسهر ليلا على سلامتنا 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2627784" y="4797152"/>
            <a:ext cx="20061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يعتني بالحيوانات ليأخذ الحليب واللحم 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4860032" y="5733256"/>
            <a:ext cx="165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يطلق إنذارات بصفارته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0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>
          <a:xfrm>
            <a:off x="6300192" y="116632"/>
            <a:ext cx="2736304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6</a:t>
            </a:r>
            <a:r>
              <a:rPr lang="ar-SA" sz="3200" dirty="0" smtClean="0"/>
              <a:t>.اتحدث بطلاقة : </a:t>
            </a:r>
            <a:endParaRPr lang="ar-SA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1636232" y="1124744"/>
            <a:ext cx="7400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أذكر ثلاثة من أصحاب المهن يعملون في الليل 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من يلبس معطفاً أبيض في عمله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/>
              <a:t>للعمال حقوق , أذكر ما أعرفه منها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/>
              <a:t>أتحدث عما أحب أن أعمله مستقبلاً 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1303933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3333FF"/>
                </a:solidFill>
              </a:rPr>
              <a:t>الشرطي  – الطبيب  - الممرض </a:t>
            </a:r>
            <a:endParaRPr lang="en-US" sz="2000" b="1" dirty="0">
              <a:solidFill>
                <a:srgbClr val="3333FF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55106" y="1700808"/>
            <a:ext cx="2520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الطبيب</a:t>
            </a:r>
            <a:r>
              <a:rPr lang="ar-SA" sz="1200" b="1" dirty="0">
                <a:solidFill>
                  <a:srgbClr val="3333FF"/>
                </a:solidFill>
              </a:rPr>
              <a:t> </a:t>
            </a:r>
            <a:endParaRPr lang="en-US" sz="1200" b="1" dirty="0">
              <a:solidFill>
                <a:srgbClr val="3333FF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71632" y="3573016"/>
            <a:ext cx="712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3333FF"/>
                </a:solidFill>
              </a:rPr>
              <a:t>اعطائهم أجورهم – احترامهم – مساعدتهم عند الإصابة </a:t>
            </a:r>
            <a:endParaRPr lang="en-US" b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73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4139952" y="1412776"/>
            <a:ext cx="3033164" cy="57606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أحــــب العامـــل </a:t>
            </a:r>
            <a:endParaRPr lang="ar-SA" sz="2800" b="1" dirty="0"/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4355745" y="44624"/>
            <a:ext cx="2601578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نص الانطلاق </a:t>
            </a:r>
            <a:endParaRPr lang="ar-SA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2927621" cy="211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1619250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69270"/>
            <a:ext cx="2601838" cy="1841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89868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6926376" cy="369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32669"/>
            <a:ext cx="6062280" cy="279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84495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694826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83336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>
          <a:xfrm>
            <a:off x="4060264" y="44624"/>
            <a:ext cx="2023904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التنمية القرائية </a:t>
            </a:r>
            <a:endParaRPr lang="ar-SA" sz="2800" b="1" dirty="0"/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8028384" y="548680"/>
            <a:ext cx="1008712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أقرأ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1691680" y="1268760"/>
            <a:ext cx="7345416" cy="93610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1. أنطق الكلمات الآتية و ألون اللام التي تنطق , وأترك اللام التي لا تنطق :</a:t>
            </a:r>
            <a:endParaRPr lang="ar-EG" sz="2800" b="1" dirty="0"/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7668344" y="2420888"/>
            <a:ext cx="1224136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1F10E0"/>
                </a:solidFill>
              </a:rPr>
              <a:t>الأخشاب 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6444208" y="2420888"/>
            <a:ext cx="1103118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rgbClr val="1F10E0"/>
                </a:solidFill>
              </a:rPr>
              <a:t>الجافة 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5220072" y="2420888"/>
            <a:ext cx="1080120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1F10E0"/>
                </a:solidFill>
              </a:rPr>
              <a:t>الصخور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4067944" y="2420888"/>
            <a:ext cx="1080119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1F10E0"/>
                </a:solidFill>
              </a:rPr>
              <a:t>القطن 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2843808" y="2420888"/>
            <a:ext cx="1152128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1F10E0"/>
                </a:solidFill>
              </a:rPr>
              <a:t>الصافية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1691680" y="2420888"/>
            <a:ext cx="1080120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1F10E0"/>
                </a:solidFill>
              </a:rPr>
              <a:t>التجلد 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2411760" y="3717032"/>
            <a:ext cx="6655828" cy="93610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2. و في قلبي حب عميق للراعي الذي يقود قطيعه كل صباح إلي المروج الخضراء , ويورده المناهل الصافية :</a:t>
            </a:r>
            <a:endParaRPr lang="ar-EG" sz="28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5013176"/>
            <a:ext cx="6805356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5651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4355976" y="116632"/>
            <a:ext cx="4681120" cy="72008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3. أقرأ معبراً عن الحب والإعجاب :</a:t>
            </a:r>
            <a:endParaRPr lang="ar-EG" sz="2800" b="1" dirty="0"/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1547664" y="1556792"/>
            <a:ext cx="7341564" cy="93610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أحب وجوههم بما عليها من علامات الصبر و التجلد , و أحب جباههم المضيئة بنور الاجتهاد . </a:t>
            </a:r>
            <a:endParaRPr lang="ar-EG" sz="2800" b="1" dirty="0">
              <a:solidFill>
                <a:srgbClr val="1F10E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14496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4932040" y="908720"/>
            <a:ext cx="4104456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1. أحدد معاني المفردات التالية :</a:t>
            </a:r>
            <a:endParaRPr lang="ar-EG" sz="2800" b="1" dirty="0"/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7236296" y="116632"/>
            <a:ext cx="1800800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أنمي لغتي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30504" y="1606148"/>
            <a:ext cx="4005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يضع </a:t>
            </a:r>
            <a:r>
              <a:rPr lang="ar-SA" sz="2400" b="1" dirty="0" smtClean="0">
                <a:solidFill>
                  <a:srgbClr val="FF0000"/>
                </a:solidFill>
              </a:rPr>
              <a:t>منضدة</a:t>
            </a:r>
            <a:r>
              <a:rPr lang="ar-SA" sz="2400" b="1" dirty="0" smtClean="0"/>
              <a:t> تسهم في تعليم طفل 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معني ( منضدة ) : 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067944" y="227687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067944" y="299695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067944" y="371703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4022392" y="4007381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يصنع من الأخشاب الجافة </a:t>
            </a:r>
            <a:r>
              <a:rPr lang="ar-SA" sz="2400" b="1" dirty="0">
                <a:solidFill>
                  <a:srgbClr val="FF0000"/>
                </a:solidFill>
              </a:rPr>
              <a:t>المهملة</a:t>
            </a:r>
            <a:r>
              <a:rPr lang="ar-SA" sz="2400" b="1" dirty="0" smtClean="0"/>
              <a:t> مهداً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معني ( المهملة  ) :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670464" y="4750113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670464" y="5470193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670464" y="6190273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483768" y="2003356"/>
            <a:ext cx="1465716" cy="219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كرسي</a:t>
            </a:r>
            <a:endParaRPr lang="ar-SA" sz="2400" b="1" dirty="0" smtClean="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سبورة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طاولة 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483768" y="4433044"/>
            <a:ext cx="1944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المتروكة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المحروسة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المزروعة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4205006" y="3517557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828886" y="4433044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3515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" grpId="0"/>
      <p:bldP spid="7" grpId="0" animBg="1"/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771800" y="44624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يحوك من قماش القطن قميصاً ومن قماش الصوف </a:t>
            </a:r>
            <a:r>
              <a:rPr lang="ar-SA" sz="2400" b="1" dirty="0" smtClean="0">
                <a:solidFill>
                  <a:srgbClr val="FF0000"/>
                </a:solidFill>
              </a:rPr>
              <a:t>جبة </a:t>
            </a:r>
            <a:r>
              <a:rPr lang="ar-SA" sz="2400" b="1" dirty="0" smtClean="0"/>
              <a:t>  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معني ( </a:t>
            </a:r>
            <a:r>
              <a:rPr lang="ar-SA" sz="2400" b="1" dirty="0" smtClean="0">
                <a:solidFill>
                  <a:srgbClr val="FF0000"/>
                </a:solidFill>
              </a:rPr>
              <a:t>جبة</a:t>
            </a:r>
            <a:r>
              <a:rPr lang="ar-SA" sz="2400" b="1" dirty="0" smtClean="0"/>
              <a:t> ) : 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067944" y="715348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067944" y="1412776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067944" y="2155508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4022392" y="2924944"/>
            <a:ext cx="504056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يقود قطيعة كل صباح إلي </a:t>
            </a:r>
            <a:r>
              <a:rPr lang="ar-SA" sz="2400" b="1" dirty="0" smtClean="0">
                <a:solidFill>
                  <a:srgbClr val="FF0000"/>
                </a:solidFill>
              </a:rPr>
              <a:t>المروج </a:t>
            </a:r>
            <a:r>
              <a:rPr lang="ar-SA" sz="2400" b="1" dirty="0" smtClean="0"/>
              <a:t>الخضراء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معني ( المروج ) :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166408" y="371703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166408" y="443711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166408" y="515719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07504" y="441832"/>
            <a:ext cx="38419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قميص طويل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عمامة علي الرأس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ثوب فضفاض يلبس فوق الثياب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259632" y="3399963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الأرض الجبلية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الأرض الصحراوية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الأرض </a:t>
            </a:r>
            <a:r>
              <a:rPr lang="ar-SA" sz="2400" b="1" dirty="0" err="1" smtClean="0"/>
              <a:t>المعشيبة</a:t>
            </a:r>
            <a:r>
              <a:rPr lang="ar-SA" sz="2400" b="1" dirty="0" smtClean="0"/>
              <a:t> 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211960" y="1916832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342068" y="4869160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75367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41119"/>
            <a:ext cx="1296144" cy="1700249"/>
          </a:xfrm>
          <a:prstGeom prst="rect">
            <a:avLst/>
          </a:prstGeom>
        </p:spPr>
      </p:pic>
      <p:sp>
        <p:nvSpPr>
          <p:cNvPr id="15" name="مخطط انسيابي: معالجة متعاقبة 14"/>
          <p:cNvSpPr/>
          <p:nvPr/>
        </p:nvSpPr>
        <p:spPr>
          <a:xfrm>
            <a:off x="3275856" y="3284984"/>
            <a:ext cx="3096344" cy="100811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مدخل الوحدة </a:t>
            </a:r>
            <a:endParaRPr lang="ar-SA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0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030504" y="44624"/>
            <a:ext cx="400599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و يورده </a:t>
            </a:r>
            <a:r>
              <a:rPr lang="ar-SA" sz="2400" b="1" dirty="0">
                <a:solidFill>
                  <a:srgbClr val="FF0000"/>
                </a:solidFill>
              </a:rPr>
              <a:t>المناهل </a:t>
            </a:r>
            <a:r>
              <a:rPr lang="ar-SA" sz="2400" b="1" dirty="0" smtClean="0"/>
              <a:t>الصافية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معني ( المناهل ) : 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067944" y="715348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067944" y="1435428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067944" y="2155508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331640" y="441832"/>
            <a:ext cx="2617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موارد المياه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الأرض المعشبة 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البراري الواسعة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270060" y="476672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66031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2123728" y="116632"/>
            <a:ext cx="6841360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2. أتعرف معني كلمة التالية : و أستعملها في جملة مفيدة :</a:t>
            </a:r>
            <a:endParaRPr lang="ar-EG" sz="2800" b="1" dirty="0"/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1789701" y="1052736"/>
            <a:ext cx="7174787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ar-SA" sz="2800" dirty="0">
                <a:solidFill>
                  <a:srgbClr val="FF0000"/>
                </a:solidFill>
              </a:rPr>
              <a:t>التجلـــــــد :  </a:t>
            </a:r>
            <a:r>
              <a:rPr lang="ar-SA" sz="2800" dirty="0"/>
              <a:t>الصبر و التحمل  </a:t>
            </a:r>
            <a:r>
              <a:rPr lang="ar-SA" sz="2800" dirty="0" smtClean="0"/>
              <a:t>...........................</a:t>
            </a:r>
            <a:endParaRPr lang="ar-SA" sz="2400" dirty="0"/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4139952" y="1844824"/>
            <a:ext cx="4825136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3. أصل بين الكلمة والصورة المناسبة :</a:t>
            </a:r>
            <a:endParaRPr lang="ar-EG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64751"/>
            <a:ext cx="1435752" cy="11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86" y="2964751"/>
            <a:ext cx="1581180" cy="119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347" y="4846528"/>
            <a:ext cx="1637019" cy="13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54362"/>
            <a:ext cx="1817614" cy="80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خطط انسيابي: معالجة متعاقبة 12"/>
          <p:cNvSpPr/>
          <p:nvPr/>
        </p:nvSpPr>
        <p:spPr>
          <a:xfrm>
            <a:off x="5148064" y="3235983"/>
            <a:ext cx="1224136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/>
              <a:t>المهد </a:t>
            </a:r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5145504" y="4155287"/>
            <a:ext cx="1224136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المطرقة </a:t>
            </a:r>
            <a:endParaRPr lang="ar-SA" sz="2800" dirty="0"/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5111576" y="5085184"/>
            <a:ext cx="1224136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الآنية </a:t>
            </a:r>
            <a:endParaRPr lang="ar-SA" sz="2800" dirty="0"/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5111576" y="5946886"/>
            <a:ext cx="1224136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السندان</a:t>
            </a:r>
            <a:endParaRPr lang="ar-SA" sz="28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116013" y="1044025"/>
            <a:ext cx="3816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3333FF"/>
                </a:solidFill>
              </a:rPr>
              <a:t>الصوم يعلمنا التجلد 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2" name="شكل حر 1"/>
          <p:cNvSpPr/>
          <p:nvPr/>
        </p:nvSpPr>
        <p:spPr>
          <a:xfrm>
            <a:off x="6362700" y="3848100"/>
            <a:ext cx="1409700" cy="723900"/>
          </a:xfrm>
          <a:custGeom>
            <a:avLst/>
            <a:gdLst>
              <a:gd name="connsiteX0" fmla="*/ 0 w 1409700"/>
              <a:gd name="connsiteY0" fmla="*/ 628650 h 723900"/>
              <a:gd name="connsiteX1" fmla="*/ 152400 w 1409700"/>
              <a:gd name="connsiteY1" fmla="*/ 685800 h 723900"/>
              <a:gd name="connsiteX2" fmla="*/ 323850 w 1409700"/>
              <a:gd name="connsiteY2" fmla="*/ 723900 h 723900"/>
              <a:gd name="connsiteX3" fmla="*/ 628650 w 1409700"/>
              <a:gd name="connsiteY3" fmla="*/ 704850 h 723900"/>
              <a:gd name="connsiteX4" fmla="*/ 723900 w 1409700"/>
              <a:gd name="connsiteY4" fmla="*/ 609600 h 723900"/>
              <a:gd name="connsiteX5" fmla="*/ 781050 w 1409700"/>
              <a:gd name="connsiteY5" fmla="*/ 533400 h 723900"/>
              <a:gd name="connsiteX6" fmla="*/ 762000 w 1409700"/>
              <a:gd name="connsiteY6" fmla="*/ 266700 h 723900"/>
              <a:gd name="connsiteX7" fmla="*/ 781050 w 1409700"/>
              <a:gd name="connsiteY7" fmla="*/ 209550 h 723900"/>
              <a:gd name="connsiteX8" fmla="*/ 838200 w 1409700"/>
              <a:gd name="connsiteY8" fmla="*/ 190500 h 723900"/>
              <a:gd name="connsiteX9" fmla="*/ 1276350 w 1409700"/>
              <a:gd name="connsiteY9" fmla="*/ 133350 h 723900"/>
              <a:gd name="connsiteX10" fmla="*/ 1333500 w 1409700"/>
              <a:gd name="connsiteY10" fmla="*/ 95250 h 723900"/>
              <a:gd name="connsiteX11" fmla="*/ 1409700 w 1409700"/>
              <a:gd name="connsiteY11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9700" h="723900">
                <a:moveTo>
                  <a:pt x="0" y="628650"/>
                </a:moveTo>
                <a:cubicBezTo>
                  <a:pt x="183769" y="665404"/>
                  <a:pt x="21592" y="620396"/>
                  <a:pt x="152400" y="685800"/>
                </a:cubicBezTo>
                <a:cubicBezTo>
                  <a:pt x="199297" y="709248"/>
                  <a:pt x="279950" y="716583"/>
                  <a:pt x="323850" y="723900"/>
                </a:cubicBezTo>
                <a:cubicBezTo>
                  <a:pt x="425450" y="717550"/>
                  <a:pt x="528097" y="720727"/>
                  <a:pt x="628650" y="704850"/>
                </a:cubicBezTo>
                <a:cubicBezTo>
                  <a:pt x="677728" y="697101"/>
                  <a:pt x="700222" y="642749"/>
                  <a:pt x="723900" y="609600"/>
                </a:cubicBezTo>
                <a:cubicBezTo>
                  <a:pt x="742354" y="583764"/>
                  <a:pt x="762000" y="558800"/>
                  <a:pt x="781050" y="533400"/>
                </a:cubicBezTo>
                <a:cubicBezTo>
                  <a:pt x="774700" y="444500"/>
                  <a:pt x="762000" y="355826"/>
                  <a:pt x="762000" y="266700"/>
                </a:cubicBezTo>
                <a:cubicBezTo>
                  <a:pt x="762000" y="246620"/>
                  <a:pt x="766851" y="223749"/>
                  <a:pt x="781050" y="209550"/>
                </a:cubicBezTo>
                <a:cubicBezTo>
                  <a:pt x="795249" y="195351"/>
                  <a:pt x="819150" y="196850"/>
                  <a:pt x="838200" y="190500"/>
                </a:cubicBezTo>
                <a:cubicBezTo>
                  <a:pt x="1012060" y="74593"/>
                  <a:pt x="811903" y="193930"/>
                  <a:pt x="1276350" y="133350"/>
                </a:cubicBezTo>
                <a:cubicBezTo>
                  <a:pt x="1299053" y="130389"/>
                  <a:pt x="1315911" y="109907"/>
                  <a:pt x="1333500" y="95250"/>
                </a:cubicBezTo>
                <a:cubicBezTo>
                  <a:pt x="1391092" y="47257"/>
                  <a:pt x="1383661" y="52079"/>
                  <a:pt x="1409700" y="0"/>
                </a:cubicBezTo>
              </a:path>
            </a:pathLst>
          </a:custGeom>
          <a:ln>
            <a:prstDash val="dash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حر 2"/>
          <p:cNvSpPr/>
          <p:nvPr/>
        </p:nvSpPr>
        <p:spPr>
          <a:xfrm>
            <a:off x="3390900" y="2857500"/>
            <a:ext cx="2248325" cy="1352550"/>
          </a:xfrm>
          <a:custGeom>
            <a:avLst/>
            <a:gdLst>
              <a:gd name="connsiteX0" fmla="*/ 2228850 w 2248325"/>
              <a:gd name="connsiteY0" fmla="*/ 438150 h 1352550"/>
              <a:gd name="connsiteX1" fmla="*/ 2247900 w 2248325"/>
              <a:gd name="connsiteY1" fmla="*/ 342900 h 1352550"/>
              <a:gd name="connsiteX2" fmla="*/ 2209800 w 2248325"/>
              <a:gd name="connsiteY2" fmla="*/ 247650 h 1352550"/>
              <a:gd name="connsiteX3" fmla="*/ 2171700 w 2248325"/>
              <a:gd name="connsiteY3" fmla="*/ 171450 h 1352550"/>
              <a:gd name="connsiteX4" fmla="*/ 2114550 w 2248325"/>
              <a:gd name="connsiteY4" fmla="*/ 114300 h 1352550"/>
              <a:gd name="connsiteX5" fmla="*/ 2000250 w 2248325"/>
              <a:gd name="connsiteY5" fmla="*/ 57150 h 1352550"/>
              <a:gd name="connsiteX6" fmla="*/ 1752600 w 2248325"/>
              <a:gd name="connsiteY6" fmla="*/ 19050 h 1352550"/>
              <a:gd name="connsiteX7" fmla="*/ 1619250 w 2248325"/>
              <a:gd name="connsiteY7" fmla="*/ 0 h 1352550"/>
              <a:gd name="connsiteX8" fmla="*/ 1447800 w 2248325"/>
              <a:gd name="connsiteY8" fmla="*/ 38100 h 1352550"/>
              <a:gd name="connsiteX9" fmla="*/ 1333500 w 2248325"/>
              <a:gd name="connsiteY9" fmla="*/ 171450 h 1352550"/>
              <a:gd name="connsiteX10" fmla="*/ 1257300 w 2248325"/>
              <a:gd name="connsiteY10" fmla="*/ 266700 h 1352550"/>
              <a:gd name="connsiteX11" fmla="*/ 1181100 w 2248325"/>
              <a:gd name="connsiteY11" fmla="*/ 381000 h 1352550"/>
              <a:gd name="connsiteX12" fmla="*/ 1104900 w 2248325"/>
              <a:gd name="connsiteY12" fmla="*/ 533400 h 1352550"/>
              <a:gd name="connsiteX13" fmla="*/ 1066800 w 2248325"/>
              <a:gd name="connsiteY13" fmla="*/ 666750 h 1352550"/>
              <a:gd name="connsiteX14" fmla="*/ 1028700 w 2248325"/>
              <a:gd name="connsiteY14" fmla="*/ 742950 h 1352550"/>
              <a:gd name="connsiteX15" fmla="*/ 990600 w 2248325"/>
              <a:gd name="connsiteY15" fmla="*/ 990600 h 1352550"/>
              <a:gd name="connsiteX16" fmla="*/ 952500 w 2248325"/>
              <a:gd name="connsiteY16" fmla="*/ 1066800 h 1352550"/>
              <a:gd name="connsiteX17" fmla="*/ 876300 w 2248325"/>
              <a:gd name="connsiteY17" fmla="*/ 1238250 h 1352550"/>
              <a:gd name="connsiteX18" fmla="*/ 819150 w 2248325"/>
              <a:gd name="connsiteY18" fmla="*/ 1276350 h 1352550"/>
              <a:gd name="connsiteX19" fmla="*/ 742950 w 2248325"/>
              <a:gd name="connsiteY19" fmla="*/ 1352550 h 1352550"/>
              <a:gd name="connsiteX20" fmla="*/ 266700 w 2248325"/>
              <a:gd name="connsiteY20" fmla="*/ 1333500 h 1352550"/>
              <a:gd name="connsiteX21" fmla="*/ 209550 w 2248325"/>
              <a:gd name="connsiteY21" fmla="*/ 1314450 h 1352550"/>
              <a:gd name="connsiteX22" fmla="*/ 114300 w 2248325"/>
              <a:gd name="connsiteY22" fmla="*/ 1200150 h 1352550"/>
              <a:gd name="connsiteX23" fmla="*/ 76200 w 2248325"/>
              <a:gd name="connsiteY23" fmla="*/ 1104900 h 1352550"/>
              <a:gd name="connsiteX24" fmla="*/ 57150 w 2248325"/>
              <a:gd name="connsiteY24" fmla="*/ 704850 h 1352550"/>
              <a:gd name="connsiteX25" fmla="*/ 0 w 2248325"/>
              <a:gd name="connsiteY25" fmla="*/ 68580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48325" h="1352550">
                <a:moveTo>
                  <a:pt x="2228850" y="438150"/>
                </a:moveTo>
                <a:cubicBezTo>
                  <a:pt x="2235200" y="406400"/>
                  <a:pt x="2251122" y="375118"/>
                  <a:pt x="2247900" y="342900"/>
                </a:cubicBezTo>
                <a:cubicBezTo>
                  <a:pt x="2244497" y="308874"/>
                  <a:pt x="2223688" y="278899"/>
                  <a:pt x="2209800" y="247650"/>
                </a:cubicBezTo>
                <a:cubicBezTo>
                  <a:pt x="2198266" y="221700"/>
                  <a:pt x="2188206" y="194558"/>
                  <a:pt x="2171700" y="171450"/>
                </a:cubicBezTo>
                <a:cubicBezTo>
                  <a:pt x="2156041" y="149527"/>
                  <a:pt x="2135246" y="131547"/>
                  <a:pt x="2114550" y="114300"/>
                </a:cubicBezTo>
                <a:cubicBezTo>
                  <a:pt x="2070990" y="78000"/>
                  <a:pt x="2052547" y="72092"/>
                  <a:pt x="2000250" y="57150"/>
                </a:cubicBezTo>
                <a:cubicBezTo>
                  <a:pt x="1889825" y="25600"/>
                  <a:pt x="1902721" y="37815"/>
                  <a:pt x="1752600" y="19050"/>
                </a:cubicBezTo>
                <a:cubicBezTo>
                  <a:pt x="1708045" y="13481"/>
                  <a:pt x="1663700" y="6350"/>
                  <a:pt x="1619250" y="0"/>
                </a:cubicBezTo>
                <a:cubicBezTo>
                  <a:pt x="1605420" y="2305"/>
                  <a:pt x="1479064" y="17257"/>
                  <a:pt x="1447800" y="38100"/>
                </a:cubicBezTo>
                <a:cubicBezTo>
                  <a:pt x="1408000" y="64634"/>
                  <a:pt x="1359909" y="136238"/>
                  <a:pt x="1333500" y="171450"/>
                </a:cubicBezTo>
                <a:cubicBezTo>
                  <a:pt x="1290600" y="300149"/>
                  <a:pt x="1350096" y="160648"/>
                  <a:pt x="1257300" y="266700"/>
                </a:cubicBezTo>
                <a:cubicBezTo>
                  <a:pt x="1227147" y="301161"/>
                  <a:pt x="1201578" y="340044"/>
                  <a:pt x="1181100" y="381000"/>
                </a:cubicBezTo>
                <a:cubicBezTo>
                  <a:pt x="1155700" y="431800"/>
                  <a:pt x="1118675" y="478300"/>
                  <a:pt x="1104900" y="533400"/>
                </a:cubicBezTo>
                <a:cubicBezTo>
                  <a:pt x="1095233" y="572068"/>
                  <a:pt x="1083198" y="628489"/>
                  <a:pt x="1066800" y="666750"/>
                </a:cubicBezTo>
                <a:cubicBezTo>
                  <a:pt x="1055613" y="692852"/>
                  <a:pt x="1041400" y="717550"/>
                  <a:pt x="1028700" y="742950"/>
                </a:cubicBezTo>
                <a:cubicBezTo>
                  <a:pt x="1018493" y="845016"/>
                  <a:pt x="1026419" y="907022"/>
                  <a:pt x="990600" y="990600"/>
                </a:cubicBezTo>
                <a:cubicBezTo>
                  <a:pt x="979413" y="1016702"/>
                  <a:pt x="964034" y="1040850"/>
                  <a:pt x="952500" y="1066800"/>
                </a:cubicBezTo>
                <a:cubicBezTo>
                  <a:pt x="941256" y="1092099"/>
                  <a:pt x="898631" y="1211452"/>
                  <a:pt x="876300" y="1238250"/>
                </a:cubicBezTo>
                <a:cubicBezTo>
                  <a:pt x="861643" y="1255839"/>
                  <a:pt x="836533" y="1261450"/>
                  <a:pt x="819150" y="1276350"/>
                </a:cubicBezTo>
                <a:cubicBezTo>
                  <a:pt x="791877" y="1299727"/>
                  <a:pt x="768350" y="1327150"/>
                  <a:pt x="742950" y="1352550"/>
                </a:cubicBezTo>
                <a:cubicBezTo>
                  <a:pt x="584200" y="1346200"/>
                  <a:pt x="425173" y="1344820"/>
                  <a:pt x="266700" y="1333500"/>
                </a:cubicBezTo>
                <a:cubicBezTo>
                  <a:pt x="246671" y="1332069"/>
                  <a:pt x="226258" y="1325589"/>
                  <a:pt x="209550" y="1314450"/>
                </a:cubicBezTo>
                <a:cubicBezTo>
                  <a:pt x="177952" y="1293384"/>
                  <a:pt x="131871" y="1235292"/>
                  <a:pt x="114300" y="1200150"/>
                </a:cubicBezTo>
                <a:cubicBezTo>
                  <a:pt x="99007" y="1169564"/>
                  <a:pt x="88900" y="1136650"/>
                  <a:pt x="76200" y="1104900"/>
                </a:cubicBezTo>
                <a:cubicBezTo>
                  <a:pt x="69850" y="971550"/>
                  <a:pt x="81031" y="836198"/>
                  <a:pt x="57150" y="704850"/>
                </a:cubicBezTo>
                <a:cubicBezTo>
                  <a:pt x="53558" y="685093"/>
                  <a:pt x="0" y="685800"/>
                  <a:pt x="0" y="685800"/>
                </a:cubicBezTo>
              </a:path>
            </a:pathLst>
          </a:custGeom>
          <a:ln>
            <a:prstDash val="dash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حر 3"/>
          <p:cNvSpPr/>
          <p:nvPr/>
        </p:nvSpPr>
        <p:spPr>
          <a:xfrm>
            <a:off x="6324600" y="5372100"/>
            <a:ext cx="2097925" cy="1371600"/>
          </a:xfrm>
          <a:custGeom>
            <a:avLst/>
            <a:gdLst>
              <a:gd name="connsiteX0" fmla="*/ 0 w 2097925"/>
              <a:gd name="connsiteY0" fmla="*/ 0 h 1371600"/>
              <a:gd name="connsiteX1" fmla="*/ 247650 w 2097925"/>
              <a:gd name="connsiteY1" fmla="*/ 76200 h 1371600"/>
              <a:gd name="connsiteX2" fmla="*/ 323850 w 2097925"/>
              <a:gd name="connsiteY2" fmla="*/ 190500 h 1371600"/>
              <a:gd name="connsiteX3" fmla="*/ 361950 w 2097925"/>
              <a:gd name="connsiteY3" fmla="*/ 247650 h 1371600"/>
              <a:gd name="connsiteX4" fmla="*/ 381000 w 2097925"/>
              <a:gd name="connsiteY4" fmla="*/ 819150 h 1371600"/>
              <a:gd name="connsiteX5" fmla="*/ 438150 w 2097925"/>
              <a:gd name="connsiteY5" fmla="*/ 838200 h 1371600"/>
              <a:gd name="connsiteX6" fmla="*/ 514350 w 2097925"/>
              <a:gd name="connsiteY6" fmla="*/ 857250 h 1371600"/>
              <a:gd name="connsiteX7" fmla="*/ 571500 w 2097925"/>
              <a:gd name="connsiteY7" fmla="*/ 876300 h 1371600"/>
              <a:gd name="connsiteX8" fmla="*/ 666750 w 2097925"/>
              <a:gd name="connsiteY8" fmla="*/ 895350 h 1371600"/>
              <a:gd name="connsiteX9" fmla="*/ 781050 w 2097925"/>
              <a:gd name="connsiteY9" fmla="*/ 971550 h 1371600"/>
              <a:gd name="connsiteX10" fmla="*/ 800100 w 2097925"/>
              <a:gd name="connsiteY10" fmla="*/ 1028700 h 1371600"/>
              <a:gd name="connsiteX11" fmla="*/ 933450 w 2097925"/>
              <a:gd name="connsiteY11" fmla="*/ 1143000 h 1371600"/>
              <a:gd name="connsiteX12" fmla="*/ 971550 w 2097925"/>
              <a:gd name="connsiteY12" fmla="*/ 1219200 h 1371600"/>
              <a:gd name="connsiteX13" fmla="*/ 1047750 w 2097925"/>
              <a:gd name="connsiteY13" fmla="*/ 1238250 h 1371600"/>
              <a:gd name="connsiteX14" fmla="*/ 1104900 w 2097925"/>
              <a:gd name="connsiteY14" fmla="*/ 1257300 h 1371600"/>
              <a:gd name="connsiteX15" fmla="*/ 1219200 w 2097925"/>
              <a:gd name="connsiteY15" fmla="*/ 1333500 h 1371600"/>
              <a:gd name="connsiteX16" fmla="*/ 1333500 w 2097925"/>
              <a:gd name="connsiteY16" fmla="*/ 1371600 h 1371600"/>
              <a:gd name="connsiteX17" fmla="*/ 1790700 w 2097925"/>
              <a:gd name="connsiteY17" fmla="*/ 1352550 h 1371600"/>
              <a:gd name="connsiteX18" fmla="*/ 1924050 w 2097925"/>
              <a:gd name="connsiteY18" fmla="*/ 1314450 h 1371600"/>
              <a:gd name="connsiteX19" fmla="*/ 2000250 w 2097925"/>
              <a:gd name="connsiteY19" fmla="*/ 1295400 h 1371600"/>
              <a:gd name="connsiteX20" fmla="*/ 2038350 w 2097925"/>
              <a:gd name="connsiteY20" fmla="*/ 1219200 h 1371600"/>
              <a:gd name="connsiteX21" fmla="*/ 2095500 w 2097925"/>
              <a:gd name="connsiteY21" fmla="*/ 1123950 h 1371600"/>
              <a:gd name="connsiteX22" fmla="*/ 2076450 w 2097925"/>
              <a:gd name="connsiteY22" fmla="*/ 895350 h 1371600"/>
              <a:gd name="connsiteX23" fmla="*/ 2057400 w 2097925"/>
              <a:gd name="connsiteY23" fmla="*/ 838200 h 1371600"/>
              <a:gd name="connsiteX24" fmla="*/ 2000250 w 2097925"/>
              <a:gd name="connsiteY24" fmla="*/ 819150 h 1371600"/>
              <a:gd name="connsiteX25" fmla="*/ 1905000 w 2097925"/>
              <a:gd name="connsiteY25" fmla="*/ 74295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97925" h="1371600">
                <a:moveTo>
                  <a:pt x="0" y="0"/>
                </a:moveTo>
                <a:cubicBezTo>
                  <a:pt x="158929" y="15893"/>
                  <a:pt x="170019" y="-23611"/>
                  <a:pt x="247650" y="76200"/>
                </a:cubicBezTo>
                <a:cubicBezTo>
                  <a:pt x="275763" y="112345"/>
                  <a:pt x="298450" y="152400"/>
                  <a:pt x="323850" y="190500"/>
                </a:cubicBezTo>
                <a:lnTo>
                  <a:pt x="361950" y="247650"/>
                </a:lnTo>
                <a:cubicBezTo>
                  <a:pt x="368300" y="438150"/>
                  <a:pt x="356608" y="630111"/>
                  <a:pt x="381000" y="819150"/>
                </a:cubicBezTo>
                <a:cubicBezTo>
                  <a:pt x="383570" y="839065"/>
                  <a:pt x="418842" y="832683"/>
                  <a:pt x="438150" y="838200"/>
                </a:cubicBezTo>
                <a:cubicBezTo>
                  <a:pt x="463324" y="845393"/>
                  <a:pt x="489176" y="850057"/>
                  <a:pt x="514350" y="857250"/>
                </a:cubicBezTo>
                <a:cubicBezTo>
                  <a:pt x="533658" y="862767"/>
                  <a:pt x="552019" y="871430"/>
                  <a:pt x="571500" y="876300"/>
                </a:cubicBezTo>
                <a:cubicBezTo>
                  <a:pt x="602912" y="884153"/>
                  <a:pt x="635000" y="889000"/>
                  <a:pt x="666750" y="895350"/>
                </a:cubicBezTo>
                <a:lnTo>
                  <a:pt x="781050" y="971550"/>
                </a:lnTo>
                <a:cubicBezTo>
                  <a:pt x="797758" y="982689"/>
                  <a:pt x="788961" y="1011992"/>
                  <a:pt x="800100" y="1028700"/>
                </a:cubicBezTo>
                <a:cubicBezTo>
                  <a:pt x="826634" y="1068500"/>
                  <a:pt x="898238" y="1116591"/>
                  <a:pt x="933450" y="1143000"/>
                </a:cubicBezTo>
                <a:cubicBezTo>
                  <a:pt x="946150" y="1168400"/>
                  <a:pt x="949734" y="1201020"/>
                  <a:pt x="971550" y="1219200"/>
                </a:cubicBezTo>
                <a:cubicBezTo>
                  <a:pt x="991663" y="1235961"/>
                  <a:pt x="1022576" y="1231057"/>
                  <a:pt x="1047750" y="1238250"/>
                </a:cubicBezTo>
                <a:cubicBezTo>
                  <a:pt x="1067058" y="1243767"/>
                  <a:pt x="1085850" y="1250950"/>
                  <a:pt x="1104900" y="1257300"/>
                </a:cubicBezTo>
                <a:cubicBezTo>
                  <a:pt x="1143000" y="1282700"/>
                  <a:pt x="1175759" y="1319020"/>
                  <a:pt x="1219200" y="1333500"/>
                </a:cubicBezTo>
                <a:lnTo>
                  <a:pt x="1333500" y="1371600"/>
                </a:lnTo>
                <a:cubicBezTo>
                  <a:pt x="1485900" y="1365250"/>
                  <a:pt x="1638555" y="1363417"/>
                  <a:pt x="1790700" y="1352550"/>
                </a:cubicBezTo>
                <a:cubicBezTo>
                  <a:pt x="1830402" y="1349714"/>
                  <a:pt x="1884996" y="1325608"/>
                  <a:pt x="1924050" y="1314450"/>
                </a:cubicBezTo>
                <a:cubicBezTo>
                  <a:pt x="1949224" y="1307257"/>
                  <a:pt x="1974850" y="1301750"/>
                  <a:pt x="2000250" y="1295400"/>
                </a:cubicBezTo>
                <a:cubicBezTo>
                  <a:pt x="2012950" y="1270000"/>
                  <a:pt x="2024559" y="1244024"/>
                  <a:pt x="2038350" y="1219200"/>
                </a:cubicBezTo>
                <a:cubicBezTo>
                  <a:pt x="2056332" y="1186833"/>
                  <a:pt x="2091174" y="1160723"/>
                  <a:pt x="2095500" y="1123950"/>
                </a:cubicBezTo>
                <a:cubicBezTo>
                  <a:pt x="2104434" y="1048010"/>
                  <a:pt x="2086556" y="971143"/>
                  <a:pt x="2076450" y="895350"/>
                </a:cubicBezTo>
                <a:cubicBezTo>
                  <a:pt x="2073796" y="875446"/>
                  <a:pt x="2071599" y="852399"/>
                  <a:pt x="2057400" y="838200"/>
                </a:cubicBezTo>
                <a:cubicBezTo>
                  <a:pt x="2043201" y="824001"/>
                  <a:pt x="2019300" y="825500"/>
                  <a:pt x="2000250" y="819150"/>
                </a:cubicBezTo>
                <a:cubicBezTo>
                  <a:pt x="1928156" y="771087"/>
                  <a:pt x="1959289" y="797239"/>
                  <a:pt x="1905000" y="742950"/>
                </a:cubicBezTo>
              </a:path>
            </a:pathLst>
          </a:custGeom>
          <a:ln>
            <a:prstDash val="dash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حر 5"/>
          <p:cNvSpPr/>
          <p:nvPr/>
        </p:nvSpPr>
        <p:spPr>
          <a:xfrm>
            <a:off x="3385546" y="5867400"/>
            <a:ext cx="2024654" cy="724290"/>
          </a:xfrm>
          <a:custGeom>
            <a:avLst/>
            <a:gdLst>
              <a:gd name="connsiteX0" fmla="*/ 2024654 w 2024654"/>
              <a:gd name="connsiteY0" fmla="*/ 666750 h 724290"/>
              <a:gd name="connsiteX1" fmla="*/ 1662704 w 2024654"/>
              <a:gd name="connsiteY1" fmla="*/ 723900 h 724290"/>
              <a:gd name="connsiteX2" fmla="*/ 1415054 w 2024654"/>
              <a:gd name="connsiteY2" fmla="*/ 704850 h 724290"/>
              <a:gd name="connsiteX3" fmla="*/ 1338854 w 2024654"/>
              <a:gd name="connsiteY3" fmla="*/ 19050 h 724290"/>
              <a:gd name="connsiteX4" fmla="*/ 1281704 w 2024654"/>
              <a:gd name="connsiteY4" fmla="*/ 0 h 724290"/>
              <a:gd name="connsiteX5" fmla="*/ 1110254 w 2024654"/>
              <a:gd name="connsiteY5" fmla="*/ 19050 h 724290"/>
              <a:gd name="connsiteX6" fmla="*/ 1053104 w 2024654"/>
              <a:gd name="connsiteY6" fmla="*/ 76200 h 724290"/>
              <a:gd name="connsiteX7" fmla="*/ 995954 w 2024654"/>
              <a:gd name="connsiteY7" fmla="*/ 114300 h 724290"/>
              <a:gd name="connsiteX8" fmla="*/ 767354 w 2024654"/>
              <a:gd name="connsiteY8" fmla="*/ 304800 h 724290"/>
              <a:gd name="connsiteX9" fmla="*/ 710204 w 2024654"/>
              <a:gd name="connsiteY9" fmla="*/ 361950 h 724290"/>
              <a:gd name="connsiteX10" fmla="*/ 653054 w 2024654"/>
              <a:gd name="connsiteY10" fmla="*/ 400050 h 724290"/>
              <a:gd name="connsiteX11" fmla="*/ 634004 w 2024654"/>
              <a:gd name="connsiteY11" fmla="*/ 457200 h 724290"/>
              <a:gd name="connsiteX12" fmla="*/ 557804 w 2024654"/>
              <a:gd name="connsiteY12" fmla="*/ 514350 h 724290"/>
              <a:gd name="connsiteX13" fmla="*/ 519704 w 2024654"/>
              <a:gd name="connsiteY13" fmla="*/ 571500 h 724290"/>
              <a:gd name="connsiteX14" fmla="*/ 405404 w 2024654"/>
              <a:gd name="connsiteY14" fmla="*/ 628650 h 724290"/>
              <a:gd name="connsiteX15" fmla="*/ 348254 w 2024654"/>
              <a:gd name="connsiteY15" fmla="*/ 666750 h 724290"/>
              <a:gd name="connsiteX16" fmla="*/ 157754 w 2024654"/>
              <a:gd name="connsiteY16" fmla="*/ 552450 h 724290"/>
              <a:gd name="connsiteX17" fmla="*/ 43454 w 2024654"/>
              <a:gd name="connsiteY17" fmla="*/ 342900 h 724290"/>
              <a:gd name="connsiteX18" fmla="*/ 5354 w 2024654"/>
              <a:gd name="connsiteY18" fmla="*/ 228600 h 724290"/>
              <a:gd name="connsiteX19" fmla="*/ 5354 w 2024654"/>
              <a:gd name="connsiteY19" fmla="*/ 114300 h 72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24654" h="724290">
                <a:moveTo>
                  <a:pt x="2024654" y="666750"/>
                </a:moveTo>
                <a:cubicBezTo>
                  <a:pt x="1911291" y="689423"/>
                  <a:pt x="1767462" y="720020"/>
                  <a:pt x="1662704" y="723900"/>
                </a:cubicBezTo>
                <a:cubicBezTo>
                  <a:pt x="1579967" y="726964"/>
                  <a:pt x="1497604" y="711200"/>
                  <a:pt x="1415054" y="704850"/>
                </a:cubicBezTo>
                <a:cubicBezTo>
                  <a:pt x="1406448" y="412257"/>
                  <a:pt x="1574543" y="136894"/>
                  <a:pt x="1338854" y="19050"/>
                </a:cubicBezTo>
                <a:cubicBezTo>
                  <a:pt x="1320893" y="10070"/>
                  <a:pt x="1300754" y="6350"/>
                  <a:pt x="1281704" y="0"/>
                </a:cubicBezTo>
                <a:cubicBezTo>
                  <a:pt x="1224554" y="6350"/>
                  <a:pt x="1164805" y="866"/>
                  <a:pt x="1110254" y="19050"/>
                </a:cubicBezTo>
                <a:cubicBezTo>
                  <a:pt x="1084696" y="27569"/>
                  <a:pt x="1073800" y="58953"/>
                  <a:pt x="1053104" y="76200"/>
                </a:cubicBezTo>
                <a:cubicBezTo>
                  <a:pt x="1035515" y="90857"/>
                  <a:pt x="1012831" y="98829"/>
                  <a:pt x="995954" y="114300"/>
                </a:cubicBezTo>
                <a:cubicBezTo>
                  <a:pt x="783784" y="308789"/>
                  <a:pt x="907768" y="257995"/>
                  <a:pt x="767354" y="304800"/>
                </a:cubicBezTo>
                <a:cubicBezTo>
                  <a:pt x="748304" y="323850"/>
                  <a:pt x="730900" y="344703"/>
                  <a:pt x="710204" y="361950"/>
                </a:cubicBezTo>
                <a:cubicBezTo>
                  <a:pt x="692615" y="376607"/>
                  <a:pt x="667357" y="382172"/>
                  <a:pt x="653054" y="400050"/>
                </a:cubicBezTo>
                <a:cubicBezTo>
                  <a:pt x="640510" y="415730"/>
                  <a:pt x="646859" y="441774"/>
                  <a:pt x="634004" y="457200"/>
                </a:cubicBezTo>
                <a:cubicBezTo>
                  <a:pt x="613678" y="481591"/>
                  <a:pt x="580255" y="491899"/>
                  <a:pt x="557804" y="514350"/>
                </a:cubicBezTo>
                <a:cubicBezTo>
                  <a:pt x="541615" y="530539"/>
                  <a:pt x="535893" y="555311"/>
                  <a:pt x="519704" y="571500"/>
                </a:cubicBezTo>
                <a:cubicBezTo>
                  <a:pt x="482775" y="608429"/>
                  <a:pt x="451885" y="613156"/>
                  <a:pt x="405404" y="628650"/>
                </a:cubicBezTo>
                <a:cubicBezTo>
                  <a:pt x="386354" y="641350"/>
                  <a:pt x="371149" y="666750"/>
                  <a:pt x="348254" y="666750"/>
                </a:cubicBezTo>
                <a:cubicBezTo>
                  <a:pt x="223706" y="666750"/>
                  <a:pt x="215629" y="633475"/>
                  <a:pt x="157754" y="552450"/>
                </a:cubicBezTo>
                <a:cubicBezTo>
                  <a:pt x="99750" y="471244"/>
                  <a:pt x="101115" y="458222"/>
                  <a:pt x="43454" y="342900"/>
                </a:cubicBezTo>
                <a:cubicBezTo>
                  <a:pt x="25493" y="306979"/>
                  <a:pt x="18054" y="266700"/>
                  <a:pt x="5354" y="228600"/>
                </a:cubicBezTo>
                <a:cubicBezTo>
                  <a:pt x="-6694" y="192455"/>
                  <a:pt x="5354" y="152400"/>
                  <a:pt x="5354" y="114300"/>
                </a:cubicBezTo>
              </a:path>
            </a:pathLst>
          </a:custGeom>
          <a:ln>
            <a:prstDash val="dash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3633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/>
      <p:bldP spid="2" grpId="0" animBg="1"/>
      <p:bldP spid="3" grpId="0" animBg="1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3347864" y="116632"/>
            <a:ext cx="5617224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4. أكمل الجمل الآتية علي نمط الجملة الأولي :</a:t>
            </a:r>
            <a:endParaRPr lang="ar-EG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86" y="1124744"/>
            <a:ext cx="663550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63118" y="2238797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solidFill>
                  <a:srgbClr val="3333FF"/>
                </a:solidFill>
              </a:rPr>
              <a:t>يزودنا بتصاميم جميلة </a:t>
            </a:r>
            <a:endParaRPr lang="en-US" sz="3600" b="1" dirty="0">
              <a:solidFill>
                <a:srgbClr val="3333FF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80906" y="3102843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النجار </a:t>
            </a:r>
            <a:endParaRPr lang="en-US" sz="3600" b="1">
              <a:solidFill>
                <a:srgbClr val="3333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20093" y="3068960"/>
            <a:ext cx="3529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يصنع لي سريرا  </a:t>
            </a:r>
            <a:endParaRPr lang="en-US" sz="3600" b="1">
              <a:solidFill>
                <a:srgbClr val="3333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27139" y="3972793"/>
            <a:ext cx="35290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لأنه يخطط لمستقبلنا </a:t>
            </a:r>
            <a:endParaRPr lang="en-US" sz="3600" b="1">
              <a:solidFill>
                <a:srgbClr val="3333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156151" y="3750543"/>
            <a:ext cx="18002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من الناس المهندس  </a:t>
            </a:r>
            <a:endParaRPr lang="en-US" sz="3600" b="1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970515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1043608" y="908720"/>
            <a:ext cx="7966875" cy="93610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1- أقرأ النص قراءة  صامتة سريعة , ثم أشير إلي المهن التي تحدث عنها الكاتب  : </a:t>
            </a:r>
            <a:endParaRPr lang="ar-SA" sz="2800" dirty="0"/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6300192" y="116632"/>
            <a:ext cx="2736904" cy="648072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أقرا و اجيب  :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532440" y="2060848"/>
            <a:ext cx="504056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7344308" y="2060848"/>
            <a:ext cx="1332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/>
              <a:t>الخياطة 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6552220" y="2088565"/>
            <a:ext cx="504056" cy="3766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5364088" y="2060848"/>
            <a:ext cx="1332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/>
              <a:t>البناء</a:t>
            </a: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4538973" y="2088565"/>
            <a:ext cx="504056" cy="3766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2843808" y="2060848"/>
            <a:ext cx="1731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/>
              <a:t>صناعة القماش</a:t>
            </a: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2231740" y="2088565"/>
            <a:ext cx="504056" cy="3766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1043608" y="2060848"/>
            <a:ext cx="1332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/>
              <a:t>النجارة 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8532440" y="2708920"/>
            <a:ext cx="504056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/>
          <p:cNvSpPr/>
          <p:nvPr/>
        </p:nvSpPr>
        <p:spPr>
          <a:xfrm>
            <a:off x="7020272" y="2708920"/>
            <a:ext cx="1548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/>
              <a:t>بيع الملابس</a:t>
            </a: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6552220" y="2736637"/>
            <a:ext cx="504056" cy="3766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364088" y="2708920"/>
            <a:ext cx="1332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/>
              <a:t>الحدادة </a:t>
            </a: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4538973" y="2736637"/>
            <a:ext cx="504056" cy="3766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3350841" y="2708920"/>
            <a:ext cx="1332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/>
              <a:t>الزارعة</a:t>
            </a: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2447764" y="2736637"/>
            <a:ext cx="504056" cy="3766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259632" y="2708920"/>
            <a:ext cx="1332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/>
              <a:t>التعليم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6574316" y="1844824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4581725" y="1818101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2253836" y="1843894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6552220" y="2465179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86381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/>
      <p:bldP spid="20" grpId="0" animBg="1"/>
      <p:bldP spid="21" grpId="0"/>
      <p:bldP spid="22" grpId="0" animBg="1"/>
      <p:bldP spid="23" grpId="0"/>
      <p:bldP spid="25" grpId="0" animBg="1"/>
      <p:bldP spid="26" grpId="0"/>
      <p:bldP spid="27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1979712" y="116632"/>
            <a:ext cx="7030771" cy="72008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2- أقرأ النص قراءة  صامتة مدة خمس دقائق , ثم أجيب  : </a:t>
            </a:r>
            <a:endParaRPr lang="ar-S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71" y="1262467"/>
            <a:ext cx="6266712" cy="454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37171" y="1628800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 dirty="0">
                <a:solidFill>
                  <a:srgbClr val="3333FF"/>
                </a:solidFill>
              </a:rPr>
              <a:t>يدوية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35696" y="2852936"/>
            <a:ext cx="136842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3333FF"/>
                </a:solidFill>
              </a:rPr>
              <a:t>النجار</a:t>
            </a:r>
            <a:r>
              <a:rPr lang="ar-SA"/>
              <a:t> </a:t>
            </a:r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09626" y="3501008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3333FF"/>
                </a:solidFill>
              </a:rPr>
              <a:t>البناء</a:t>
            </a:r>
            <a:r>
              <a:rPr lang="ar-SA"/>
              <a:t> </a:t>
            </a:r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95166" y="4077072"/>
            <a:ext cx="1657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3333FF"/>
                </a:solidFill>
              </a:rPr>
              <a:t>الخزاف</a:t>
            </a:r>
            <a:r>
              <a:rPr lang="ar-SA"/>
              <a:t> </a:t>
            </a:r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59632" y="5523284"/>
            <a:ext cx="7418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لاـه يجمل أيامنا وليالينا  ويطعمنا وينسى نفسه </a:t>
            </a:r>
            <a:r>
              <a:rPr lang="ar-SA" sz="1200" dirty="0"/>
              <a:t> 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75491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خطط انسيابي: معالجة متعاقبة 22"/>
          <p:cNvSpPr/>
          <p:nvPr/>
        </p:nvSpPr>
        <p:spPr>
          <a:xfrm>
            <a:off x="827584" y="980728"/>
            <a:ext cx="8154327" cy="720080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1. إن أبواب العمل في الحياة كثيرة , تتسع لكل الطاقات والمواهب , أوضح ذلك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24" name="مخطط انسيابي: معالجة متعاقبة 23"/>
          <p:cNvSpPr/>
          <p:nvPr/>
        </p:nvSpPr>
        <p:spPr>
          <a:xfrm>
            <a:off x="3059832" y="2276872"/>
            <a:ext cx="595065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لوجود العديد من أبواب العمل المتوفرة في الحياة</a:t>
            </a:r>
            <a:r>
              <a:rPr lang="ar-SA" sz="3200" b="1" dirty="0">
                <a:solidFill>
                  <a:srgbClr val="3333FF"/>
                </a:solidFill>
              </a:rPr>
              <a:t> 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7164288" y="44624"/>
            <a:ext cx="1872808" cy="792088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أفكــــــــر :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1187624" y="3573016"/>
            <a:ext cx="7839537" cy="720080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2. ماذا يحدث لو خلت مدينتك أو قريتك من عامل النظافة , الطبيب , المعلم ؟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3105081" y="4869160"/>
            <a:ext cx="595065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endParaRPr lang="ar-EG" sz="2800" b="1" dirty="0">
              <a:solidFill>
                <a:srgbClr val="1F10E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65186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خطط انسيابي: معالجة متعاقبة 22"/>
          <p:cNvSpPr/>
          <p:nvPr/>
        </p:nvSpPr>
        <p:spPr>
          <a:xfrm>
            <a:off x="971600" y="1196752"/>
            <a:ext cx="8010311" cy="172819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>
              <a:buAutoNum type="arabicPeriod"/>
            </a:pPr>
            <a:r>
              <a:rPr lang="ar-SA" sz="2800" b="1" dirty="0" smtClean="0">
                <a:solidFill>
                  <a:prstClr val="black"/>
                </a:solidFill>
              </a:rPr>
              <a:t>كيف أسهم في بناء وطني و أنا ما زلت علي مقاعد الدراسة ؟ </a:t>
            </a:r>
          </a:p>
          <a:p>
            <a:pPr marL="514350" indent="-514350">
              <a:buAutoNum type="arabicPeriod"/>
            </a:pPr>
            <a:r>
              <a:rPr lang="ar-SA" sz="2800" b="1" dirty="0" smtClean="0">
                <a:solidFill>
                  <a:prstClr val="black"/>
                </a:solidFill>
              </a:rPr>
              <a:t>ورد ذكر العمل في آيات قرآنية و أحاديث نبوية , ابحث عن ثلاثة منها و أضمنها ملف تعلمي . </a:t>
            </a:r>
            <a:endParaRPr lang="ar-EG" sz="2800" b="1" dirty="0">
              <a:solidFill>
                <a:prstClr val="black"/>
              </a:solidFill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6732240" y="116632"/>
            <a:ext cx="2304856" cy="792088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أستثمـــــر :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19770" y="4077072"/>
            <a:ext cx="6624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أدرس وأجتهد في مذاكرتي  كي أنفع الوطن في المستقبل 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6506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>
          <a:xfrm>
            <a:off x="4060264" y="44624"/>
            <a:ext cx="2023904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الدرس اللغوي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6588224" y="554968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الوظيفة النحوية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2339752" y="1268760"/>
            <a:ext cx="4536504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المعطوف بـ الواو , و الفاء , ثم 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4067944" y="3284984"/>
            <a:ext cx="4753128" cy="2304256"/>
          </a:xfrm>
          <a:prstGeom prst="flowChartAlternateProcess">
            <a:avLst/>
          </a:prstGeom>
          <a:ln w="57150">
            <a:solidFill>
              <a:schemeClr val="accent1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dirty="0">
                <a:solidFill>
                  <a:prstClr val="black"/>
                </a:solidFill>
              </a:rPr>
              <a:t>أتقن </a:t>
            </a:r>
            <a:r>
              <a:rPr lang="ar-SA" sz="2800" dirty="0" smtClean="0">
                <a:solidFill>
                  <a:srgbClr val="00B050"/>
                </a:solidFill>
              </a:rPr>
              <a:t>النجار</a:t>
            </a:r>
            <a:r>
              <a:rPr lang="ar-SA" sz="2800" dirty="0" smtClean="0">
                <a:solidFill>
                  <a:srgbClr val="1F10E0"/>
                </a:solidFill>
              </a:rPr>
              <a:t> و </a:t>
            </a:r>
            <a:r>
              <a:rPr lang="ar-SA" sz="2800" dirty="0">
                <a:solidFill>
                  <a:srgbClr val="FF0000"/>
                </a:solidFill>
              </a:rPr>
              <a:t>الحداد </a:t>
            </a:r>
            <a:r>
              <a:rPr lang="ar-SA" sz="2800" dirty="0">
                <a:solidFill>
                  <a:prstClr val="black"/>
                </a:solidFill>
              </a:rPr>
              <a:t>عملهما</a:t>
            </a:r>
            <a:r>
              <a:rPr lang="ar-SA" sz="2800" dirty="0" smtClean="0">
                <a:solidFill>
                  <a:srgbClr val="1F10E0"/>
                </a:solidFill>
              </a:rPr>
              <a:t> . </a:t>
            </a:r>
            <a:endParaRPr lang="ar-SA" sz="2800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dirty="0" smtClean="0">
                <a:solidFill>
                  <a:prstClr val="black"/>
                </a:solidFill>
              </a:rPr>
              <a:t>رد الحمالون </a:t>
            </a:r>
            <a:r>
              <a:rPr lang="ar-SA" sz="2800" dirty="0">
                <a:solidFill>
                  <a:srgbClr val="00B050"/>
                </a:solidFill>
              </a:rPr>
              <a:t>الأهازيج</a:t>
            </a:r>
            <a:r>
              <a:rPr lang="ar-SA" sz="2800" dirty="0" smtClean="0">
                <a:solidFill>
                  <a:prstClr val="black"/>
                </a:solidFill>
              </a:rPr>
              <a:t> </a:t>
            </a:r>
            <a:r>
              <a:rPr lang="ar-SA" sz="2800" dirty="0">
                <a:solidFill>
                  <a:srgbClr val="1F10E0"/>
                </a:solidFill>
              </a:rPr>
              <a:t>ف</a:t>
            </a:r>
            <a:r>
              <a:rPr lang="ar-SA" sz="2800" dirty="0">
                <a:solidFill>
                  <a:srgbClr val="FF0000"/>
                </a:solidFill>
              </a:rPr>
              <a:t>الأناشيد</a:t>
            </a:r>
            <a:r>
              <a:rPr lang="ar-SA" sz="2800" dirty="0" smtClean="0">
                <a:solidFill>
                  <a:prstClr val="black"/>
                </a:solidFill>
              </a:rPr>
              <a:t>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dirty="0" smtClean="0">
                <a:solidFill>
                  <a:prstClr val="black"/>
                </a:solidFill>
              </a:rPr>
              <a:t>خرج الفلاح إلي </a:t>
            </a:r>
            <a:r>
              <a:rPr lang="ar-SA" sz="2800" dirty="0">
                <a:solidFill>
                  <a:srgbClr val="00B050"/>
                </a:solidFill>
              </a:rPr>
              <a:t>الحقل</a:t>
            </a:r>
            <a:r>
              <a:rPr lang="ar-SA" sz="2800" dirty="0" smtClean="0">
                <a:solidFill>
                  <a:prstClr val="black"/>
                </a:solidFill>
              </a:rPr>
              <a:t> </a:t>
            </a:r>
            <a:r>
              <a:rPr lang="ar-SA" sz="2800" dirty="0">
                <a:solidFill>
                  <a:srgbClr val="1F10E0"/>
                </a:solidFill>
              </a:rPr>
              <a:t>ثم</a:t>
            </a:r>
            <a:r>
              <a:rPr lang="ar-SA" sz="2800" dirty="0" smtClean="0">
                <a:solidFill>
                  <a:prstClr val="black"/>
                </a:solidFill>
              </a:rPr>
              <a:t> </a:t>
            </a:r>
            <a:r>
              <a:rPr lang="ar-SA" sz="2800" dirty="0">
                <a:solidFill>
                  <a:srgbClr val="FF0000"/>
                </a:solidFill>
              </a:rPr>
              <a:t>المعمل</a:t>
            </a:r>
            <a:r>
              <a:rPr lang="ar-SA" sz="2800" dirty="0" smtClean="0">
                <a:solidFill>
                  <a:prstClr val="black"/>
                </a:solidFill>
              </a:rPr>
              <a:t> .</a:t>
            </a:r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6084168" y="2204864"/>
            <a:ext cx="2926315" cy="792088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أقرأ الجمل التالية : </a:t>
            </a:r>
            <a:endParaRPr lang="ar-SA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05638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755576" y="90872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هل أتقن النجار وحده العمل ؟ .................</a:t>
            </a:r>
            <a:r>
              <a:rPr lang="ar-SA" sz="2400" b="1" dirty="0" smtClean="0">
                <a:solidFill>
                  <a:srgbClr val="0070C0"/>
                </a:solidFill>
              </a:rPr>
              <a:t>...................... 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/>
              <a:t>من شارك النجار في إتقان العمل ؟ ............................................. </a:t>
            </a:r>
            <a:r>
              <a:rPr lang="ar-SA" sz="2400" b="1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 الحرف الذي دل علي هذه المشاركة ؟ ....................................... 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ماذا تسمي هذا الحرف ؟ </a:t>
            </a:r>
            <a:r>
              <a:rPr lang="ar-SA" sz="2400" b="1" dirty="0" smtClean="0">
                <a:solidFill>
                  <a:srgbClr val="0070C0"/>
                </a:solidFill>
              </a:rPr>
              <a:t>( تسميه حرف العطف ) </a:t>
            </a:r>
            <a:r>
              <a:rPr lang="ar-SA" sz="2400" b="1" dirty="0" smtClean="0"/>
              <a:t>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ماذا ردد الحمالون  ؟ ..................................................... 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أيهما أسبق : الأهازيج أم الأناشيد ؟ .................................. 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إلي أين خرج الفلاح أولاً ؟ .........................................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أي الحرفين يدل علي السرعة بصورة أكثر : الفاء أم ثم ؟ ...................</a:t>
            </a: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5292080" y="116632"/>
            <a:ext cx="3718403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2. أجيب عن الأسئلة التالية : </a:t>
            </a:r>
            <a:endParaRPr lang="ar-SA" sz="28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8278" y="765274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FF0000"/>
                </a:solidFill>
              </a:rPr>
              <a:t>لا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353" y="1348457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FF0000"/>
                </a:solidFill>
              </a:rPr>
              <a:t>الحداد 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324544" y="1917352"/>
            <a:ext cx="3887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FF0000"/>
                </a:solidFill>
              </a:rPr>
              <a:t>الواو  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24372" y="2924944"/>
            <a:ext cx="3887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FF0000"/>
                </a:solidFill>
              </a:rPr>
              <a:t>الأهازيج والأناشيد   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47997" y="3572668"/>
            <a:ext cx="3887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FF0000"/>
                </a:solidFill>
              </a:rPr>
              <a:t>الأهازيج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63897" y="4077072"/>
            <a:ext cx="3887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FF0000"/>
                </a:solidFill>
              </a:rPr>
              <a:t>الحقل 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-1116632" y="4653136"/>
            <a:ext cx="3887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FF0000"/>
                </a:solidFill>
              </a:rPr>
              <a:t>الفاء  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00585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4" grpId="0"/>
      <p:bldP spid="5" grpId="0"/>
      <p:bldP spid="6" grpId="0"/>
      <p:bldP spid="7" grpId="0"/>
      <p:bldP spid="9" grpId="0"/>
      <p:bldP spid="1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7287984" y="116632"/>
            <a:ext cx="1728792" cy="648072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أستنتج  :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2915816" y="1088936"/>
            <a:ext cx="5812328" cy="23042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>
                <a:solidFill>
                  <a:srgbClr val="0070C0"/>
                </a:solidFill>
              </a:rPr>
              <a:t>من حروف العطف : الواو و الفاء و ثم 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>
                <a:solidFill>
                  <a:srgbClr val="0070C0"/>
                </a:solidFill>
              </a:rPr>
              <a:t>الواو : للمشاركة  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>
                <a:solidFill>
                  <a:srgbClr val="0070C0"/>
                </a:solidFill>
              </a:rPr>
              <a:t>الفاء : للترتيب و التعقيب ( السرعة  ) 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>
                <a:solidFill>
                  <a:srgbClr val="0070C0"/>
                </a:solidFill>
              </a:rPr>
              <a:t>ثم : للترتيب مع التراخي ( المهلة ) . </a:t>
            </a:r>
            <a:endParaRPr lang="ar-EG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32508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خطط انسيابي: معالجة متعاقبة 10"/>
          <p:cNvSpPr/>
          <p:nvPr/>
        </p:nvSpPr>
        <p:spPr>
          <a:xfrm>
            <a:off x="4572000" y="116632"/>
            <a:ext cx="4409912" cy="54016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dirty="0" smtClean="0"/>
              <a:t>أ – </a:t>
            </a:r>
            <a:r>
              <a:rPr lang="ar-SA" sz="2400" b="1" dirty="0" smtClean="0"/>
              <a:t>أتأمل صور الطيور و الحشرات     : </a:t>
            </a:r>
            <a:endParaRPr lang="ar-EG" sz="2400" b="1" dirty="0"/>
          </a:p>
        </p:txBody>
      </p:sp>
      <p:sp>
        <p:nvSpPr>
          <p:cNvPr id="23" name="مخطط انسيابي: معالجة متعاقبة 22"/>
          <p:cNvSpPr/>
          <p:nvPr/>
        </p:nvSpPr>
        <p:spPr>
          <a:xfrm>
            <a:off x="1547664" y="1700808"/>
            <a:ext cx="4104455" cy="792088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..................................</a:t>
            </a:r>
            <a:endParaRPr lang="ar-SA" sz="2400" b="1" dirty="0">
              <a:solidFill>
                <a:srgbClr val="1F10E0"/>
              </a:solidFill>
            </a:endParaRPr>
          </a:p>
        </p:txBody>
      </p:sp>
      <p:sp>
        <p:nvSpPr>
          <p:cNvPr id="25" name="مخطط انسيابي: معالجة متعاقبة 24"/>
          <p:cNvSpPr/>
          <p:nvPr/>
        </p:nvSpPr>
        <p:spPr>
          <a:xfrm>
            <a:off x="5724128" y="4293096"/>
            <a:ext cx="3257784" cy="77289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.........................</a:t>
            </a:r>
            <a:endParaRPr lang="ar-SA" sz="2400" b="1" dirty="0">
              <a:solidFill>
                <a:srgbClr val="1F10E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908720"/>
            <a:ext cx="3156506" cy="2407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86" y="3606145"/>
            <a:ext cx="2878633" cy="2422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2915816" y="1772816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صانع الفخار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524928" y="4353932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النجــــــــار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6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5" grpId="0" animBg="1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6156176" y="116632"/>
            <a:ext cx="2854307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ب . أكمل الجدول : </a:t>
            </a:r>
            <a:endParaRPr lang="ar-SA" sz="2800" b="1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69836"/>
              </p:ext>
            </p:extLst>
          </p:nvPr>
        </p:nvGraphicFramePr>
        <p:xfrm>
          <a:off x="2927907" y="908720"/>
          <a:ext cx="6096000" cy="568863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82563"/>
                <a:gridCol w="1014616"/>
                <a:gridCol w="852056"/>
                <a:gridCol w="927565"/>
                <a:gridCol w="1219200"/>
              </a:tblGrid>
              <a:tr h="142215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الجملة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المعطوف عليه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حرف العطف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المعطوف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حركة المعطوف</a:t>
                      </a:r>
                      <a:r>
                        <a:rPr lang="ar-SA" sz="2000" baseline="0" dirty="0" smtClean="0"/>
                        <a:t> و المعطوف عليه </a:t>
                      </a:r>
                      <a:endParaRPr lang="ar-SA" sz="2000" dirty="0"/>
                    </a:p>
                  </a:txBody>
                  <a:tcPr anchor="ctr"/>
                </a:tc>
              </a:tr>
              <a:tr h="142215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أتقن النجار و الحداد عملهما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النجار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الواو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.........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الضمة</a:t>
                      </a:r>
                      <a:endParaRPr lang="ar-SA" sz="2000" dirty="0"/>
                    </a:p>
                  </a:txBody>
                  <a:tcPr anchor="ctr"/>
                </a:tc>
              </a:tr>
              <a:tr h="142215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ردد الحمالون</a:t>
                      </a:r>
                      <a:r>
                        <a:rPr lang="ar-SA" sz="2000" baseline="0" dirty="0" smtClean="0"/>
                        <a:t> و الأهازيج فالأناشيد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.........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الفاء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الأناشيد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............</a:t>
                      </a:r>
                      <a:endParaRPr lang="ar-SA" sz="2000" dirty="0"/>
                    </a:p>
                  </a:txBody>
                  <a:tcPr anchor="ctr"/>
                </a:tc>
              </a:tr>
              <a:tr h="142215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خرج الفلاح</a:t>
                      </a:r>
                      <a:r>
                        <a:rPr lang="ar-SA" sz="2000" baseline="0" dirty="0" smtClean="0"/>
                        <a:t> إلي الحقل ثم المعمل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الحقل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........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........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الكسرة </a:t>
                      </a:r>
                      <a:endParaRPr lang="ar-SA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96903" y="2708275"/>
            <a:ext cx="1150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solidFill>
                  <a:srgbClr val="3333FF"/>
                </a:solidFill>
              </a:rPr>
              <a:t>الحداد </a:t>
            </a:r>
            <a:endParaRPr lang="en-US" sz="3600" b="1" dirty="0">
              <a:solidFill>
                <a:srgbClr val="3333FF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96062" y="4084414"/>
            <a:ext cx="1150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الأهازيج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16907" y="4156992"/>
            <a:ext cx="1150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الفتحة  </a:t>
            </a:r>
            <a:endParaRPr lang="en-US" sz="3600" b="1">
              <a:solidFill>
                <a:srgbClr val="3333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45198" y="5517232"/>
            <a:ext cx="1150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ثم  </a:t>
            </a:r>
            <a:endParaRPr lang="en-US" sz="3600" b="1">
              <a:solidFill>
                <a:srgbClr val="3333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97300" y="5517232"/>
            <a:ext cx="1150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المعمل </a:t>
            </a:r>
            <a:endParaRPr lang="en-US" sz="3600" b="1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18523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755576" y="18864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ماذا تسمي الكلمة التي تسبق حرف العطف ؟ ..............................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ماذا تسمي الكلمة التي تلي حرف العطف ؟ ................................... 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فيم يتبع المعطوف </a:t>
            </a:r>
            <a:r>
              <a:rPr lang="ar-SA" sz="2400" b="1" dirty="0" err="1" smtClean="0"/>
              <a:t>المعطوف</a:t>
            </a:r>
            <a:r>
              <a:rPr lang="ar-SA" sz="2400" b="1" dirty="0" smtClean="0"/>
              <a:t> عليه  ؟ ...................................... 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ماذا أستنتج ؟ ..................................................... .</a:t>
            </a: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2267744" y="2924944"/>
            <a:ext cx="6820440" cy="23042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>
                <a:solidFill>
                  <a:srgbClr val="0070C0"/>
                </a:solidFill>
              </a:rPr>
              <a:t>يسمي ما قبل حرف العطف معطوفاً عليه ,  و ما بعده معطوفاً 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>
                <a:solidFill>
                  <a:srgbClr val="0070C0"/>
                </a:solidFill>
              </a:rPr>
              <a:t>يتبع المعطوف </a:t>
            </a:r>
            <a:r>
              <a:rPr lang="ar-SA" sz="2800" dirty="0" err="1" smtClean="0">
                <a:solidFill>
                  <a:srgbClr val="0070C0"/>
                </a:solidFill>
              </a:rPr>
              <a:t>المعطوف</a:t>
            </a:r>
            <a:r>
              <a:rPr lang="ar-SA" sz="2800" dirty="0" smtClean="0">
                <a:solidFill>
                  <a:srgbClr val="0070C0"/>
                </a:solidFill>
              </a:rPr>
              <a:t> عليه في الحركة الإعرابية .  </a:t>
            </a:r>
            <a:endParaRPr lang="ar-EG" sz="2800" dirty="0">
              <a:solidFill>
                <a:srgbClr val="FF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63588" y="116632"/>
            <a:ext cx="2160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معطوف عليه </a:t>
            </a:r>
            <a:endParaRPr lang="en-US" sz="3600" b="1">
              <a:solidFill>
                <a:srgbClr val="3333FF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75656" y="692696"/>
            <a:ext cx="2160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معطوف</a:t>
            </a:r>
            <a:endParaRPr lang="en-US" sz="3600" b="1">
              <a:solidFill>
                <a:srgbClr val="3333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91556" y="1268760"/>
            <a:ext cx="2160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3333FF"/>
                </a:solidFill>
              </a:rPr>
              <a:t>الإعراب </a:t>
            </a:r>
            <a:endParaRPr lang="en-US" sz="3600" b="1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22817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6732240" y="116632"/>
            <a:ext cx="2304856" cy="648072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أطبق شفهياً :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1475656" y="980728"/>
            <a:ext cx="7507219" cy="93610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1. أتلو سورة ( الضحى ) , وأنتبه إلي ما ورد فيها من حروف العطف : </a:t>
            </a:r>
            <a:endParaRPr lang="ar-SA" sz="2800" b="1" dirty="0"/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1187624" y="2060848"/>
            <a:ext cx="7839416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2. أستعمل حروف العطف ( الواو – الفاء – ثم ) في جمل مفيدة . </a:t>
            </a:r>
            <a:endParaRPr lang="ar-SA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92673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الصنف اللغوي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6935257" y="980728"/>
            <a:ext cx="2075226" cy="72008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1. أقـــــــرأ  : </a:t>
            </a:r>
            <a:endParaRPr lang="ar-SA" sz="2800" b="1" dirty="0"/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1619672" y="116632"/>
            <a:ext cx="4738816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جمع المذكر  السالم 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779912" y="1844824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العامل : يحيا العامل</a:t>
            </a:r>
            <a:r>
              <a:rPr lang="ar-SA" sz="2400" b="1" dirty="0" smtClean="0">
                <a:solidFill>
                  <a:srgbClr val="FF0000"/>
                </a:solidFill>
              </a:rPr>
              <a:t>ون</a:t>
            </a:r>
            <a:r>
              <a:rPr lang="ar-SA" sz="2400" b="1" dirty="0" smtClean="0"/>
              <a:t>  - أحب العاملي</a:t>
            </a:r>
            <a:r>
              <a:rPr lang="ar-SA" sz="2400" b="1" dirty="0" smtClean="0">
                <a:solidFill>
                  <a:srgbClr val="FF0000"/>
                </a:solidFill>
              </a:rPr>
              <a:t>ن</a:t>
            </a:r>
            <a:r>
              <a:rPr lang="ar-SA" sz="2400" b="1" dirty="0" smtClean="0"/>
              <a:t>  .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188836" cy="326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99843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6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معالجة متعاقبة 6"/>
          <p:cNvSpPr/>
          <p:nvPr/>
        </p:nvSpPr>
        <p:spPr>
          <a:xfrm>
            <a:off x="4499992" y="116632"/>
            <a:ext cx="4464497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2. أملا الفراغ مع الاستعانة بالمثال : </a:t>
            </a:r>
            <a:endParaRPr lang="ar-SA" sz="2800" dirty="0"/>
          </a:p>
        </p:txBody>
      </p:sp>
      <p:sp>
        <p:nvSpPr>
          <p:cNvPr id="9" name="مستطيل 8"/>
          <p:cNvSpPr/>
          <p:nvPr/>
        </p:nvSpPr>
        <p:spPr>
          <a:xfrm>
            <a:off x="1115616" y="836712"/>
            <a:ext cx="78807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الفلاح : ................................. - ....................................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النجار: ...................................- ....................................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/>
              <a:t>الخياط  : ..................................- </a:t>
            </a:r>
            <a:r>
              <a:rPr lang="ar-SA" sz="2400" b="1" dirty="0" smtClean="0"/>
              <a:t>....................................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الخباز : ..................................- </a:t>
            </a:r>
            <a:r>
              <a:rPr lang="ar-SA" sz="2400" b="1" dirty="0"/>
              <a:t>....................................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/>
              <a:t>الحداد : ..................................- </a:t>
            </a:r>
            <a:r>
              <a:rPr lang="ar-SA" sz="2400" b="1" dirty="0" smtClean="0"/>
              <a:t>....................................</a:t>
            </a:r>
            <a:endParaRPr lang="ar-SA" sz="2400" b="1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716934" y="924595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يجد الفلاحون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75656" y="964952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أحب الفلاحين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932388" y="1771650"/>
            <a:ext cx="2665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يحيا النجارون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31640" y="1771650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أحب النجارين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715470" y="2477195"/>
            <a:ext cx="2665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يحيا الخزافون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331640" y="2477195"/>
            <a:ext cx="2665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أحب الخزافين 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788371" y="3197597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يحيا الخبازون 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403078" y="3197597"/>
            <a:ext cx="2665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أحب الخبازين  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716363" y="3933056"/>
            <a:ext cx="2665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يحيا الحدادون 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403648" y="3933056"/>
            <a:ext cx="2665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أحب الحدادين  </a:t>
            </a:r>
            <a:endParaRPr lang="en-US" sz="2800" b="1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52176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معالجة متعاقبة 6"/>
          <p:cNvSpPr/>
          <p:nvPr/>
        </p:nvSpPr>
        <p:spPr>
          <a:xfrm>
            <a:off x="1403648" y="116632"/>
            <a:ext cx="7560841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3. أجمع الكلمات التالية بزيادة ( واو و نون ) و ( ياء ونون ) : </a:t>
            </a:r>
            <a:endParaRPr lang="ar-SA" sz="2800" dirty="0"/>
          </a:p>
        </p:txBody>
      </p:sp>
      <p:sp>
        <p:nvSpPr>
          <p:cNvPr id="9" name="مستطيل 8"/>
          <p:cNvSpPr/>
          <p:nvPr/>
        </p:nvSpPr>
        <p:spPr>
          <a:xfrm>
            <a:off x="1115616" y="836712"/>
            <a:ext cx="7880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المعلم : ................................. و....................................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طيار : .................................. و  ....................................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مهندس: .................................. و ....................................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سائق : ..................................و....................................</a:t>
            </a:r>
            <a:endParaRPr lang="ar-SA" sz="2400" b="1" dirty="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ممرض : .................................. و ....................................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صحفي : </a:t>
            </a:r>
            <a:r>
              <a:rPr lang="ar-SA" sz="2400" b="1" dirty="0"/>
              <a:t>.................................. و </a:t>
            </a:r>
            <a:r>
              <a:rPr lang="ar-SA" sz="2400" b="1" dirty="0" smtClean="0"/>
              <a:t>....................................</a:t>
            </a:r>
            <a:endParaRPr lang="ar-SA" sz="24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582245" y="1628800"/>
            <a:ext cx="1654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SA" sz="3200" b="1" dirty="0">
                <a:solidFill>
                  <a:srgbClr val="3333FF"/>
                </a:solidFill>
              </a:rPr>
              <a:t>طيارون 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83074" y="1628800"/>
            <a:ext cx="1654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SA" sz="3200" b="1">
                <a:solidFill>
                  <a:srgbClr val="3333FF"/>
                </a:solidFill>
              </a:rPr>
              <a:t>طيارين  </a:t>
            </a:r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48288" y="2420888"/>
            <a:ext cx="2157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SA" sz="3200" b="1">
                <a:solidFill>
                  <a:srgbClr val="3333FF"/>
                </a:solidFill>
              </a:rPr>
              <a:t>مهندسون </a:t>
            </a:r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54200" y="2420888"/>
            <a:ext cx="2157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SA" sz="3200" b="1">
                <a:solidFill>
                  <a:srgbClr val="3333FF"/>
                </a:solidFill>
              </a:rPr>
              <a:t>مهندسين  </a:t>
            </a:r>
            <a:endParaRPr lang="en-US" sz="3200" b="1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45792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4" grpId="0"/>
      <p:bldP spid="5" grpId="0"/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خطط انسيابي: معالجة متعاقبة 18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الأسلوب اللغوي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مخطط انسيابي: معالجة متعاقبة 19"/>
          <p:cNvSpPr/>
          <p:nvPr/>
        </p:nvSpPr>
        <p:spPr>
          <a:xfrm>
            <a:off x="2843808" y="116632"/>
            <a:ext cx="3514680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الاستفهـــــــــام 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22" name="مخطط انسيابي: معالجة متعاقبة 21"/>
          <p:cNvSpPr/>
          <p:nvPr/>
        </p:nvSpPr>
        <p:spPr>
          <a:xfrm>
            <a:off x="1662296" y="1772816"/>
            <a:ext cx="7272809" cy="1152128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1. أصوغ مع من بجواري أسئلة عن مضمون النص ( أحب العامل ) تبدأ بـ من : ماذا  , لماذا , كم , متي , أين , ما </a:t>
            </a:r>
            <a:endParaRPr lang="ar-SA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72432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خطط انسيابي: معالجة متعاقبة 21"/>
          <p:cNvSpPr/>
          <p:nvPr/>
        </p:nvSpPr>
        <p:spPr>
          <a:xfrm>
            <a:off x="5076056" y="116632"/>
            <a:ext cx="3960440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أكتب سؤالاً لكل أداة استفهام  : </a:t>
            </a:r>
            <a:endParaRPr lang="ar-SA" sz="2800" dirty="0"/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2411760" y="908720"/>
            <a:ext cx="6552728" cy="417646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 smtClean="0"/>
              <a:t>من : 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/>
              <a:t>ماذا : 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/>
              <a:t>لماذا : 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/>
              <a:t>كم : 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/>
              <a:t>متي : 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/>
              <a:t>أين : 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/>
              <a:t>ما: ..........................................................</a:t>
            </a:r>
            <a:endParaRPr lang="ar-EG" sz="24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24250" y="1052736"/>
            <a:ext cx="3887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70C0"/>
                </a:solidFill>
              </a:rPr>
              <a:t>من يصنع الأسرة ؟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99792" y="1621656"/>
            <a:ext cx="5183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70C0"/>
                </a:solidFill>
              </a:rPr>
              <a:t>ماذا يحدث للنبات عندما يعطش ؟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51920" y="2204864"/>
            <a:ext cx="3887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70C0"/>
                </a:solidFill>
              </a:rPr>
              <a:t>لماذا تتأخر كل يوم ؟ 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79342" y="2704579"/>
            <a:ext cx="3887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70C0"/>
                </a:solidFill>
              </a:rPr>
              <a:t>كم صفحة ذاكرت ؟ 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52367" y="3209528"/>
            <a:ext cx="3887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70C0"/>
                </a:solidFill>
              </a:rPr>
              <a:t>متى يوم الامتحان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707904" y="3861048"/>
            <a:ext cx="3887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70C0"/>
                </a:solidFill>
              </a:rPr>
              <a:t>أين تسكن ؟ 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779342" y="4365104"/>
            <a:ext cx="3887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0070C0"/>
                </a:solidFill>
              </a:rPr>
              <a:t>ما المراد بكلمة الغضنفر ؟ </a:t>
            </a:r>
            <a:endParaRPr lang="en-US" sz="3200" b="1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2176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/>
          <p:cNvSpPr/>
          <p:nvPr/>
        </p:nvSpPr>
        <p:spPr>
          <a:xfrm>
            <a:off x="2483768" y="836712"/>
            <a:ext cx="6264696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أقرا الجمل التالية , و ألاحظ الألف الملونة في نهاية الأسماء </a:t>
            </a:r>
            <a:endParaRPr lang="ar-SA" sz="2400" b="1" dirty="0"/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6804248" y="44624"/>
            <a:ext cx="2192078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الظاهرة الإملائية </a:t>
            </a:r>
            <a:endParaRPr lang="ar-EG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1849408" y="44624"/>
            <a:ext cx="4738816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الألف اللينة في آخر الاسم 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1849408" y="1628800"/>
            <a:ext cx="7115080" cy="201622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dirty="0" smtClean="0">
                <a:solidFill>
                  <a:schemeClr val="tx1"/>
                </a:solidFill>
              </a:rPr>
              <a:t>يستعين الراعي بالعص</a:t>
            </a:r>
            <a:r>
              <a:rPr lang="ar-SA" sz="2800" dirty="0" smtClean="0">
                <a:solidFill>
                  <a:srgbClr val="FF0000"/>
                </a:solidFill>
              </a:rPr>
              <a:t>ا</a:t>
            </a:r>
            <a:r>
              <a:rPr lang="ar-SA" sz="2800" dirty="0" smtClean="0">
                <a:solidFill>
                  <a:schemeClr val="tx1"/>
                </a:solidFill>
              </a:rPr>
              <a:t> في سوق غنمه إلي المرع</a:t>
            </a:r>
            <a:r>
              <a:rPr lang="ar-SA" sz="2800" dirty="0" smtClean="0">
                <a:solidFill>
                  <a:srgbClr val="FF0000"/>
                </a:solidFill>
              </a:rPr>
              <a:t>ى</a:t>
            </a:r>
            <a:r>
              <a:rPr lang="ar-SA" sz="2800" dirty="0" smtClean="0">
                <a:solidFill>
                  <a:schemeClr val="tx1"/>
                </a:solidFill>
              </a:rPr>
              <a:t> 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dirty="0" smtClean="0">
                <a:solidFill>
                  <a:schemeClr val="tx1"/>
                </a:solidFill>
              </a:rPr>
              <a:t>يطلب مصطف</a:t>
            </a:r>
            <a:r>
              <a:rPr lang="ar-SA" sz="2800" dirty="0" smtClean="0">
                <a:solidFill>
                  <a:srgbClr val="FF0000"/>
                </a:solidFill>
              </a:rPr>
              <a:t>ى</a:t>
            </a:r>
            <a:r>
              <a:rPr lang="ar-SA" sz="2800" dirty="0" smtClean="0">
                <a:solidFill>
                  <a:schemeClr val="tx1"/>
                </a:solidFill>
              </a:rPr>
              <a:t> رض</a:t>
            </a:r>
            <a:r>
              <a:rPr lang="ar-SA" sz="2800" dirty="0" smtClean="0">
                <a:solidFill>
                  <a:srgbClr val="FF0000"/>
                </a:solidFill>
              </a:rPr>
              <a:t>ا</a:t>
            </a:r>
            <a:r>
              <a:rPr lang="ar-SA" sz="2800" dirty="0" smtClean="0">
                <a:solidFill>
                  <a:schemeClr val="tx1"/>
                </a:solidFill>
              </a:rPr>
              <a:t> ربه فيسعي في قوت عياله 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dirty="0" smtClean="0">
                <a:solidFill>
                  <a:schemeClr val="tx1"/>
                </a:solidFill>
              </a:rPr>
              <a:t>زكري</a:t>
            </a:r>
            <a:r>
              <a:rPr lang="ar-SA" sz="2800" dirty="0" smtClean="0">
                <a:solidFill>
                  <a:srgbClr val="FF0000"/>
                </a:solidFill>
              </a:rPr>
              <a:t>ا</a:t>
            </a:r>
            <a:r>
              <a:rPr lang="ar-SA" sz="2800" dirty="0" smtClean="0">
                <a:solidFill>
                  <a:schemeClr val="tx1"/>
                </a:solidFill>
              </a:rPr>
              <a:t> فت</a:t>
            </a:r>
            <a:r>
              <a:rPr lang="ar-SA" sz="2800" dirty="0" smtClean="0">
                <a:solidFill>
                  <a:srgbClr val="FF0000"/>
                </a:solidFill>
              </a:rPr>
              <a:t>ي</a:t>
            </a:r>
            <a:r>
              <a:rPr lang="ar-SA" sz="2800" dirty="0" smtClean="0">
                <a:solidFill>
                  <a:schemeClr val="tx1"/>
                </a:solidFill>
              </a:rPr>
              <a:t> صالح يساعد أباه في عمله . </a:t>
            </a:r>
            <a:endParaRPr lang="ar-EG" sz="2800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123728" y="4091588"/>
            <a:ext cx="6872598" cy="1455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 الحرف الذي يظهر في آخر الأسماء الملونة في الجمل أعلاه ؟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هل يتشابه هذا الحرف من حيث الرسم في جميع هذه الأسماء ؟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6281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7" grpId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495703"/>
              </p:ext>
            </p:extLst>
          </p:nvPr>
        </p:nvGraphicFramePr>
        <p:xfrm>
          <a:off x="2123728" y="1052736"/>
          <a:ext cx="6840760" cy="33843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81723"/>
                <a:gridCol w="2049824"/>
                <a:gridCol w="2709213"/>
              </a:tblGrid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الاسم</a:t>
                      </a:r>
                      <a:r>
                        <a:rPr lang="ar-SA" sz="2800" baseline="0" dirty="0" smtClean="0"/>
                        <a:t> الثلاثي 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مثناه 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رسم الألف اللينة </a:t>
                      </a:r>
                    </a:p>
                  </a:txBody>
                  <a:tcPr anchor="ctr"/>
                </a:tc>
              </a:tr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العص</a:t>
                      </a:r>
                      <a:r>
                        <a:rPr lang="ar-SA" sz="2800" dirty="0" smtClean="0">
                          <a:solidFill>
                            <a:srgbClr val="FF0000"/>
                          </a:solidFill>
                        </a:rPr>
                        <a:t>ا</a:t>
                      </a:r>
                      <a:endParaRPr lang="ar-SA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عص</a:t>
                      </a:r>
                      <a:r>
                        <a:rPr lang="ar-SA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2800" dirty="0" smtClean="0"/>
                        <a:t>ان 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ا </a:t>
                      </a:r>
                      <a:endParaRPr lang="ar-SA" sz="2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رض</a:t>
                      </a:r>
                      <a:r>
                        <a:rPr lang="ar-SA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ar-SA" sz="2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رض</a:t>
                      </a:r>
                      <a:r>
                        <a:rPr lang="ar-SA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SA" sz="2800" dirty="0" smtClean="0"/>
                        <a:t>ان 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ar-SA" sz="2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فت</a:t>
                      </a:r>
                      <a:r>
                        <a:rPr lang="ar-SA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ى</a:t>
                      </a:r>
                      <a:r>
                        <a:rPr lang="ar-SA" sz="2800" dirty="0" smtClean="0"/>
                        <a:t> 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فت</a:t>
                      </a:r>
                      <a:r>
                        <a:rPr lang="ar-SA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ي</a:t>
                      </a:r>
                      <a:r>
                        <a:rPr lang="ar-SA" sz="2800" dirty="0" smtClean="0"/>
                        <a:t>ان 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ى</a:t>
                      </a:r>
                      <a:endParaRPr lang="ar-SA" sz="2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مخطط انسيابي: معالجة متعاقبة 2"/>
          <p:cNvSpPr/>
          <p:nvPr/>
        </p:nvSpPr>
        <p:spPr>
          <a:xfrm>
            <a:off x="5292080" y="188640"/>
            <a:ext cx="3744416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2. ألاحظ  الجدولين , ثم أجيب  : </a:t>
            </a:r>
            <a:endParaRPr lang="ar-SA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75832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خطط انسيابي: معالجة متعاقبة 22"/>
          <p:cNvSpPr/>
          <p:nvPr/>
        </p:nvSpPr>
        <p:spPr>
          <a:xfrm>
            <a:off x="1763688" y="1196752"/>
            <a:ext cx="3152704" cy="817699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............................</a:t>
            </a:r>
            <a:endParaRPr lang="ar-SA" sz="2400" b="1" dirty="0">
              <a:solidFill>
                <a:srgbClr val="1F10E0"/>
              </a:solidFill>
            </a:endParaRPr>
          </a:p>
        </p:txBody>
      </p:sp>
      <p:sp>
        <p:nvSpPr>
          <p:cNvPr id="25" name="مخطط انسيابي: معالجة متعاقبة 24"/>
          <p:cNvSpPr/>
          <p:nvPr/>
        </p:nvSpPr>
        <p:spPr>
          <a:xfrm>
            <a:off x="6372200" y="3715892"/>
            <a:ext cx="2697322" cy="721220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......................</a:t>
            </a:r>
            <a:endParaRPr lang="ar-SA" sz="2400" b="1" dirty="0">
              <a:solidFill>
                <a:srgbClr val="1F10E0"/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14" y="332656"/>
            <a:ext cx="3340334" cy="2541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658967" cy="330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2411760" y="1268760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الخيــــــــــاط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732240" y="3800992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الفــــــــلاح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3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80690"/>
              </p:ext>
            </p:extLst>
          </p:nvPr>
        </p:nvGraphicFramePr>
        <p:xfrm>
          <a:off x="2051721" y="548680"/>
          <a:ext cx="6912767" cy="33843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5352"/>
                <a:gridCol w="1966496"/>
                <a:gridCol w="2560919"/>
              </a:tblGrid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الاسم غير الثلاثي 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الحرف قبل ألفه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رسم الألف اللينة </a:t>
                      </a:r>
                    </a:p>
                  </a:txBody>
                  <a:tcPr anchor="ctr"/>
                </a:tc>
              </a:tr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المرعي </a:t>
                      </a:r>
                      <a:endParaRPr lang="ar-SA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ليس ياء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ى </a:t>
                      </a:r>
                      <a:endParaRPr lang="ar-SA" sz="2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مصطفى </a:t>
                      </a:r>
                      <a:endParaRPr lang="ar-SA" sz="2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ليس ياء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ى</a:t>
                      </a:r>
                      <a:endParaRPr lang="ar-SA" sz="2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4609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زكريا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ياء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ar-SA" sz="2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259347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395536" y="116632"/>
            <a:ext cx="8593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كم عدد حروف الاسماء في الجدول الأول ؟ ........................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/>
              <a:t>كيف أصبحت الألف في المثني في كل مثال ؟ ......................... 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/>
              <a:t>الأسماء في الجدول الثاني غير ثلاثية 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/>
              <a:t>كيف كتبت الألف آخر هذه الأسماء عندما سبقت بياء ؟ ................... 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/>
              <a:t>كيف كتبت الألف آخر هذه الأسماء عندما سبقت بحرف غير الياء ؟ ............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97224" y="39861"/>
            <a:ext cx="2303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b="1" dirty="0">
                <a:solidFill>
                  <a:srgbClr val="FF0000"/>
                </a:solidFill>
              </a:rPr>
              <a:t>ثلاثة</a:t>
            </a:r>
            <a:r>
              <a:rPr lang="ar-SA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" y="620688"/>
            <a:ext cx="47880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b="1">
                <a:solidFill>
                  <a:srgbClr val="FF0000"/>
                </a:solidFill>
              </a:rPr>
              <a:t>أبدلت واو قبل علامة التثنية </a:t>
            </a:r>
            <a:r>
              <a:rPr lang="ar-SA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12210" y="1700808"/>
            <a:ext cx="271171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b="1">
                <a:solidFill>
                  <a:srgbClr val="FF0000"/>
                </a:solidFill>
              </a:rPr>
              <a:t>قائمة </a:t>
            </a:r>
            <a:r>
              <a:rPr lang="ar-SA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180528" y="2348880"/>
            <a:ext cx="26432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</a:rPr>
              <a:t>على صورة الياء  </a:t>
            </a:r>
            <a:r>
              <a:rPr lang="ar-SA" sz="1200">
                <a:solidFill>
                  <a:srgbClr val="FF0000"/>
                </a:solidFill>
              </a:rPr>
              <a:t> </a:t>
            </a:r>
            <a:endParaRPr lang="en-US" sz="12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84483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7452320" y="116632"/>
            <a:ext cx="1584776" cy="792088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أستنتج :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2411760" y="1196752"/>
            <a:ext cx="6552728" cy="24482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000" dirty="0" smtClean="0"/>
              <a:t>تكتب الألف في آخر الاسم الثلاثي قائمة ( أ ) إذا قلبت </a:t>
            </a:r>
            <a:r>
              <a:rPr lang="ar-SA" sz="2000" dirty="0" err="1" smtClean="0"/>
              <a:t>واواً</a:t>
            </a:r>
            <a:r>
              <a:rPr lang="ar-SA" sz="2000" dirty="0" smtClean="0"/>
              <a:t> في المثني  .</a:t>
            </a:r>
          </a:p>
          <a:p>
            <a:pPr>
              <a:lnSpc>
                <a:spcPct val="150000"/>
              </a:lnSpc>
            </a:pPr>
            <a:r>
              <a:rPr lang="ar-SA" sz="2000" dirty="0" smtClean="0"/>
              <a:t>و تكتب علي صورة ياء غير منقوطة ( ي ) إذا قلبت في المثني ياء   . </a:t>
            </a:r>
          </a:p>
          <a:p>
            <a:pPr>
              <a:lnSpc>
                <a:spcPct val="150000"/>
              </a:lnSpc>
            </a:pPr>
            <a:r>
              <a:rPr lang="ar-SA" sz="2000" dirty="0" smtClean="0"/>
              <a:t>و أما في الاسم غير الثلاثي فتكتب الألف قائمة ( أ ) إذا سبقتها ياء . </a:t>
            </a:r>
          </a:p>
          <a:p>
            <a:pPr>
              <a:lnSpc>
                <a:spcPct val="150000"/>
              </a:lnSpc>
            </a:pPr>
            <a:r>
              <a:rPr lang="ar-SA" sz="2000" dirty="0" smtClean="0"/>
              <a:t>و تكتب علي صورة ياء غير منقوطة ( ى ) إذا سبقها حرف آخر غير الياء . </a:t>
            </a:r>
            <a:endParaRPr lang="ar-EG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1601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1187624" y="116632"/>
            <a:ext cx="7848873" cy="100811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1- أسمع من بجواري ثلاثة أسماء منتهية بألف في صورة ياء غير منقوطة ( ى ) . </a:t>
            </a:r>
            <a:endParaRPr lang="ar-SA" sz="2800" dirty="0"/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1209928" y="1340768"/>
            <a:ext cx="7848873" cy="72008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2- أسمع من بجواري ثلاثة أسماء منتهية بألف قائمة ( أ ) . </a:t>
            </a:r>
            <a:endParaRPr lang="ar-SA" sz="2800" dirty="0"/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8172400" y="3284984"/>
            <a:ext cx="838083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1F10E0"/>
                </a:solidFill>
              </a:rPr>
              <a:t>علا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6948264" y="3284984"/>
            <a:ext cx="1103118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2000" b="1" dirty="0" smtClean="0">
                <a:solidFill>
                  <a:srgbClr val="1F10E0"/>
                </a:solidFill>
              </a:rPr>
              <a:t>ضحى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5652120" y="3284984"/>
            <a:ext cx="1080120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1F10E0"/>
                </a:solidFill>
              </a:rPr>
              <a:t>مستشفى 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4598013" y="3284984"/>
            <a:ext cx="838083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1F10E0"/>
                </a:solidFill>
              </a:rPr>
              <a:t>مها 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3635896" y="3284984"/>
            <a:ext cx="838083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1F10E0"/>
                </a:solidFill>
              </a:rPr>
              <a:t>أعلى 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2627784" y="3284984"/>
            <a:ext cx="838083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1F10E0"/>
                </a:solidFill>
              </a:rPr>
              <a:t>حلوى 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1691680" y="3284984"/>
            <a:ext cx="792088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ar-SA" sz="2000" b="1" dirty="0" smtClean="0">
                <a:solidFill>
                  <a:srgbClr val="1F10E0"/>
                </a:solidFill>
              </a:rPr>
              <a:t>أدنى</a:t>
            </a:r>
            <a:endParaRPr lang="ar-EG" sz="2000" b="1" dirty="0">
              <a:solidFill>
                <a:srgbClr val="1F10E0"/>
              </a:solidFill>
            </a:endParaRPr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1209928" y="2204864"/>
            <a:ext cx="7848873" cy="72008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3. أ- أملي علي من بجواري الكلمات التالية إملاء صحيحاً . </a:t>
            </a:r>
            <a:endParaRPr lang="ar-SA" sz="2800" dirty="0"/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3635896" y="4725144"/>
            <a:ext cx="5422905" cy="72008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ب – بعد كتابتها , أتحقق من صحة رسمها . </a:t>
            </a:r>
            <a:endParaRPr lang="ar-SA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38455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4739556" y="908720"/>
            <a:ext cx="4296941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أقرأ و ألاحظ كتابة الحروف الملونة : </a:t>
            </a:r>
            <a:endParaRPr lang="ar-SA" sz="2400" b="1" dirty="0"/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الرسم الكتابي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769288" y="116632"/>
            <a:ext cx="5674920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رسم حرف ( هـ ) بخط النسخ 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3707904" y="3717032"/>
            <a:ext cx="5342142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ألاحظ طريقة رسم الحروف تبعاُ لاتجاه الأسهم : </a:t>
            </a:r>
            <a:endParaRPr lang="ar-SA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58033"/>
            <a:ext cx="6782302" cy="180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64" y="4797152"/>
            <a:ext cx="3584882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31" y="4509120"/>
            <a:ext cx="2234530" cy="2055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49922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5580112" y="116632"/>
            <a:ext cx="3456385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3- أحبر و أرسم حرف الهاء  : </a:t>
            </a:r>
            <a:endParaRPr lang="ar-SA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40" y="908720"/>
            <a:ext cx="222324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7536110" y="4149080"/>
            <a:ext cx="1428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SA" sz="2800" b="1" dirty="0" smtClean="0"/>
              <a:t>أرسم :</a:t>
            </a:r>
            <a:endParaRPr lang="ar-SA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366819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52" y="4287757"/>
            <a:ext cx="3408412" cy="230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979482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2267744" y="908720"/>
            <a:ext cx="676875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الحوار القادم بين خياط و عطار حول ما يمتاز به كل منهما  : </a:t>
            </a:r>
            <a:endParaRPr lang="ar-SA" sz="2400" b="1" dirty="0"/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6588224" y="116632"/>
            <a:ext cx="2304256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التواصل اللغوي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4427984" y="116632"/>
            <a:ext cx="2016824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أتواصل شفهياُ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38" y="1710827"/>
            <a:ext cx="5671542" cy="472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27730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1331640" y="188640"/>
            <a:ext cx="7632849" cy="86409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أجري حواراً مع من بجواري بحيث يمثل كل واحد منا حرفة أو مهنة , مع تعداد محاسنها علي ضوء ما سبق : </a:t>
            </a:r>
            <a:endParaRPr lang="ar-SA" sz="2400" b="1" dirty="0"/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7019672" y="1505064"/>
            <a:ext cx="2016824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أتواصل كتابياً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475656" y="2225144"/>
            <a:ext cx="7513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أصف في بضعة أسطر عاملاً شاهدته في مدينتي أو قريتي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اتبع الخطوات التي تدربت عليها عند كتابة أي موضوع . </a:t>
            </a:r>
            <a:endParaRPr lang="ar-SA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73580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944216" cy="7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خطط انسيابي: معالجة متعاقبة 4"/>
          <p:cNvSpPr/>
          <p:nvPr/>
        </p:nvSpPr>
        <p:spPr>
          <a:xfrm>
            <a:off x="971600" y="980728"/>
            <a:ext cx="8088977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أستمع إلي نص ( كل يعمل  ) بتركيز و انتباه : للإجابة عن الأسئلة التالية :  </a:t>
            </a:r>
            <a:endParaRPr lang="ar-SA" sz="2400" b="1" dirty="0"/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2771801" y="1844824"/>
            <a:ext cx="6192688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/>
              <a:t>بماذا كانت الأطيار مشغولة ؟ </a:t>
            </a:r>
            <a:endParaRPr lang="ar-EG" sz="2400" b="1" dirty="0"/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3347865" y="2420888"/>
            <a:ext cx="5616624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كانت الأطيار مشغولة ببناء أعشاشها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2771801" y="3068960"/>
            <a:ext cx="6192687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/>
              <a:t>ما العمل الذي كان يقوم به النمل  ؟ </a:t>
            </a:r>
            <a:endParaRPr lang="ar-EG" sz="2400" b="1" dirty="0"/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3347864" y="3645024"/>
            <a:ext cx="5616624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كان النمل يحمل قوته إلى بيته ليخزنه شتاء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2339752" y="4293096"/>
            <a:ext cx="6624736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/>
              <a:t>لماذا كانت النحلة تمتص الرحيق ؟ </a:t>
            </a:r>
            <a:endParaRPr lang="ar-EG" sz="2400" b="1" dirty="0"/>
          </a:p>
        </p:txBody>
      </p:sp>
      <p:sp>
        <p:nvSpPr>
          <p:cNvPr id="17" name="مخطط انسيابي: معالجة متعاقبة 16"/>
          <p:cNvSpPr/>
          <p:nvPr/>
        </p:nvSpPr>
        <p:spPr>
          <a:xfrm>
            <a:off x="3347864" y="4869160"/>
            <a:ext cx="5616624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يمتص النحل الرحيق ليصنع منه عسلا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8" name="مخطط انسيابي: معالجة متعاقبة 17"/>
          <p:cNvSpPr/>
          <p:nvPr/>
        </p:nvSpPr>
        <p:spPr>
          <a:xfrm>
            <a:off x="2771800" y="5517232"/>
            <a:ext cx="6192687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/>
              <a:t>ماذا كان الكلب يفعل  ؟ </a:t>
            </a:r>
            <a:endParaRPr lang="ar-EG" sz="2400" b="1" dirty="0"/>
          </a:p>
        </p:txBody>
      </p:sp>
      <p:sp>
        <p:nvSpPr>
          <p:cNvPr id="19" name="مخطط انسيابي: معالجة متعاقبة 18"/>
          <p:cNvSpPr/>
          <p:nvPr/>
        </p:nvSpPr>
        <p:spPr>
          <a:xfrm>
            <a:off x="3347864" y="6093296"/>
            <a:ext cx="5616624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يحرص الكلب الأغنام ولا يغفل عنها 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22462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944216" cy="7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مخطط انسيابي: معالجة متعاقبة 17"/>
          <p:cNvSpPr/>
          <p:nvPr/>
        </p:nvSpPr>
        <p:spPr>
          <a:xfrm>
            <a:off x="3275856" y="1196752"/>
            <a:ext cx="5688631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/>
              <a:t>ماذا فعل طلال ؟ و لماذا  ؟ </a:t>
            </a:r>
            <a:endParaRPr lang="ar-EG" sz="2400" b="1" dirty="0"/>
          </a:p>
        </p:txBody>
      </p:sp>
      <p:sp>
        <p:nvSpPr>
          <p:cNvPr id="19" name="مخطط انسيابي: معالجة متعاقبة 18"/>
          <p:cNvSpPr/>
          <p:nvPr/>
        </p:nvSpPr>
        <p:spPr>
          <a:xfrm>
            <a:off x="3275856" y="1988840"/>
            <a:ext cx="5616624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عاد طلال إلى المنزل مسرعا وذاكر دروسه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16107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خطط انسيابي: معالجة متعاقبة 22"/>
          <p:cNvSpPr/>
          <p:nvPr/>
        </p:nvSpPr>
        <p:spPr>
          <a:xfrm>
            <a:off x="1763688" y="1196752"/>
            <a:ext cx="3152704" cy="817699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............................</a:t>
            </a:r>
            <a:endParaRPr lang="ar-SA" sz="2400" b="1" dirty="0">
              <a:solidFill>
                <a:srgbClr val="1F10E0"/>
              </a:solidFill>
            </a:endParaRPr>
          </a:p>
        </p:txBody>
      </p:sp>
      <p:sp>
        <p:nvSpPr>
          <p:cNvPr id="25" name="مخطط انسيابي: معالجة متعاقبة 24"/>
          <p:cNvSpPr/>
          <p:nvPr/>
        </p:nvSpPr>
        <p:spPr>
          <a:xfrm>
            <a:off x="6372200" y="3715892"/>
            <a:ext cx="2697322" cy="721220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1F10E0"/>
                </a:solidFill>
              </a:rPr>
              <a:t>......................</a:t>
            </a:r>
            <a:endParaRPr lang="ar-SA" sz="2400" b="1" dirty="0">
              <a:solidFill>
                <a:srgbClr val="1F10E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413"/>
            <a:ext cx="2381250" cy="3000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055888"/>
            <a:ext cx="2808312" cy="3531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2511948" y="1343991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الميكانيكي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804248" y="3789040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اللحـــــــام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81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1547664" y="116632"/>
            <a:ext cx="7488832" cy="93610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خرج طلال إلي المزرعة فوجد , كل المخلوقات تعمل , فهل استفاد من ذلك ؟ و كيف استفاد ؟ </a:t>
            </a:r>
            <a:endParaRPr lang="ar-SA" sz="2400" b="1" dirty="0"/>
          </a:p>
        </p:txBody>
      </p:sp>
      <p:sp>
        <p:nvSpPr>
          <p:cNvPr id="18" name="مخطط انسيابي: معالجة متعاقبة 17"/>
          <p:cNvSpPr/>
          <p:nvPr/>
        </p:nvSpPr>
        <p:spPr>
          <a:xfrm>
            <a:off x="2074208" y="1394774"/>
            <a:ext cx="6768752" cy="153017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 smtClean="0"/>
              <a:t>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/>
              <a:t>...........................................................................</a:t>
            </a:r>
            <a:endParaRPr lang="ar-EG" sz="24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20194" y="1556792"/>
            <a:ext cx="4248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solidFill>
                  <a:srgbClr val="3333FF"/>
                </a:solidFill>
              </a:rPr>
              <a:t>نعم استفاد بأن عاد مسرعا إلى المنزل وذاكر دروسه </a:t>
            </a:r>
            <a:endParaRPr lang="en-US" sz="3600" b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2270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6516216" y="116632"/>
            <a:ext cx="2520280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3- أختار من النص  :</a:t>
            </a:r>
            <a:endParaRPr lang="ar-SA" sz="2400" b="1" dirty="0"/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2267744" y="2132856"/>
            <a:ext cx="5616624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50000"/>
              </a:spcBef>
            </a:pPr>
            <a:r>
              <a:rPr lang="ar-SA" sz="2800" b="1" dirty="0" smtClean="0">
                <a:solidFill>
                  <a:srgbClr val="3333FF"/>
                </a:solidFill>
              </a:rPr>
              <a:t>كانت كل نملة تحمل قوتها إلى بيتها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7945420" y="1628800"/>
            <a:ext cx="1091076" cy="93610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جملة بمعني </a:t>
            </a:r>
            <a:endParaRPr lang="ar-EG" sz="2800" b="1" dirty="0"/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2267744" y="1484784"/>
            <a:ext cx="5616624" cy="50405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كل نملة تحمل طعامها 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2267744" y="4221088"/>
            <a:ext cx="5616624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جلس تحت شجرة ظليلة ليستريح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7945420" y="3717032"/>
            <a:ext cx="1091076" cy="93610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جملة بمعني </a:t>
            </a:r>
            <a:endParaRPr lang="ar-EG" sz="2800" b="1" dirty="0"/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2267744" y="3573016"/>
            <a:ext cx="5616624" cy="50405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جلس تحت شجرة لها ظل </a:t>
            </a:r>
            <a:endParaRPr lang="ar-SA" sz="2800" b="1" dirty="0">
              <a:solidFill>
                <a:srgbClr val="1F10E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8564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2483768" y="116632"/>
            <a:ext cx="6552728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4- بمشاركة من بجواري تقترح عناوين أخري للنص و نكتبها : </a:t>
            </a:r>
            <a:endParaRPr lang="ar-SA" sz="2400" b="1" dirty="0"/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2074208" y="1394774"/>
            <a:ext cx="6768752" cy="153017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 smtClean="0"/>
              <a:t>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/>
              <a:t>...........................................................................</a:t>
            </a:r>
            <a:endParaRPr lang="ar-EG" sz="24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67744" y="1556792"/>
            <a:ext cx="5256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rgbClr val="FF0000"/>
                </a:solidFill>
              </a:rPr>
              <a:t>أهمية العمل – العمل في حياتنا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9372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خطط انسيابي: معالجة متعاقبة 25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نص الدعم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مخطط انسيابي: معالجة متعاقبة 26"/>
          <p:cNvSpPr/>
          <p:nvPr/>
        </p:nvSpPr>
        <p:spPr>
          <a:xfrm>
            <a:off x="1201336" y="116632"/>
            <a:ext cx="5170864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من كلام خاتم الأنبياء </a:t>
            </a:r>
            <a:r>
              <a:rPr lang="ar-SA" sz="3200" dirty="0" smtClean="0">
                <a:solidFill>
                  <a:prstClr val="black"/>
                </a:solidFill>
                <a:sym typeface="AGA Arabesque"/>
              </a:rPr>
              <a:t> في العمل </a:t>
            </a:r>
            <a:endParaRPr lang="ar-EG" sz="3200" b="1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560" y="1159569"/>
            <a:ext cx="1995488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613191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04241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6989"/>
            <a:ext cx="7013848" cy="183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0057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755576" y="836712"/>
            <a:ext cx="8280921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أقرأ الحديثين الشريفين قراءة جهرية مع مراعاة ضبط مفرداتها ضبطا سليماً : </a:t>
            </a:r>
            <a:endParaRPr lang="ar-SA" sz="2400" b="1" dirty="0"/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6732240" y="116632"/>
            <a:ext cx="2304256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التنمية القرائية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1763688" y="1700808"/>
            <a:ext cx="7272809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أقرأ صيغتي السؤال و الجواب في الحديث الأول قراءة تعبيرية </a:t>
            </a:r>
            <a:endParaRPr lang="ar-SA" sz="2400" b="1" dirty="0"/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5364088" y="116632"/>
            <a:ext cx="1152128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أقرأ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4139952" y="2492896"/>
            <a:ext cx="4896545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3- أقرأ الحديث التالي في سرعة و انطلاق  : </a:t>
            </a:r>
            <a:endParaRPr lang="ar-SA" sz="24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6048672" cy="206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192407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4788024" y="116632"/>
            <a:ext cx="424847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أصل بين  الكلمة ومعناها : </a:t>
            </a:r>
            <a:endParaRPr lang="ar-SA" sz="2400" b="1" dirty="0"/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6804248" y="1124744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جلس </a:t>
            </a:r>
            <a:endParaRPr lang="ar-SA" sz="2400" b="1" dirty="0"/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2932376" y="1124744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/>
              <a:t>إطرحه</a:t>
            </a:r>
            <a:r>
              <a:rPr lang="ar-SA" sz="2400" b="1" dirty="0" smtClean="0"/>
              <a:t> </a:t>
            </a:r>
            <a:endParaRPr lang="ar-SA" sz="2400" b="1" dirty="0"/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6804248" y="1988840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قعب</a:t>
            </a:r>
            <a:endParaRPr lang="ar-SA" sz="2400" b="1" dirty="0"/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2932376" y="1988840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نقطة سوداء </a:t>
            </a:r>
            <a:endParaRPr lang="ar-SA" sz="2400" b="1" dirty="0"/>
          </a:p>
        </p:txBody>
      </p:sp>
      <p:sp>
        <p:nvSpPr>
          <p:cNvPr id="17" name="مخطط انسيابي: معالجة متعاقبة 16"/>
          <p:cNvSpPr/>
          <p:nvPr/>
        </p:nvSpPr>
        <p:spPr>
          <a:xfrm>
            <a:off x="6787688" y="2924944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انبذه</a:t>
            </a:r>
            <a:endParaRPr lang="ar-SA" sz="2400" b="1" dirty="0"/>
          </a:p>
        </p:txBody>
      </p:sp>
      <p:sp>
        <p:nvSpPr>
          <p:cNvPr id="18" name="مخطط انسيابي: معالجة متعاقبة 17"/>
          <p:cNvSpPr/>
          <p:nvPr/>
        </p:nvSpPr>
        <p:spPr>
          <a:xfrm>
            <a:off x="2915816" y="2924944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إناء الشرب </a:t>
            </a:r>
            <a:endParaRPr lang="ar-SA" sz="2400" b="1" dirty="0"/>
          </a:p>
        </p:txBody>
      </p:sp>
      <p:sp>
        <p:nvSpPr>
          <p:cNvPr id="19" name="مخطط انسيابي: معالجة متعاقبة 18"/>
          <p:cNvSpPr/>
          <p:nvPr/>
        </p:nvSpPr>
        <p:spPr>
          <a:xfrm>
            <a:off x="6787688" y="3933056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نكتة </a:t>
            </a:r>
            <a:endParaRPr lang="ar-SA" sz="2400" b="1" dirty="0"/>
          </a:p>
        </p:txBody>
      </p:sp>
      <p:sp>
        <p:nvSpPr>
          <p:cNvPr id="20" name="مخطط انسيابي: معالجة متعاقبة 19"/>
          <p:cNvSpPr/>
          <p:nvPr/>
        </p:nvSpPr>
        <p:spPr>
          <a:xfrm>
            <a:off x="2915816" y="3933056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كساء غليظ خشن </a:t>
            </a:r>
            <a:endParaRPr lang="ar-SA" sz="2400" b="1" dirty="0"/>
          </a:p>
        </p:txBody>
      </p:sp>
      <p:cxnSp>
        <p:nvCxnSpPr>
          <p:cNvPr id="3" name="رابط كسهم مستقيم 2"/>
          <p:cNvCxnSpPr>
            <a:stCxn id="12" idx="1"/>
            <a:endCxn id="13" idx="3"/>
          </p:cNvCxnSpPr>
          <p:nvPr/>
        </p:nvCxnSpPr>
        <p:spPr>
          <a:xfrm flipH="1">
            <a:off x="5056612" y="1448780"/>
            <a:ext cx="174763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5056612" y="2351956"/>
            <a:ext cx="174763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flipH="1">
            <a:off x="5056612" y="3257786"/>
            <a:ext cx="174763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flipH="1">
            <a:off x="5056612" y="4257328"/>
            <a:ext cx="174763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843510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3977934" y="116632"/>
            <a:ext cx="505856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أمر الرسول </a:t>
            </a:r>
            <a:r>
              <a:rPr lang="ar-SA" sz="2400" b="1" dirty="0" smtClean="0">
                <a:sym typeface="AGA Arabesque"/>
              </a:rPr>
              <a:t> الرجل أن يشتري هذه الآلة : </a:t>
            </a:r>
            <a:endParaRPr lang="ar-SA" sz="2400" b="1" dirty="0"/>
          </a:p>
        </p:txBody>
      </p:sp>
      <p:sp>
        <p:nvSpPr>
          <p:cNvPr id="9" name="مستطيل 8"/>
          <p:cNvSpPr/>
          <p:nvPr/>
        </p:nvSpPr>
        <p:spPr>
          <a:xfrm>
            <a:off x="4788024" y="980728"/>
            <a:ext cx="420075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cs"/>
              <a:buAutoNum type="arabic2Minus"/>
            </a:pPr>
            <a:r>
              <a:rPr lang="ar-SA" sz="2400" b="1" dirty="0" smtClean="0"/>
              <a:t>ما اسمها الذي ورد في الحديث  ؟</a:t>
            </a:r>
          </a:p>
          <a:p>
            <a:pPr marL="457200" indent="-457200">
              <a:lnSpc>
                <a:spcPct val="150000"/>
              </a:lnSpc>
              <a:buFont typeface="+mj-cs"/>
              <a:buAutoNum type="arabic2Minus"/>
            </a:pPr>
            <a:r>
              <a:rPr lang="ar-SA" sz="2400" b="1" dirty="0" smtClean="0"/>
              <a:t>ما الاسم الآخر لها  ؟  </a:t>
            </a:r>
            <a:endParaRPr lang="ar-SA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21" y="116632"/>
            <a:ext cx="2300881" cy="236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خطط انسيابي: معالجة متعاقبة 4"/>
          <p:cNvSpPr/>
          <p:nvPr/>
        </p:nvSpPr>
        <p:spPr>
          <a:xfrm>
            <a:off x="2195736" y="2636912"/>
            <a:ext cx="676875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3- أختار معني التركيب في الإطار الأحمر في العبارات التالية </a:t>
            </a:r>
            <a:r>
              <a:rPr lang="ar-SA" sz="2400" b="1" dirty="0" smtClean="0">
                <a:sym typeface="AGA Arabesque"/>
              </a:rPr>
              <a:t> : </a:t>
            </a:r>
            <a:endParaRPr lang="ar-SA" sz="2400" b="1" dirty="0"/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6228184" y="3501008"/>
            <a:ext cx="2520280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rgbClr val="1F10E0"/>
                </a:solidFill>
              </a:rPr>
              <a:t>فشد فيه عودا بيده 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884368" y="420657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884368" y="492665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884368" y="564673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779912" y="3933056"/>
            <a:ext cx="38419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قطع بالقدوم خشبة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ركب في القدوم مقبضاً من خشب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ألصق بجانب القدم خشبة 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2262" y="908720"/>
            <a:ext cx="1655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400" b="1" dirty="0">
                <a:solidFill>
                  <a:srgbClr val="3333FF"/>
                </a:solidFill>
              </a:rPr>
              <a:t>قدوم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84390" y="1442864"/>
            <a:ext cx="1655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400" b="1" dirty="0">
                <a:solidFill>
                  <a:srgbClr val="3333FF"/>
                </a:solidFill>
              </a:rPr>
              <a:t>فأس 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8014476" y="4725144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68039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5" grpId="0" animBg="1"/>
      <p:bldP spid="6" grpId="0" animBg="1"/>
      <p:bldP spid="7" grpId="0" animBg="1"/>
      <p:bldP spid="8" grpId="0" animBg="1"/>
      <p:bldP spid="10" grpId="0" animBg="1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خطط انسيابي: معالجة متعاقبة 10"/>
          <p:cNvSpPr/>
          <p:nvPr/>
        </p:nvSpPr>
        <p:spPr>
          <a:xfrm>
            <a:off x="6444208" y="116632"/>
            <a:ext cx="2520280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rgbClr val="1F10E0"/>
                </a:solidFill>
              </a:rPr>
              <a:t>لذي غرم مفظع 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7956376" y="822196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7956376" y="1542276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7956376" y="2262356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5292080" y="548680"/>
            <a:ext cx="24018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ديل ثقيل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دين قليل 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فقر ومرض . </a:t>
            </a:r>
          </a:p>
        </p:txBody>
      </p:sp>
      <p:sp>
        <p:nvSpPr>
          <p:cNvPr id="22" name="مخطط انسيابي: معالجة متعاقبة 21"/>
          <p:cNvSpPr/>
          <p:nvPr/>
        </p:nvSpPr>
        <p:spPr>
          <a:xfrm>
            <a:off x="6444208" y="3011468"/>
            <a:ext cx="2520280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rgbClr val="1F10E0"/>
                </a:solidFill>
              </a:rPr>
              <a:t>لذي دم موجع 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8100392" y="371703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8100392" y="443711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8100392" y="515719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5292080" y="3443516"/>
            <a:ext cx="25458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جرح كبير 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دية قتيل 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جريح ينزف دماً  .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8014476" y="548680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244408" y="4182179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30080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خطط انسيابي: معالجة متعاقبة 11"/>
          <p:cNvSpPr/>
          <p:nvPr/>
        </p:nvSpPr>
        <p:spPr>
          <a:xfrm>
            <a:off x="4427984" y="116632"/>
            <a:ext cx="4536505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4- أكتب عبارة علي نمط العبارة التالية </a:t>
            </a:r>
            <a:r>
              <a:rPr lang="ar-SA" sz="2400" b="1" dirty="0" smtClean="0">
                <a:sym typeface="AGA Arabesque"/>
              </a:rPr>
              <a:t> : </a:t>
            </a:r>
            <a:endParaRPr lang="ar-SA" sz="2400" b="1" dirty="0"/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1331640" y="2132856"/>
            <a:ext cx="6552728" cy="100811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ما تصدق أحد بصدقة قط  خيرا من أن يتصدق على أهله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7945420" y="1772816"/>
            <a:ext cx="1091076" cy="93610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sz="2800" b="1" dirty="0"/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1331640" y="1484784"/>
            <a:ext cx="6552728" cy="50405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( ما أكل أحد طعاماً قط خيراً من أن يأكل من عمل يده ) </a:t>
            </a:r>
            <a:endParaRPr lang="ar-SA" sz="2800" b="1" dirty="0">
              <a:solidFill>
                <a:srgbClr val="1F10E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7818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خطط انسيابي: معالجة متعاقبة 10"/>
          <p:cNvSpPr/>
          <p:nvPr/>
        </p:nvSpPr>
        <p:spPr>
          <a:xfrm>
            <a:off x="3275856" y="116631"/>
            <a:ext cx="5778064" cy="576065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dirty="0" smtClean="0"/>
              <a:t>2. أ – </a:t>
            </a:r>
            <a:r>
              <a:rPr lang="ar-SA" sz="2400" b="1" dirty="0" smtClean="0"/>
              <a:t>أقرأ العبارات : لأتعرف علي أصحاب المهن : </a:t>
            </a:r>
            <a:endParaRPr lang="ar-EG" sz="2400" b="1" dirty="0"/>
          </a:p>
        </p:txBody>
      </p:sp>
      <p:sp>
        <p:nvSpPr>
          <p:cNvPr id="10" name="مستطيل 9"/>
          <p:cNvSpPr/>
          <p:nvPr/>
        </p:nvSpPr>
        <p:spPr>
          <a:xfrm>
            <a:off x="971600" y="908720"/>
            <a:ext cx="80648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/>
              <a:t>في محلي ساطور و سكين  .      </a:t>
            </a:r>
            <a:r>
              <a:rPr lang="ar-SA" sz="2800" dirty="0" smtClean="0">
                <a:solidFill>
                  <a:srgbClr val="0070C0"/>
                </a:solidFill>
              </a:rPr>
              <a:t>( ............ )</a:t>
            </a:r>
            <a:endParaRPr lang="ar-SA" sz="3600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/>
              <a:t>في يدي منشار و أمامي مسامير و كماشة  </a:t>
            </a:r>
            <a:r>
              <a:rPr lang="ar-SA" sz="3200" dirty="0" smtClean="0"/>
              <a:t>. </a:t>
            </a:r>
            <a:r>
              <a:rPr lang="ar-SA" sz="3200" dirty="0">
                <a:solidFill>
                  <a:srgbClr val="0070C0"/>
                </a:solidFill>
              </a:rPr>
              <a:t>( ............ </a:t>
            </a:r>
            <a:r>
              <a:rPr lang="ar-SA" sz="3200" dirty="0" smtClean="0">
                <a:solidFill>
                  <a:srgbClr val="0070C0"/>
                </a:solidFill>
              </a:rPr>
              <a:t>)</a:t>
            </a:r>
            <a:endParaRPr lang="ar-SA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/>
              <a:t>في ورشتي مطرقة و نار مشتعلة  </a:t>
            </a:r>
            <a:r>
              <a:rPr lang="ar-SA" sz="3200" dirty="0" smtClean="0"/>
              <a:t>. </a:t>
            </a:r>
            <a:r>
              <a:rPr lang="ar-SA" sz="3200" dirty="0">
                <a:solidFill>
                  <a:srgbClr val="0070C0"/>
                </a:solidFill>
              </a:rPr>
              <a:t>( ............ </a:t>
            </a:r>
            <a:r>
              <a:rPr lang="ar-SA" sz="3200" dirty="0" smtClean="0">
                <a:solidFill>
                  <a:srgbClr val="0070C0"/>
                </a:solidFill>
              </a:rPr>
              <a:t>)</a:t>
            </a:r>
            <a:endParaRPr lang="ar-SA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/>
              <a:t>عملي بين السماء و الأرض</a:t>
            </a:r>
            <a:r>
              <a:rPr lang="ar-SA" sz="3200" dirty="0" smtClean="0"/>
              <a:t>. </a:t>
            </a:r>
            <a:r>
              <a:rPr lang="ar-SA" sz="3200" dirty="0">
                <a:solidFill>
                  <a:srgbClr val="0070C0"/>
                </a:solidFill>
              </a:rPr>
              <a:t>( ............ </a:t>
            </a:r>
            <a:r>
              <a:rPr lang="ar-SA" sz="3200" dirty="0" smtClean="0">
                <a:solidFill>
                  <a:srgbClr val="0070C0"/>
                </a:solidFill>
              </a:rPr>
              <a:t>)</a:t>
            </a:r>
            <a:r>
              <a:rPr lang="ar-SA" sz="3200" dirty="0" smtClean="0"/>
              <a:t>  </a:t>
            </a:r>
            <a:endParaRPr lang="ar-SA" sz="4000" b="1" dirty="0" smtClean="0">
              <a:solidFill>
                <a:srgbClr val="00B050"/>
              </a:solidFill>
              <a:latin typeface="Adobe نسخ Medium"/>
              <a:cs typeface="Adobe نسخ Medium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ar-SA" sz="2800" dirty="0" smtClean="0"/>
              <a:t>أصنع طعاماً لا يستغني عنه الناس يوماً واحداً.</a:t>
            </a:r>
            <a:r>
              <a:rPr lang="ar-SA" sz="2800" dirty="0">
                <a:solidFill>
                  <a:srgbClr val="0070C0"/>
                </a:solidFill>
              </a:rPr>
              <a:t> ( ............ </a:t>
            </a:r>
            <a:r>
              <a:rPr lang="ar-SA" sz="2800" dirty="0" smtClean="0">
                <a:solidFill>
                  <a:srgbClr val="0070C0"/>
                </a:solidFill>
              </a:rPr>
              <a:t>)</a:t>
            </a:r>
            <a:r>
              <a:rPr lang="ar-SA" sz="2800" dirty="0" smtClean="0"/>
              <a:t> </a:t>
            </a:r>
            <a:endParaRPr lang="ar-SA" sz="40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987824" y="889556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اللحـــــــام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636440" y="1382832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النجــــــار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627784" y="1861384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الحــــــــداد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351808" y="2348880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الطيـــــــــار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475656" y="2816935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الطبـــــاخ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1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4139952" y="764704"/>
            <a:ext cx="4896545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أقرأ الحديثين ثم أختار الإجابة الصحيحة : </a:t>
            </a:r>
            <a:endParaRPr lang="ar-SA" sz="2400" b="1" dirty="0"/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6804248" y="44624"/>
            <a:ext cx="2232248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أقرا و أجيب  :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5868144" y="1628800"/>
            <a:ext cx="2952328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rgbClr val="1F10E0"/>
                </a:solidFill>
              </a:rPr>
              <a:t>الحديثان يدلان علي  : 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884368" y="247431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884368" y="319439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884368" y="3914472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5220072" y="2200796"/>
            <a:ext cx="24018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أهمية التعاون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أهمية العمل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عمل الأنبياء .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8086484" y="2886035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35704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7" grpId="0" animBg="1"/>
      <p:bldP spid="8" grpId="0" animBg="1"/>
      <p:bldP spid="9" grpId="0" animBg="1"/>
      <p:bldP spid="11" grpId="0" animBg="1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معالجة متعاقبة 6"/>
          <p:cNvSpPr/>
          <p:nvPr/>
        </p:nvSpPr>
        <p:spPr>
          <a:xfrm>
            <a:off x="4355976" y="116632"/>
            <a:ext cx="4464496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rgbClr val="1F10E0"/>
                </a:solidFill>
              </a:rPr>
              <a:t>الحديث الأول يتضمن الفكرة التالية :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884368" y="962144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884368" y="1682224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884368" y="2402304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4499992" y="688628"/>
            <a:ext cx="312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/>
              <a:t>المسألة أفضل من العمل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/>
              <a:t>إعطاء الصدقة يغني الفقير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/>
              <a:t>في العمل كرامة للإنسان  . </a:t>
            </a: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3347864" y="3217044"/>
            <a:ext cx="5472608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rgbClr val="1F10E0"/>
                </a:solidFill>
              </a:rPr>
              <a:t>الرجل الذي جاء إلي الرسول </a:t>
            </a:r>
            <a:r>
              <a:rPr lang="ar-SA" sz="2800" b="1" dirty="0" smtClean="0">
                <a:solidFill>
                  <a:srgbClr val="1F10E0"/>
                </a:solidFill>
                <a:sym typeface="AGA Arabesque"/>
              </a:rPr>
              <a:t> كان من : 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7884368" y="4062556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884368" y="4782636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7884368" y="5502716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5508104" y="3789040"/>
            <a:ext cx="2113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الأغراب 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الأنصار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المهاجرين .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8028384" y="2132856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8063574" y="4494604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70046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/>
      <p:bldP spid="10" grpId="0" animBg="1"/>
      <p:bldP spid="13" grpId="0" animBg="1"/>
      <p:bldP spid="15" grpId="0" animBg="1"/>
      <p:bldP spid="16" grpId="0" animBg="1"/>
      <p:bldP spid="1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معالجة متعاقبة 6"/>
          <p:cNvSpPr/>
          <p:nvPr/>
        </p:nvSpPr>
        <p:spPr>
          <a:xfrm>
            <a:off x="4355976" y="116632"/>
            <a:ext cx="4464496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rgbClr val="1F10E0"/>
                </a:solidFill>
              </a:rPr>
              <a:t>باع الرسول </a:t>
            </a:r>
            <a:r>
              <a:rPr lang="ar-SA" sz="2800" b="1" dirty="0" smtClean="0">
                <a:solidFill>
                  <a:srgbClr val="1F10E0"/>
                </a:solidFill>
                <a:sym typeface="AGA Arabesque"/>
              </a:rPr>
              <a:t> القعب و الجلس بـ : 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884368" y="962144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884368" y="1682224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884368" y="2402304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4499992" y="688628"/>
            <a:ext cx="312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درهمين . </a:t>
            </a:r>
            <a:endParaRPr lang="ar-SA" sz="2400" b="1" dirty="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درهم واحد . </a:t>
            </a:r>
            <a:endParaRPr lang="ar-SA" sz="2400" b="1" dirty="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ثلاثة دراهم . </a:t>
            </a:r>
            <a:endParaRPr lang="ar-SA" sz="2400" b="1" dirty="0"/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2843808" y="3217044"/>
            <a:ext cx="5976664" cy="504056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rgbClr val="1F10E0"/>
                </a:solidFill>
              </a:rPr>
              <a:t>اشتري الأنصاري بالدراهم العشرة التي ربحها : 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7884368" y="4062556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884368" y="4782636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7884368" y="5502716"/>
            <a:ext cx="72008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5508104" y="3789040"/>
            <a:ext cx="2113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لحما وحلوي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طعاماً و قدوماً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طعاماً و كساء .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8028384" y="653787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8021430" y="5168185"/>
            <a:ext cx="44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61858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/>
      <p:bldP spid="10" grpId="0" animBg="1"/>
      <p:bldP spid="13" grpId="0" animBg="1"/>
      <p:bldP spid="15" grpId="0" animBg="1"/>
      <p:bldP spid="16" grpId="0" animBg="1"/>
      <p:bldP spid="1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خطط انسيابي: معالجة متعاقبة 13"/>
          <p:cNvSpPr/>
          <p:nvPr/>
        </p:nvSpPr>
        <p:spPr>
          <a:xfrm>
            <a:off x="6228184" y="116632"/>
            <a:ext cx="280831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أجيب بجمل سليمة : </a:t>
            </a:r>
            <a:endParaRPr lang="ar-SA" sz="2400" b="1" dirty="0"/>
          </a:p>
        </p:txBody>
      </p:sp>
      <p:sp>
        <p:nvSpPr>
          <p:cNvPr id="18" name="مستطيل 17"/>
          <p:cNvSpPr/>
          <p:nvPr/>
        </p:nvSpPr>
        <p:spPr>
          <a:xfrm>
            <a:off x="3851920" y="908720"/>
            <a:ext cx="5184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من الذين يجوز لهم أن يسألوا الناس المال ؟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 عقوبة من يسأل الناس و هو غير محتاج ؟ 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 أفضل الكسب ؟ . 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55576" y="1052736"/>
            <a:ext cx="3492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الذين يجوز لهم أن يسألوا الناس المال المحتاجين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187624" y="1883733"/>
            <a:ext cx="26642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تأتي مسألته يوم القيامة نكتة في وجهه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635896" y="3259832"/>
            <a:ext cx="3492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FF0000"/>
                </a:solidFill>
              </a:rPr>
              <a:t>أفضل الكسب عمل اليد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96124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5" grpId="0"/>
      <p:bldP spid="6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>
          <a:xfrm>
            <a:off x="1331640" y="908720"/>
            <a:ext cx="7704857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1. علام يدل كسب داود </a:t>
            </a:r>
            <a:r>
              <a:rPr lang="ar-SA" sz="2400" b="1" dirty="0" smtClean="0">
                <a:sym typeface="AGA Arabesque"/>
              </a:rPr>
              <a:t> من عمل يده , و عمل زكريا  نجاراً  ؟ </a:t>
            </a:r>
            <a:endParaRPr lang="ar-SA" sz="2400" b="1" dirty="0"/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7308304" y="116632"/>
            <a:ext cx="1728192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أفكــــــر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3059832" y="3140968"/>
            <a:ext cx="5976665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2. كيف يجب أن تنظر إلي العامل ؟ ولماذا  ؟ </a:t>
            </a:r>
            <a:endParaRPr lang="ar-SA" sz="24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12628" y="1829768"/>
            <a:ext cx="6119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يدل على أن أفضل الأعمال هي الأعمال اليدوية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12628" y="4062015"/>
            <a:ext cx="6119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يجب أن ننظر إليه نظرة إعزاز واحترام 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50515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7236296" y="188640"/>
            <a:ext cx="1728192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أستثمـــــر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1835696" y="1196752"/>
            <a:ext cx="7056783" cy="201622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/>
              <a:t>لماذا يعد جمع الحطب و بيعه عملاً شريفاً ؟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/>
              <a:t>أبحث عن بعض الحرف اليدوية التي تشتهر في بلادي , و أكتب أسماءها و مناطق اشتهارها , وأضمنها ملف تعلمي . </a:t>
            </a:r>
            <a:endParaRPr lang="ar-SA" sz="2400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1412776"/>
            <a:ext cx="3816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لأن فيه غنى عن سؤال الناس 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40106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>
          <a:xfrm>
            <a:off x="4060264" y="44624"/>
            <a:ext cx="2023904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الدرس اللغوي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6108248" y="843000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الصنف اللغوي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3563888" y="2132856"/>
            <a:ext cx="3370664" cy="1152128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الأسماء الموصولة </a:t>
            </a:r>
            <a:endParaRPr lang="ar-EG" sz="32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72598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خطط انسيابي: معالجة متعاقبة 10"/>
          <p:cNvSpPr/>
          <p:nvPr/>
        </p:nvSpPr>
        <p:spPr>
          <a:xfrm>
            <a:off x="1403648" y="116632"/>
            <a:ext cx="7632850" cy="72008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أكمل باسم الموصول المناسب علي غرار المثال الأول : </a:t>
            </a:r>
            <a:endParaRPr lang="ar-SA" sz="2400" b="1" dirty="0"/>
          </a:p>
        </p:txBody>
      </p:sp>
      <p:sp>
        <p:nvSpPr>
          <p:cNvPr id="7" name="مستطيل 6"/>
          <p:cNvSpPr/>
          <p:nvPr/>
        </p:nvSpPr>
        <p:spPr>
          <a:xfrm>
            <a:off x="683568" y="1052736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الأنصاري هو الرجل ............ جمع الحطب و باعه بعشرة دراهم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يؤكد الحديثان .................. قرأتهما علي فضل العمل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الأنبياء , عليهم السلام , هم ................ رعوا الأغنام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العاملات في القرية هن ..................... غزلن الصوف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الثلاثة .................. تحل لهم الصدقة , ذو الفقر الشديد , وذو الدين الثقيل  . وذو الدية المؤلمة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المسألتان ............. وردتا في الحديث الأول : الدعوة للعمل , ود التسول .   </a:t>
            </a:r>
            <a:endParaRPr lang="ar-SA" sz="24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725344" y="999728"/>
            <a:ext cx="1008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3333FF"/>
                </a:solidFill>
              </a:rPr>
              <a:t>الذي</a:t>
            </a:r>
            <a:r>
              <a:rPr lang="ar-SA"/>
              <a:t> </a:t>
            </a:r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157863" y="1522586"/>
            <a:ext cx="1150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3333FF"/>
                </a:solidFill>
              </a:rPr>
              <a:t>اللذان</a:t>
            </a:r>
            <a:r>
              <a:rPr lang="ar-SA"/>
              <a:t> </a:t>
            </a:r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500587" y="2079798"/>
            <a:ext cx="1150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3333FF"/>
                </a:solidFill>
              </a:rPr>
              <a:t>الذين </a:t>
            </a:r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932635" y="2601639"/>
            <a:ext cx="1150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3333FF"/>
                </a:solidFill>
              </a:rPr>
              <a:t>اللائي   </a:t>
            </a:r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733431" y="3159422"/>
            <a:ext cx="1150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3333FF"/>
                </a:solidFill>
              </a:rPr>
              <a:t>الذين </a:t>
            </a:r>
            <a:endParaRPr lang="en-US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445399" y="4221088"/>
            <a:ext cx="1150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3333FF"/>
                </a:solidFill>
              </a:rPr>
              <a:t>اللتان 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60611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/>
          <p:cNvSpPr/>
          <p:nvPr/>
        </p:nvSpPr>
        <p:spPr>
          <a:xfrm>
            <a:off x="6588224" y="116632"/>
            <a:ext cx="2408102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الاسلوب اللغوي </a:t>
            </a:r>
            <a:endParaRPr lang="ar-EG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2339752" y="116632"/>
            <a:ext cx="3862419" cy="57606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black"/>
                </a:solidFill>
              </a:rPr>
              <a:t>النهــــــــــــــــي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1187624" y="908720"/>
            <a:ext cx="7848874" cy="86409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أملأ الفراغ بالكلمة المناسبة فيما يأتي , و أضع السكون علي آخرها , ثم أقروها  : </a:t>
            </a:r>
            <a:endParaRPr lang="ar-SA" sz="2400" b="1" dirty="0"/>
          </a:p>
        </p:txBody>
      </p:sp>
      <p:sp>
        <p:nvSpPr>
          <p:cNvPr id="11" name="مستطيل 10"/>
          <p:cNvSpPr/>
          <p:nvPr/>
        </p:nvSpPr>
        <p:spPr>
          <a:xfrm>
            <a:off x="2915816" y="1988840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/>
              <a:t>لا ....................... عملاً نافعاً مهما صغر 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/>
              <a:t>لا ....................... عمل اليوم إلي الغد 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/>
              <a:t>لا ...................... نفسك أكثر من طاقتها  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/>
              <a:t>لا ..................... في اللعب 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/>
              <a:t>لا ..................... صلاة عن وقتها 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/>
              <a:t>لا ..................... عن القيام بواجباتك . </a:t>
            </a:r>
            <a:endParaRPr lang="ar-SA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61100" y="1935832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3333FF"/>
                </a:solidFill>
              </a:rPr>
              <a:t>تحقرْ</a:t>
            </a:r>
            <a:r>
              <a:rPr lang="ar-SA"/>
              <a:t> </a:t>
            </a: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59091" y="2492896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3333FF"/>
                </a:solidFill>
              </a:rPr>
              <a:t>تؤجلْ</a:t>
            </a:r>
            <a:r>
              <a:rPr lang="ar-SA"/>
              <a:t> </a:t>
            </a:r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59662" y="3015332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3333FF"/>
                </a:solidFill>
              </a:rPr>
              <a:t>تحملْ</a:t>
            </a:r>
            <a:r>
              <a:rPr lang="ar-SA"/>
              <a:t> </a:t>
            </a:r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733554" y="3573016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3333FF"/>
                </a:solidFill>
              </a:rPr>
              <a:t>تسرفْ</a:t>
            </a:r>
            <a:r>
              <a:rPr lang="ar-SA"/>
              <a:t> </a:t>
            </a:r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732984" y="4077072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3333FF"/>
                </a:solidFill>
              </a:rPr>
              <a:t>تتسولْ</a:t>
            </a:r>
            <a:r>
              <a:rPr lang="ar-SA"/>
              <a:t> </a:t>
            </a:r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588224" y="4634284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3333FF"/>
                </a:solidFill>
              </a:rPr>
              <a:t>تكسل ْ</a:t>
            </a:r>
            <a:r>
              <a:rPr lang="ar-SA"/>
              <a:t>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18597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8" grpId="0" animBg="1"/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/>
          <p:cNvSpPr/>
          <p:nvPr/>
        </p:nvSpPr>
        <p:spPr>
          <a:xfrm>
            <a:off x="3779912" y="836712"/>
            <a:ext cx="4968552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أنشد هذا المقطع , و ألاحظ الحرفين الملونين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6804248" y="44624"/>
            <a:ext cx="2192078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الظاهرة الإملائية </a:t>
            </a:r>
            <a:endParaRPr lang="ar-EG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1849408" y="44624"/>
            <a:ext cx="4738816" cy="576064"/>
          </a:xfrm>
          <a:prstGeom prst="flowChartAlternateProcess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prstClr val="black"/>
                </a:solidFill>
              </a:rPr>
              <a:t>الألف اللينة في آخر الحرف  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1849408" y="1628800"/>
            <a:ext cx="7115080" cy="2016224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dirty="0" smtClean="0">
                <a:solidFill>
                  <a:prstClr val="black"/>
                </a:solidFill>
              </a:rPr>
              <a:t>أنا لا أعرف </a:t>
            </a:r>
            <a:r>
              <a:rPr lang="ar-SA" sz="2800" dirty="0" err="1" smtClean="0">
                <a:solidFill>
                  <a:prstClr val="black"/>
                </a:solidFill>
              </a:rPr>
              <a:t>الكسلا</a:t>
            </a:r>
            <a:r>
              <a:rPr lang="ar-SA" sz="2800" dirty="0" smtClean="0">
                <a:solidFill>
                  <a:prstClr val="black"/>
                </a:solidFill>
              </a:rPr>
              <a:t>              أحب الجد و </a:t>
            </a:r>
            <a:r>
              <a:rPr lang="ar-SA" sz="2800" dirty="0" err="1" smtClean="0">
                <a:solidFill>
                  <a:prstClr val="black"/>
                </a:solidFill>
              </a:rPr>
              <a:t>العملا</a:t>
            </a:r>
            <a:r>
              <a:rPr lang="ar-SA" sz="2800" dirty="0" smtClean="0">
                <a:solidFill>
                  <a:prstClr val="black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dirty="0" smtClean="0">
                <a:solidFill>
                  <a:prstClr val="black"/>
                </a:solidFill>
              </a:rPr>
              <a:t>و أبني للعلا بيتاً                  رفيع الشأن مكتملاً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dirty="0" smtClean="0">
                <a:solidFill>
                  <a:prstClr val="black"/>
                </a:solidFill>
              </a:rPr>
              <a:t>و من يسع إلي أمل                فسوف يحقق </a:t>
            </a:r>
            <a:r>
              <a:rPr lang="ar-SA" sz="2800" dirty="0" err="1" smtClean="0">
                <a:solidFill>
                  <a:prstClr val="black"/>
                </a:solidFill>
              </a:rPr>
              <a:t>الأملا</a:t>
            </a:r>
            <a:r>
              <a:rPr lang="ar-SA" sz="2800" dirty="0" smtClean="0">
                <a:solidFill>
                  <a:prstClr val="black"/>
                </a:solidFill>
              </a:rPr>
              <a:t> </a:t>
            </a:r>
            <a:endParaRPr lang="ar-EG" sz="2800" dirty="0">
              <a:solidFill>
                <a:prstClr val="black"/>
              </a:solidFill>
            </a:endParaRP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6264188" y="4653136"/>
            <a:ext cx="2772308" cy="504056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أكتب الحرفين الملونين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1" name="نجمة مكونة من 10 نقاط 10"/>
          <p:cNvSpPr/>
          <p:nvPr/>
        </p:nvSpPr>
        <p:spPr>
          <a:xfrm>
            <a:off x="5093959" y="5214064"/>
            <a:ext cx="1440160" cy="1584176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........</a:t>
            </a:r>
            <a:endParaRPr lang="ar-SA" sz="3200" b="1" dirty="0"/>
          </a:p>
        </p:txBody>
      </p:sp>
      <p:sp>
        <p:nvSpPr>
          <p:cNvPr id="12" name="نجمة مكونة من 10 نقاط 11"/>
          <p:cNvSpPr/>
          <p:nvPr/>
        </p:nvSpPr>
        <p:spPr>
          <a:xfrm>
            <a:off x="3498736" y="5157192"/>
            <a:ext cx="1440160" cy="1584176"/>
          </a:xfrm>
          <a:prstGeom prst="star10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........</a:t>
            </a:r>
            <a:endParaRPr lang="ar-SA" sz="3200" b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92129" y="5585867"/>
            <a:ext cx="1008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لا</a:t>
            </a:r>
            <a:r>
              <a:rPr lang="ar-SA"/>
              <a:t> </a:t>
            </a:r>
            <a:endParaRPr 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779118" y="5585867"/>
            <a:ext cx="1008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rgbClr val="3333FF"/>
                </a:solidFill>
              </a:rPr>
              <a:t>إلى </a:t>
            </a:r>
            <a:r>
              <a:rPr lang="ar-SA"/>
              <a:t>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6958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خطط انسيابي: معالجة متعاقبة 10"/>
          <p:cNvSpPr/>
          <p:nvPr/>
        </p:nvSpPr>
        <p:spPr>
          <a:xfrm>
            <a:off x="6660232" y="116631"/>
            <a:ext cx="2393688" cy="576065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/>
              <a:t>3</a:t>
            </a:r>
            <a:r>
              <a:rPr lang="ar-SA" sz="2400" dirty="0" smtClean="0"/>
              <a:t>. </a:t>
            </a:r>
            <a:r>
              <a:rPr lang="ar-SA" sz="2400" b="1" dirty="0" smtClean="0"/>
              <a:t>أنشد و أستمتع : </a:t>
            </a:r>
            <a:endParaRPr lang="ar-EG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44" y="908720"/>
            <a:ext cx="2032248" cy="1475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670" y="2658921"/>
            <a:ext cx="1313794" cy="1692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09" y="4576306"/>
            <a:ext cx="2059111" cy="1457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36" y="910754"/>
            <a:ext cx="4666392" cy="439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80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851920" y="116632"/>
            <a:ext cx="5184577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كيف كتبت الألف في آخر كل حرف منهما ؟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ماذا استنتج ؟ </a:t>
            </a: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6804248" y="1556792"/>
            <a:ext cx="2232248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استنتــــــــج  :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83568" y="2420888"/>
            <a:ext cx="8352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تكتب الألف اللينة في الحروف هكذا ( 1 ) مثل : ( لا – ألا – ما – إلا.... )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ماعدا أربعة أحرف تكتب فيها هكذا ( ى ) مثل : ( على – إلى – بلى – حتي ) . </a:t>
            </a: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3059832" y="3861048"/>
            <a:ext cx="5976665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2. أذكر ثلاث جمل فيها حروف آخرها ألف قائمة ( أ ) .</a:t>
            </a:r>
            <a:endParaRPr lang="ar-SA" sz="2400" b="1" dirty="0"/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3059832" y="4869160"/>
            <a:ext cx="5976665" cy="100811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/>
              <a:t>3</a:t>
            </a:r>
            <a:r>
              <a:rPr lang="ar-SA" sz="2400" b="1" dirty="0" smtClean="0"/>
              <a:t>. أذكر ثلاث جمل فيها حروف آخرها ألف في صورة ياء غير منقوطة ( ى ) .</a:t>
            </a:r>
            <a:endParaRPr lang="ar-SA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0535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>
          <a:xfrm>
            <a:off x="3779912" y="44624"/>
            <a:ext cx="2304256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التواصل اللغوي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6732240" y="836712"/>
            <a:ext cx="2232248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أتواصل شفهياً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2267744" y="1556792"/>
            <a:ext cx="6768753" cy="93610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1- أحكي قصة الأنصاري لمن يجاورني في جمل سليمة مع مراعاة ترتيب أحداثها . </a:t>
            </a:r>
            <a:endParaRPr lang="ar-SA" sz="2400" b="1" dirty="0"/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2987824" y="2708920"/>
            <a:ext cx="604867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/>
              <a:t>2- أتحدث عن المواقف التالية و أبدي رأيي في كل منها  :</a:t>
            </a:r>
            <a:endParaRPr lang="ar-SA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50586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651683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483810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/>
          <p:cNvSpPr/>
          <p:nvPr/>
        </p:nvSpPr>
        <p:spPr>
          <a:xfrm>
            <a:off x="6732240" y="116632"/>
            <a:ext cx="2232248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أتواصل كتابياً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1187624" y="908720"/>
            <a:ext cx="7848873" cy="100811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أكتب فقرة من ستة أسطر عنوانها ( عملي اليومي ) مع الاستعانة بالأسئلة التالية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583068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467896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83568" y="178762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أنظم موضوعي في عناصر متدرجة 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أبدأ كتابتي بمقدمة عن الأشياء العادية التي أقوم بها يومياً : مثل تناول وجبات الطعام , تنظيف الأسنان , الاستيقاظ مبكراً , الذهاب للمدرسة , النوم في الليل في ساعة محددة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أكتب عن الواجبات الدينية التي أقوم بها في أوقاتها المشروعة ( أداء الصلوات المفروضة ) 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أكتب عن الأعمال التي أقوم بها يومياً لمساعدة الآخرين . </a:t>
            </a:r>
            <a:endParaRPr lang="ar-SA" sz="2400" dirty="0"/>
          </a:p>
        </p:txBody>
      </p:sp>
      <p:sp>
        <p:nvSpPr>
          <p:cNvPr id="3" name="مخطط انسيابي: معالجة متعاقبة 2"/>
          <p:cNvSpPr/>
          <p:nvPr/>
        </p:nvSpPr>
        <p:spPr>
          <a:xfrm>
            <a:off x="2771800" y="5301208"/>
            <a:ext cx="6264696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أتذكر الخطوات التي تدربت عليها عند كتابة أي موضوع . </a:t>
            </a:r>
            <a:endParaRPr lang="ar-SA" sz="2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89673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/>
          <p:cNvSpPr/>
          <p:nvPr/>
        </p:nvSpPr>
        <p:spPr>
          <a:xfrm>
            <a:off x="4427984" y="44624"/>
            <a:ext cx="2304256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النص الشعري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3923928" y="764704"/>
            <a:ext cx="3024334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أربــاب الحـــرف </a:t>
            </a:r>
            <a:endParaRPr lang="ar-EG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26" y="1484784"/>
            <a:ext cx="493395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16172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1331640" y="836712"/>
            <a:ext cx="7704857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أكتشف قدرتي علي ترتيب بيت شعري بمحاولة ترتيب العبارات التالية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7164288" y="116632"/>
            <a:ext cx="1915871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أقرأ و أكتشف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563888" y="1618922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b="1" dirty="0" smtClean="0"/>
              <a:t>للبراعة , نحن أهل , الصناعة , في أساليب . </a:t>
            </a:r>
            <a:endParaRPr lang="ar-SA" sz="2400" dirty="0"/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4499992" y="2780928"/>
            <a:ext cx="4536505" cy="576064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أقرأ القصيدة و أتحقق من صحة ترتيبي : </a:t>
            </a:r>
            <a:endParaRPr lang="ar-SA" sz="2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373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/>
      <p:bldP spid="1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2555775" y="764704"/>
            <a:ext cx="643226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1- أختار لكل كلمة في ( أ ) المعني المناسب لها في ( ب )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7092280" y="44624"/>
            <a:ext cx="1915871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أنمي لغتي </a:t>
            </a:r>
            <a:endParaRPr lang="ar-EG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6840252" y="2348880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أرباب </a:t>
            </a:r>
            <a:endParaRPr lang="ar-SA" sz="2400" b="1" dirty="0"/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2968380" y="2348880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يهمنا </a:t>
            </a:r>
            <a:endParaRPr lang="ar-SA" sz="2400" b="1" dirty="0"/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6823692" y="3068960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الجرف </a:t>
            </a:r>
            <a:endParaRPr lang="ar-SA" sz="2400" b="1" dirty="0"/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2951820" y="3068960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الرفاهية </a:t>
            </a:r>
            <a:endParaRPr lang="ar-SA" sz="2400" b="1" dirty="0"/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6823692" y="3789040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يعينا </a:t>
            </a:r>
            <a:endParaRPr lang="ar-SA" sz="2400" b="1" dirty="0"/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2951820" y="3789040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التفوق </a:t>
            </a:r>
            <a:endParaRPr lang="ar-SA" sz="2400" b="1" dirty="0"/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6823692" y="4509120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الترف </a:t>
            </a:r>
            <a:endParaRPr lang="ar-SA" sz="2400" b="1" dirty="0"/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2951820" y="4509120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الأعمال </a:t>
            </a:r>
            <a:endParaRPr lang="ar-SA" sz="2400" b="1" dirty="0"/>
          </a:p>
        </p:txBody>
      </p:sp>
      <p:sp>
        <p:nvSpPr>
          <p:cNvPr id="17" name="مخطط انسيابي: معالجة متعاقبة 16"/>
          <p:cNvSpPr/>
          <p:nvPr/>
        </p:nvSpPr>
        <p:spPr>
          <a:xfrm>
            <a:off x="2968380" y="5373216"/>
            <a:ext cx="2124236" cy="64807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أصحاب </a:t>
            </a:r>
            <a:endParaRPr lang="ar-SA" sz="2400" b="1" dirty="0"/>
          </a:p>
        </p:txBody>
      </p:sp>
      <p:sp>
        <p:nvSpPr>
          <p:cNvPr id="18" name="مخطط انسيابي: معالجة متعاقبة 17"/>
          <p:cNvSpPr/>
          <p:nvPr/>
        </p:nvSpPr>
        <p:spPr>
          <a:xfrm>
            <a:off x="6823692" y="5373216"/>
            <a:ext cx="2124236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البراعة </a:t>
            </a:r>
            <a:endParaRPr lang="ar-SA" sz="2400" b="1" dirty="0"/>
          </a:p>
        </p:txBody>
      </p:sp>
      <p:sp>
        <p:nvSpPr>
          <p:cNvPr id="19" name="مخطط انسيابي: معالجة متعاقبة 18"/>
          <p:cNvSpPr/>
          <p:nvPr/>
        </p:nvSpPr>
        <p:spPr>
          <a:xfrm>
            <a:off x="7602772" y="1556792"/>
            <a:ext cx="713644" cy="64807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</a:t>
            </a:r>
            <a:endParaRPr lang="ar-SA" sz="3200" b="1" dirty="0"/>
          </a:p>
        </p:txBody>
      </p:sp>
      <p:sp>
        <p:nvSpPr>
          <p:cNvPr id="20" name="مخطط انسيابي: معالجة متعاقبة 19"/>
          <p:cNvSpPr/>
          <p:nvPr/>
        </p:nvSpPr>
        <p:spPr>
          <a:xfrm>
            <a:off x="3786348" y="1556792"/>
            <a:ext cx="713644" cy="6480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ب</a:t>
            </a:r>
            <a:endParaRPr lang="ar-SA" sz="2400" b="1" dirty="0"/>
          </a:p>
        </p:txBody>
      </p:sp>
      <p:cxnSp>
        <p:nvCxnSpPr>
          <p:cNvPr id="21" name="رابط كسهم مستقيم 20"/>
          <p:cNvCxnSpPr>
            <a:stCxn id="9" idx="1"/>
          </p:cNvCxnSpPr>
          <p:nvPr/>
        </p:nvCxnSpPr>
        <p:spPr>
          <a:xfrm flipH="1">
            <a:off x="5092616" y="2672916"/>
            <a:ext cx="1747636" cy="302433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>
            <a:endCxn id="16" idx="3"/>
          </p:cNvCxnSpPr>
          <p:nvPr/>
        </p:nvCxnSpPr>
        <p:spPr>
          <a:xfrm flipH="1">
            <a:off x="5076056" y="3395278"/>
            <a:ext cx="1764196" cy="143787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>
            <a:stCxn id="13" idx="1"/>
            <a:endCxn id="10" idx="3"/>
          </p:cNvCxnSpPr>
          <p:nvPr/>
        </p:nvCxnSpPr>
        <p:spPr>
          <a:xfrm flipH="1" flipV="1">
            <a:off x="5092616" y="2672916"/>
            <a:ext cx="1731076" cy="144016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>
            <a:stCxn id="15" idx="1"/>
          </p:cNvCxnSpPr>
          <p:nvPr/>
        </p:nvCxnSpPr>
        <p:spPr>
          <a:xfrm flipH="1" flipV="1">
            <a:off x="5092616" y="3573016"/>
            <a:ext cx="1731076" cy="126014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>
            <a:stCxn id="18" idx="1"/>
            <a:endCxn id="14" idx="3"/>
          </p:cNvCxnSpPr>
          <p:nvPr/>
        </p:nvCxnSpPr>
        <p:spPr>
          <a:xfrm flipH="1" flipV="1">
            <a:off x="5076056" y="4113076"/>
            <a:ext cx="1747636" cy="158417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6302292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3707904" y="116632"/>
            <a:ext cx="532859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2- أكتب من القصيدة ما يعادل كل عبارة مما يأتي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1691680" y="2204864"/>
            <a:ext cx="5616624" cy="720080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في كل واد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6732240" y="908720"/>
            <a:ext cx="2099188" cy="68407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في كل مكان </a:t>
            </a:r>
            <a:endParaRPr lang="ar-EG" sz="2800" b="1" dirty="0"/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6169600" y="1592796"/>
            <a:ext cx="576064" cy="50405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=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2699792" y="4869160"/>
            <a:ext cx="5616624" cy="720080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نهضة في كل فن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6300192" y="3429000"/>
            <a:ext cx="2578865" cy="68407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تقدم في كل مجال </a:t>
            </a:r>
            <a:endParaRPr lang="ar-EG" sz="2800" b="1" dirty="0"/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6374669" y="4221088"/>
            <a:ext cx="576064" cy="50405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=</a:t>
            </a:r>
            <a:endParaRPr lang="ar-SA" sz="2800" b="1" dirty="0">
              <a:solidFill>
                <a:srgbClr val="1F10E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44918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خطط انسيابي: معالجة متعاقبة 8"/>
          <p:cNvSpPr/>
          <p:nvPr/>
        </p:nvSpPr>
        <p:spPr>
          <a:xfrm>
            <a:off x="4067945" y="908720"/>
            <a:ext cx="4896544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أ – عمن يتحدث الشاعر في هذه القصيدة  ؟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4499992" y="1700808"/>
            <a:ext cx="437717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يتحدث عن  </a:t>
            </a:r>
            <a:r>
              <a:rPr lang="ar-SA" sz="2800" b="1" dirty="0" err="1">
                <a:solidFill>
                  <a:srgbClr val="3333FF"/>
                </a:solidFill>
              </a:rPr>
              <a:t>عن</a:t>
            </a:r>
            <a:r>
              <a:rPr lang="ar-SA" sz="2800" b="1" dirty="0">
                <a:solidFill>
                  <a:srgbClr val="3333FF"/>
                </a:solidFill>
              </a:rPr>
              <a:t> أصحاب المهن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4680011" y="2852936"/>
            <a:ext cx="4299796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2- ما شرف أصحاب المهن ؟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5307398" y="3645024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أنهم يحبون المهن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7164288" y="116632"/>
            <a:ext cx="1915871" cy="648072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أفهم و أحلل</a:t>
            </a:r>
            <a:endParaRPr lang="ar-EG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4680011" y="4725144"/>
            <a:ext cx="4299796" cy="79235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3- فيم برع العمال ؟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5307397" y="5661248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في أساليب وطرق الصناعة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516001" y="116632"/>
            <a:ext cx="6432263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1- أقرأ النص قراءة صامتة , ثم أجيب عن الأسئلة التالية : </a:t>
            </a:r>
            <a:endParaRPr lang="ar-SA" sz="2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54902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خطط انسيابي: معالجة متعاقبة 10"/>
          <p:cNvSpPr/>
          <p:nvPr/>
        </p:nvSpPr>
        <p:spPr>
          <a:xfrm>
            <a:off x="2483768" y="116631"/>
            <a:ext cx="6570152" cy="576065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dirty="0" smtClean="0"/>
              <a:t>4. </a:t>
            </a:r>
            <a:r>
              <a:rPr lang="ar-SA" sz="2400" b="1" dirty="0" smtClean="0"/>
              <a:t>أصل الأشياء بأصحابها , ثم اكتب علي غرار المثال الأول : </a:t>
            </a:r>
            <a:endParaRPr lang="ar-EG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33" y="764704"/>
            <a:ext cx="4445879" cy="428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434">
            <a:off x="1818697" y="2512650"/>
            <a:ext cx="5673452" cy="395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 flipH="1">
            <a:off x="3779912" y="2060848"/>
            <a:ext cx="1728192" cy="1584176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4283968" y="2276872"/>
            <a:ext cx="2016224" cy="2210972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6084168" y="2708920"/>
            <a:ext cx="1008112" cy="2736304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5076056" y="3501008"/>
            <a:ext cx="2520281" cy="1656184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 flipV="1">
            <a:off x="3635896" y="2636912"/>
            <a:ext cx="4176464" cy="1692188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17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خطط انسيابي: معالجة متعاقبة 8"/>
          <p:cNvSpPr/>
          <p:nvPr/>
        </p:nvSpPr>
        <p:spPr>
          <a:xfrm>
            <a:off x="2915815" y="908720"/>
            <a:ext cx="6048673" cy="648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4– أذكر بعض أفضال أرباب الحرف ؟ . 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5220072" y="1700808"/>
            <a:ext cx="3657091" cy="648072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يبنون الدور للناس- يكسونهم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7164288" y="116632"/>
            <a:ext cx="1915871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أفهم و أحلل</a:t>
            </a:r>
            <a:endParaRPr lang="ar-EG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61799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عالجة متعاقبة 5"/>
          <p:cNvSpPr/>
          <p:nvPr/>
        </p:nvSpPr>
        <p:spPr>
          <a:xfrm>
            <a:off x="1331640" y="836712"/>
            <a:ext cx="7632849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1- أسجل بعض الكلمات التي تدل علي اعتزاز الشاعر بأصحاب المهن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7308302" y="116632"/>
            <a:ext cx="1771857" cy="576064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أتذوق </a:t>
            </a:r>
            <a:endParaRPr lang="ar-EG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3419872" y="2708920"/>
            <a:ext cx="5616624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2- أقرأ بيتاً أعجبني  , و أبين سبب إعجابي به :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4211959" y="3645024"/>
            <a:ext cx="4868199" cy="792088"/>
          </a:xfrm>
          <a:prstGeom prst="flowChartAlternateProcess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1F10E0"/>
                </a:solidFill>
              </a:rPr>
              <a:t>العقل السليم في الجسم السليم </a:t>
            </a:r>
            <a:endParaRPr lang="ar-SA" sz="2800" b="1" dirty="0">
              <a:solidFill>
                <a:srgbClr val="1F10E0"/>
              </a:solidFill>
            </a:endParaRPr>
          </a:p>
        </p:txBody>
      </p:sp>
      <p:sp>
        <p:nvSpPr>
          <p:cNvPr id="15" name="مخطط انسيابي: معالجة متعاقبة 14"/>
          <p:cNvSpPr/>
          <p:nvPr/>
        </p:nvSpPr>
        <p:spPr>
          <a:xfrm>
            <a:off x="3664242" y="4797152"/>
            <a:ext cx="5372254" cy="648072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3- أنشد القصيدة إنشاداً جميلاً و أحفظ الأبيات  ؟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7596336" y="1700808"/>
            <a:ext cx="1368152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.............</a:t>
            </a:r>
            <a:endParaRPr lang="ar-SA" sz="2400" b="1" dirty="0"/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6047020" y="1700808"/>
            <a:ext cx="1368152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.............</a:t>
            </a:r>
            <a:endParaRPr lang="ar-SA" sz="2400" b="1" dirty="0"/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4529482" y="1700808"/>
            <a:ext cx="1368152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.............</a:t>
            </a:r>
            <a:endParaRPr lang="ar-SA" sz="2400" b="1" dirty="0"/>
          </a:p>
        </p:txBody>
      </p:sp>
      <p:sp>
        <p:nvSpPr>
          <p:cNvPr id="11" name="مخطط انسيابي: معالجة متعاقبة 10"/>
          <p:cNvSpPr/>
          <p:nvPr/>
        </p:nvSpPr>
        <p:spPr>
          <a:xfrm>
            <a:off x="2980166" y="1700808"/>
            <a:ext cx="1368152" cy="64807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.............</a:t>
            </a:r>
            <a:endParaRPr lang="ar-SA" sz="2400" b="1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740626" y="1556668"/>
            <a:ext cx="1079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3333FF"/>
                </a:solidFill>
              </a:rPr>
              <a:t>كل الشرف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156623" y="1547317"/>
            <a:ext cx="1079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نحيي المهن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716636" y="1556221"/>
            <a:ext cx="1079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أهل للبراعة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132460" y="1546746"/>
            <a:ext cx="1079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>
                <a:solidFill>
                  <a:srgbClr val="3333FF"/>
                </a:solidFill>
              </a:rPr>
              <a:t>لنا نهضة </a:t>
            </a:r>
            <a:endParaRPr lang="en-US" sz="2800" b="1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08132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2" grpId="0" animBg="1"/>
      <p:bldP spid="14" grpId="0" animBg="1"/>
      <p:bldP spid="1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936256" y="2708920"/>
            <a:ext cx="575945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etal">
              <a:extrusionClr>
                <a:srgbClr val="2032B8"/>
              </a:extrusionClr>
            </a:sp3d>
          </a:bodyPr>
          <a:lstStyle/>
          <a:p>
            <a:r>
              <a:rPr lang="ar-SA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36A5DC"/>
                    </a:gs>
                    <a:gs pos="100000">
                      <a:srgbClr val="C8FBF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تم بحمد الله  تعالي </a:t>
            </a:r>
            <a:endParaRPr lang="ar-SA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36A5DC"/>
                  </a:gs>
                  <a:gs pos="100000">
                    <a:srgbClr val="C8FBFC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4" y="4581128"/>
            <a:ext cx="1458888" cy="1913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27392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2853928" cy="2377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خطط انسيابي: معالجة متعاقبة 9"/>
          <p:cNvSpPr/>
          <p:nvPr/>
        </p:nvSpPr>
        <p:spPr>
          <a:xfrm>
            <a:off x="6588224" y="116632"/>
            <a:ext cx="2448272" cy="72008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 smtClean="0"/>
              <a:t>5. </a:t>
            </a:r>
            <a:r>
              <a:rPr lang="ar-SA" sz="2400" b="1" dirty="0" smtClean="0"/>
              <a:t>اعمال و أماكن </a:t>
            </a:r>
            <a:endParaRPr lang="ar-SA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672"/>
            <a:ext cx="2095500" cy="166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782463" cy="2755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87" y="4486583"/>
            <a:ext cx="2571750" cy="206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60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8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2776</Words>
  <Application>Microsoft Office PowerPoint</Application>
  <PresentationFormat>عرض على الشاشة (3:4)‏</PresentationFormat>
  <Paragraphs>593</Paragraphs>
  <Slides>82</Slides>
  <Notes>13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82</vt:i4>
      </vt:variant>
    </vt:vector>
  </HeadingPairs>
  <TitlesOfParts>
    <vt:vector size="83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TARK</cp:lastModifiedBy>
  <cp:revision>1624</cp:revision>
  <dcterms:created xsi:type="dcterms:W3CDTF">2014-09-23T15:14:45Z</dcterms:created>
  <dcterms:modified xsi:type="dcterms:W3CDTF">2014-12-09T15:18:47Z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E95D21C8-D0AB-452F-AF8E-D65DD84391D8</vt:lpwstr>
  </property>
  <property fmtid="{D5CDD505-2E9C-101B-9397-08002B2CF9AE}" pid="3" name="ArticulatePath">
    <vt:lpwstr>عرض تقديمي من Microsoft PowerPoint جديد</vt:lpwstr>
  </property>
</Properties>
</file>