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7"/>
  </p:notesMasterIdLst>
  <p:sldIdLst>
    <p:sldId id="264"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Lst>
  <p:sldSz cx="9144000" cy="6858000" type="screen4x3"/>
  <p:notesSz cx="6858000" cy="9144000"/>
  <p:custDataLst>
    <p:tags r:id="rId78"/>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B9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010" autoAdjust="0"/>
  </p:normalViewPr>
  <p:slideViewPr>
    <p:cSldViewPr>
      <p:cViewPr varScale="1">
        <p:scale>
          <a:sx n="57" d="100"/>
          <a:sy n="57" d="100"/>
        </p:scale>
        <p:origin x="-78"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E0AC2B7-7B6A-4A86-92B4-446DEECCFEC1}" type="datetimeFigureOut">
              <a:rPr lang="ar-SA" smtClean="0"/>
              <a:t>04/12/1438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AD5FF07-616E-443F-BED6-78EF017B57E4}" type="slidenum">
              <a:rPr lang="ar-SA" smtClean="0"/>
              <a:t>‹#›</a:t>
            </a:fld>
            <a:endParaRPr lang="ar-SA"/>
          </a:p>
        </p:txBody>
      </p:sp>
    </p:spTree>
    <p:extLst>
      <p:ext uri="{BB962C8B-B14F-4D97-AF65-F5344CB8AC3E}">
        <p14:creationId xmlns:p14="http://schemas.microsoft.com/office/powerpoint/2010/main" val="5869504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62E43CD-7737-4771-8E2A-7FF6E6AAA527}" type="slidenum">
              <a:rPr lang="ar-SA" smtClean="0">
                <a:solidFill>
                  <a:prstClr val="black"/>
                </a:solidFill>
              </a:rPr>
              <a:pPr/>
              <a:t>73</a:t>
            </a:fld>
            <a:endParaRPr lang="ar-SA">
              <a:solidFill>
                <a:prstClr val="black"/>
              </a:solidFill>
            </a:endParaRPr>
          </a:p>
        </p:txBody>
      </p:sp>
    </p:spTree>
    <p:extLst>
      <p:ext uri="{BB962C8B-B14F-4D97-AF65-F5344CB8AC3E}">
        <p14:creationId xmlns:p14="http://schemas.microsoft.com/office/powerpoint/2010/main" val="1498564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62E43CD-7737-4771-8E2A-7FF6E6AAA527}" type="slidenum">
              <a:rPr lang="ar-SA" smtClean="0">
                <a:solidFill>
                  <a:prstClr val="black"/>
                </a:solidFill>
              </a:rPr>
              <a:pPr/>
              <a:t>74</a:t>
            </a:fld>
            <a:endParaRPr lang="ar-SA">
              <a:solidFill>
                <a:prstClr val="black"/>
              </a:solidFill>
            </a:endParaRPr>
          </a:p>
        </p:txBody>
      </p:sp>
    </p:spTree>
    <p:extLst>
      <p:ext uri="{BB962C8B-B14F-4D97-AF65-F5344CB8AC3E}">
        <p14:creationId xmlns:p14="http://schemas.microsoft.com/office/powerpoint/2010/main" val="2395863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62E43CD-7737-4771-8E2A-7FF6E6AAA527}" type="slidenum">
              <a:rPr lang="ar-SA" smtClean="0">
                <a:solidFill>
                  <a:prstClr val="black"/>
                </a:solidFill>
              </a:rPr>
              <a:pPr/>
              <a:t>75</a:t>
            </a:fld>
            <a:endParaRPr lang="ar-SA">
              <a:solidFill>
                <a:prstClr val="black"/>
              </a:solidFill>
            </a:endParaRPr>
          </a:p>
        </p:txBody>
      </p:sp>
    </p:spTree>
    <p:extLst>
      <p:ext uri="{BB962C8B-B14F-4D97-AF65-F5344CB8AC3E}">
        <p14:creationId xmlns:p14="http://schemas.microsoft.com/office/powerpoint/2010/main" val="3387698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9149C514-CCE2-4646-A372-45B05731A03E}" type="datetimeFigureOut">
              <a:rPr lang="ar-SA" smtClean="0"/>
              <a:t>04/12/1438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1701851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149C514-CCE2-4646-A372-45B05731A03E}" type="datetimeFigureOut">
              <a:rPr lang="ar-SA" smtClean="0"/>
              <a:t>04/12/1438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616946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149C514-CCE2-4646-A372-45B05731A03E}" type="datetimeFigureOut">
              <a:rPr lang="ar-SA" smtClean="0"/>
              <a:t>04/12/1438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2628004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عنوان ومحتوى">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 name="شكل بيضاوي 9">
            <a:hlinkClick r:id="" action="ppaction://hlinkshowjump?jump=nextslide"/>
          </p:cNvPr>
          <p:cNvSpPr/>
          <p:nvPr userDrawn="1"/>
        </p:nvSpPr>
        <p:spPr>
          <a:xfrm>
            <a:off x="6865052" y="5517232"/>
            <a:ext cx="2278948" cy="1224136"/>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SA" sz="4400" b="1" kern="0" dirty="0" smtClean="0">
                <a:solidFill>
                  <a:prstClr val="black"/>
                </a:solidFill>
                <a:effectLst>
                  <a:outerShdw blurRad="38100" dist="38100" dir="2700000" algn="tl">
                    <a:srgbClr val="000000">
                      <a:alpha val="43137"/>
                    </a:srgbClr>
                  </a:outerShdw>
                </a:effectLst>
                <a:latin typeface="Franklin Gothic Book"/>
              </a:rPr>
              <a:t>دخول</a:t>
            </a:r>
          </a:p>
        </p:txBody>
      </p:sp>
    </p:spTree>
    <p:extLst>
      <p:ext uri="{BB962C8B-B14F-4D97-AF65-F5344CB8AC3E}">
        <p14:creationId xmlns:p14="http://schemas.microsoft.com/office/powerpoint/2010/main" val="2466656383"/>
      </p:ext>
    </p:extLst>
  </p:cSld>
  <p:clrMapOvr>
    <a:masterClrMapping/>
  </p:clrMapOvr>
  <p:transition spd="slow">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149C514-CCE2-4646-A372-45B05731A03E}" type="datetimeFigureOut">
              <a:rPr lang="ar-SA" smtClean="0"/>
              <a:t>04/12/1438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213721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149C514-CCE2-4646-A372-45B05731A03E}" type="datetimeFigureOut">
              <a:rPr lang="ar-SA" smtClean="0"/>
              <a:t>04/12/1438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233305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9149C514-CCE2-4646-A372-45B05731A03E}" type="datetimeFigureOut">
              <a:rPr lang="ar-SA" smtClean="0"/>
              <a:t>04/12/1438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340438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149C514-CCE2-4646-A372-45B05731A03E}" type="datetimeFigureOut">
              <a:rPr lang="ar-SA" smtClean="0"/>
              <a:t>04/12/1438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293598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9149C514-CCE2-4646-A372-45B05731A03E}" type="datetimeFigureOut">
              <a:rPr lang="ar-SA" smtClean="0"/>
              <a:t>04/12/1438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44306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149C514-CCE2-4646-A372-45B05731A03E}" type="datetimeFigureOut">
              <a:rPr lang="ar-SA" smtClean="0"/>
              <a:t>04/12/1438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1870558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149C514-CCE2-4646-A372-45B05731A03E}" type="datetimeFigureOut">
              <a:rPr lang="ar-SA" smtClean="0"/>
              <a:t>04/12/1438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214599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149C514-CCE2-4646-A372-45B05731A03E}" type="datetimeFigureOut">
              <a:rPr lang="ar-SA" smtClean="0"/>
              <a:t>04/12/1438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B75A08F-17D9-4CEA-BB0E-2D9AC5AD0E16}" type="slidenum">
              <a:rPr lang="ar-SA" smtClean="0"/>
              <a:t>‹#›</a:t>
            </a:fld>
            <a:endParaRPr lang="ar-SA"/>
          </a:p>
        </p:txBody>
      </p:sp>
    </p:spTree>
    <p:extLst>
      <p:ext uri="{BB962C8B-B14F-4D97-AF65-F5344CB8AC3E}">
        <p14:creationId xmlns:p14="http://schemas.microsoft.com/office/powerpoint/2010/main" val="3716849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149C514-CCE2-4646-A372-45B05731A03E}" type="datetimeFigureOut">
              <a:rPr lang="ar-SA" smtClean="0"/>
              <a:t>04/12/1438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B75A08F-17D9-4CEA-BB0E-2D9AC5AD0E16}" type="slidenum">
              <a:rPr lang="ar-SA" smtClean="0"/>
              <a:t>‹#›</a:t>
            </a:fld>
            <a:endParaRPr lang="ar-SA"/>
          </a:p>
        </p:txBody>
      </p:sp>
    </p:spTree>
    <p:extLst>
      <p:ext uri="{BB962C8B-B14F-4D97-AF65-F5344CB8AC3E}">
        <p14:creationId xmlns:p14="http://schemas.microsoft.com/office/powerpoint/2010/main" val="3650384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9.png"/><Relationship Id="rId5" Type="http://schemas.openxmlformats.org/officeDocument/2006/relationships/image" Target="../media/image4.pn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7.png"/><Relationship Id="rId11" Type="http://schemas.openxmlformats.org/officeDocument/2006/relationships/audio" Target="NULL"/><Relationship Id="rId5" Type="http://schemas.openxmlformats.org/officeDocument/2006/relationships/image" Target="../media/image4.png"/><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image" Target="../media/image52.tmp"/><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4.tmp"/></Relationships>
</file>

<file path=ppt/slides/_rels/slide33.xml.rels><?xml version="1.0" encoding="UTF-8" standalone="yes"?>
<Relationships xmlns="http://schemas.openxmlformats.org/package/2006/relationships"><Relationship Id="rId2" Type="http://schemas.openxmlformats.org/officeDocument/2006/relationships/image" Target="../media/image55.tm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image" Target="../media/image56.tmp"/><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9.tmp"/><Relationship Id="rId4" Type="http://schemas.openxmlformats.org/officeDocument/2006/relationships/image" Target="../media/image58.tmp"/></Relationships>
</file>

<file path=ppt/slides/_rels/slide35.xml.rels><?xml version="1.0" encoding="UTF-8" standalone="yes"?>
<Relationships xmlns="http://schemas.openxmlformats.org/package/2006/relationships"><Relationship Id="rId3" Type="http://schemas.openxmlformats.org/officeDocument/2006/relationships/image" Target="../media/image61.tmp"/><Relationship Id="rId2" Type="http://schemas.openxmlformats.org/officeDocument/2006/relationships/image" Target="../media/image60.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63.tmp"/><Relationship Id="rId2" Type="http://schemas.openxmlformats.org/officeDocument/2006/relationships/image" Target="../media/image62.tmp"/><Relationship Id="rId1" Type="http://schemas.openxmlformats.org/officeDocument/2006/relationships/slideLayout" Target="../slideLayouts/slideLayout7.xml"/><Relationship Id="rId5" Type="http://schemas.openxmlformats.org/officeDocument/2006/relationships/image" Target="../media/image65.tmp"/><Relationship Id="rId4" Type="http://schemas.openxmlformats.org/officeDocument/2006/relationships/image" Target="../media/image64.tmp"/></Relationships>
</file>

<file path=ppt/slides/_rels/slide37.xml.rels><?xml version="1.0" encoding="UTF-8" standalone="yes"?>
<Relationships xmlns="http://schemas.openxmlformats.org/package/2006/relationships"><Relationship Id="rId3" Type="http://schemas.openxmlformats.org/officeDocument/2006/relationships/image" Target="../media/image67.tmp"/><Relationship Id="rId2" Type="http://schemas.openxmlformats.org/officeDocument/2006/relationships/image" Target="../media/image66.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69.tmp"/><Relationship Id="rId2" Type="http://schemas.openxmlformats.org/officeDocument/2006/relationships/image" Target="../media/image68.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image" Target="../media/image70.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image" Target="../media/image73.tmp"/><Relationship Id="rId2" Type="http://schemas.openxmlformats.org/officeDocument/2006/relationships/image" Target="../media/image72.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image" Target="../media/image74.tmp"/><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6.tmp"/></Relationships>
</file>

<file path=ppt/slides/_rels/slide42.xml.rels><?xml version="1.0" encoding="UTF-8" standalone="yes"?>
<Relationships xmlns="http://schemas.openxmlformats.org/package/2006/relationships"><Relationship Id="rId3" Type="http://schemas.openxmlformats.org/officeDocument/2006/relationships/image" Target="../media/image78.tmp"/><Relationship Id="rId2" Type="http://schemas.openxmlformats.org/officeDocument/2006/relationships/image" Target="../media/image77.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80.tmp"/><Relationship Id="rId2" Type="http://schemas.openxmlformats.org/officeDocument/2006/relationships/image" Target="../media/image79.tmp"/><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81.tmp"/></Relationships>
</file>

<file path=ppt/slides/_rels/slide4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3.tmp"/><Relationship Id="rId7" Type="http://schemas.openxmlformats.org/officeDocument/2006/relationships/image" Target="../media/image87.tmp"/><Relationship Id="rId2" Type="http://schemas.openxmlformats.org/officeDocument/2006/relationships/image" Target="../media/image82.tmp"/><Relationship Id="rId1" Type="http://schemas.openxmlformats.org/officeDocument/2006/relationships/slideLayout" Target="../slideLayouts/slideLayout7.xml"/><Relationship Id="rId6" Type="http://schemas.openxmlformats.org/officeDocument/2006/relationships/image" Target="../media/image86.tmp"/><Relationship Id="rId5" Type="http://schemas.openxmlformats.org/officeDocument/2006/relationships/image" Target="../media/image85.tmp"/><Relationship Id="rId4" Type="http://schemas.openxmlformats.org/officeDocument/2006/relationships/image" Target="../media/image84.tmp"/></Relationships>
</file>

<file path=ppt/slides/_rels/slide45.xml.rels><?xml version="1.0" encoding="UTF-8" standalone="yes"?>
<Relationships xmlns="http://schemas.openxmlformats.org/package/2006/relationships"><Relationship Id="rId3" Type="http://schemas.openxmlformats.org/officeDocument/2006/relationships/image" Target="../media/image89.tmp"/><Relationship Id="rId2" Type="http://schemas.openxmlformats.org/officeDocument/2006/relationships/image" Target="../media/image88.tmp"/><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1.tmp"/><Relationship Id="rId4" Type="http://schemas.openxmlformats.org/officeDocument/2006/relationships/image" Target="../media/image90.tmp"/></Relationships>
</file>

<file path=ppt/slides/_rels/slide46.xml.rels><?xml version="1.0" encoding="UTF-8" standalone="yes"?>
<Relationships xmlns="http://schemas.openxmlformats.org/package/2006/relationships"><Relationship Id="rId3" Type="http://schemas.openxmlformats.org/officeDocument/2006/relationships/image" Target="../media/image93.tmp"/><Relationship Id="rId2" Type="http://schemas.openxmlformats.org/officeDocument/2006/relationships/image" Target="../media/image92.tmp"/><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5.tmp"/><Relationship Id="rId4" Type="http://schemas.openxmlformats.org/officeDocument/2006/relationships/image" Target="../media/image94.tmp"/></Relationships>
</file>

<file path=ppt/slides/_rels/slide47.xml.rels><?xml version="1.0" encoding="UTF-8" standalone="yes"?>
<Relationships xmlns="http://schemas.openxmlformats.org/package/2006/relationships"><Relationship Id="rId3" Type="http://schemas.openxmlformats.org/officeDocument/2006/relationships/image" Target="../media/image97.tmp"/><Relationship Id="rId2" Type="http://schemas.openxmlformats.org/officeDocument/2006/relationships/image" Target="../media/image96.tmp"/><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9.tmp"/><Relationship Id="rId4" Type="http://schemas.openxmlformats.org/officeDocument/2006/relationships/image" Target="../media/image98.tmp"/></Relationships>
</file>

<file path=ppt/slides/_rels/slide48.xml.rels><?xml version="1.0" encoding="UTF-8" standalone="yes"?>
<Relationships xmlns="http://schemas.openxmlformats.org/package/2006/relationships"><Relationship Id="rId3" Type="http://schemas.openxmlformats.org/officeDocument/2006/relationships/image" Target="../media/image101.tmp"/><Relationship Id="rId2" Type="http://schemas.openxmlformats.org/officeDocument/2006/relationships/image" Target="../media/image100.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103.tmp"/><Relationship Id="rId2" Type="http://schemas.openxmlformats.org/officeDocument/2006/relationships/image" Target="../media/image102.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image" Target="../media/image105.tmp"/><Relationship Id="rId2" Type="http://schemas.openxmlformats.org/officeDocument/2006/relationships/image" Target="../media/image104.tmp"/><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7.tmp"/><Relationship Id="rId4" Type="http://schemas.openxmlformats.org/officeDocument/2006/relationships/image" Target="../media/image106.tmp"/></Relationships>
</file>

<file path=ppt/slides/_rels/slide51.xml.rels><?xml version="1.0" encoding="UTF-8" standalone="yes"?>
<Relationships xmlns="http://schemas.openxmlformats.org/package/2006/relationships"><Relationship Id="rId3" Type="http://schemas.openxmlformats.org/officeDocument/2006/relationships/image" Target="../media/image109.tmp"/><Relationship Id="rId2" Type="http://schemas.openxmlformats.org/officeDocument/2006/relationships/image" Target="../media/image108.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111.tmp"/><Relationship Id="rId2" Type="http://schemas.openxmlformats.org/officeDocument/2006/relationships/image" Target="../media/image110.tmp"/><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12.tmp"/></Relationships>
</file>

<file path=ppt/slides/_rels/slide53.xml.rels><?xml version="1.0" encoding="UTF-8" standalone="yes"?>
<Relationships xmlns="http://schemas.openxmlformats.org/package/2006/relationships"><Relationship Id="rId3" Type="http://schemas.openxmlformats.org/officeDocument/2006/relationships/image" Target="../media/image114.tmp"/><Relationship Id="rId2" Type="http://schemas.openxmlformats.org/officeDocument/2006/relationships/image" Target="../media/image113.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116.tmp"/><Relationship Id="rId7" Type="http://schemas.openxmlformats.org/officeDocument/2006/relationships/image" Target="../media/image3.png"/><Relationship Id="rId2" Type="http://schemas.openxmlformats.org/officeDocument/2006/relationships/image" Target="../media/image115.tmp"/><Relationship Id="rId1" Type="http://schemas.openxmlformats.org/officeDocument/2006/relationships/slideLayout" Target="../slideLayouts/slideLayout7.xml"/><Relationship Id="rId6" Type="http://schemas.openxmlformats.org/officeDocument/2006/relationships/image" Target="../media/image119.tmp"/><Relationship Id="rId5" Type="http://schemas.openxmlformats.org/officeDocument/2006/relationships/image" Target="../media/image118.tmp"/><Relationship Id="rId4" Type="http://schemas.openxmlformats.org/officeDocument/2006/relationships/image" Target="../media/image117.tmp"/></Relationships>
</file>

<file path=ppt/slides/_rels/slide55.xml.rels><?xml version="1.0" encoding="UTF-8" standalone="yes"?>
<Relationships xmlns="http://schemas.openxmlformats.org/package/2006/relationships"><Relationship Id="rId3" Type="http://schemas.openxmlformats.org/officeDocument/2006/relationships/image" Target="../media/image121.tmp"/><Relationship Id="rId2" Type="http://schemas.openxmlformats.org/officeDocument/2006/relationships/image" Target="../media/image120.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123.tmp"/><Relationship Id="rId2" Type="http://schemas.openxmlformats.org/officeDocument/2006/relationships/image" Target="../media/image122.tmp"/><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24.tmp"/></Relationships>
</file>

<file path=ppt/slides/_rels/slide57.xml.rels><?xml version="1.0" encoding="UTF-8" standalone="yes"?>
<Relationships xmlns="http://schemas.openxmlformats.org/package/2006/relationships"><Relationship Id="rId3" Type="http://schemas.openxmlformats.org/officeDocument/2006/relationships/image" Target="../media/image126.tmp"/><Relationship Id="rId2" Type="http://schemas.openxmlformats.org/officeDocument/2006/relationships/image" Target="../media/image125.tmp"/><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8.tmp"/><Relationship Id="rId4" Type="http://schemas.openxmlformats.org/officeDocument/2006/relationships/image" Target="../media/image127.tmp"/></Relationships>
</file>

<file path=ppt/slides/_rels/slide58.xml.rels><?xml version="1.0" encoding="UTF-8" standalone="yes"?>
<Relationships xmlns="http://schemas.openxmlformats.org/package/2006/relationships"><Relationship Id="rId3" Type="http://schemas.openxmlformats.org/officeDocument/2006/relationships/image" Target="../media/image130.tmp"/><Relationship Id="rId2" Type="http://schemas.openxmlformats.org/officeDocument/2006/relationships/image" Target="../media/image129.tmp"/><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32.tmp"/><Relationship Id="rId4" Type="http://schemas.openxmlformats.org/officeDocument/2006/relationships/image" Target="../media/image131.tmp"/></Relationships>
</file>

<file path=ppt/slides/_rels/slide59.xml.rels><?xml version="1.0" encoding="UTF-8" standalone="yes"?>
<Relationships xmlns="http://schemas.openxmlformats.org/package/2006/relationships"><Relationship Id="rId3" Type="http://schemas.openxmlformats.org/officeDocument/2006/relationships/image" Target="../media/image134.tmp"/><Relationship Id="rId2" Type="http://schemas.openxmlformats.org/officeDocument/2006/relationships/image" Target="../media/image133.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audio" Target="../media/audio2.wav"/></Relationships>
</file>

<file path=ppt/slides/_rels/slide60.xml.rels><?xml version="1.0" encoding="UTF-8" standalone="yes"?>
<Relationships xmlns="http://schemas.openxmlformats.org/package/2006/relationships"><Relationship Id="rId3" Type="http://schemas.openxmlformats.org/officeDocument/2006/relationships/image" Target="../media/image136.tmp"/><Relationship Id="rId2" Type="http://schemas.openxmlformats.org/officeDocument/2006/relationships/image" Target="../media/image135.tmp"/><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38.tmp"/><Relationship Id="rId4" Type="http://schemas.openxmlformats.org/officeDocument/2006/relationships/image" Target="../media/image137.tmp"/></Relationships>
</file>

<file path=ppt/slides/_rels/slide61.xml.rels><?xml version="1.0" encoding="UTF-8" standalone="yes"?>
<Relationships xmlns="http://schemas.openxmlformats.org/package/2006/relationships"><Relationship Id="rId3" Type="http://schemas.openxmlformats.org/officeDocument/2006/relationships/image" Target="../media/image140.tmp"/><Relationship Id="rId2" Type="http://schemas.openxmlformats.org/officeDocument/2006/relationships/image" Target="../media/image139.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142.tmp"/><Relationship Id="rId2" Type="http://schemas.openxmlformats.org/officeDocument/2006/relationships/image" Target="../media/image141.tmp"/><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4.tmp"/><Relationship Id="rId4" Type="http://schemas.openxmlformats.org/officeDocument/2006/relationships/image" Target="../media/image143.tmp"/></Relationships>
</file>

<file path=ppt/slides/_rels/slide63.xml.rels><?xml version="1.0" encoding="UTF-8" standalone="yes"?>
<Relationships xmlns="http://schemas.openxmlformats.org/package/2006/relationships"><Relationship Id="rId3" Type="http://schemas.openxmlformats.org/officeDocument/2006/relationships/image" Target="../media/image146.tmp"/><Relationship Id="rId2" Type="http://schemas.openxmlformats.org/officeDocument/2006/relationships/image" Target="../media/image145.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148.tmp"/><Relationship Id="rId7" Type="http://schemas.openxmlformats.org/officeDocument/2006/relationships/image" Target="../media/image3.png"/><Relationship Id="rId2" Type="http://schemas.openxmlformats.org/officeDocument/2006/relationships/image" Target="../media/image147.tmp"/><Relationship Id="rId1" Type="http://schemas.openxmlformats.org/officeDocument/2006/relationships/slideLayout" Target="../slideLayouts/slideLayout7.xml"/><Relationship Id="rId6" Type="http://schemas.openxmlformats.org/officeDocument/2006/relationships/image" Target="../media/image151.tmp"/><Relationship Id="rId5" Type="http://schemas.openxmlformats.org/officeDocument/2006/relationships/image" Target="../media/image150.tmp"/><Relationship Id="rId4" Type="http://schemas.openxmlformats.org/officeDocument/2006/relationships/image" Target="../media/image149.tmp"/></Relationships>
</file>

<file path=ppt/slides/_rels/slide65.xml.rels><?xml version="1.0" encoding="UTF-8" standalone="yes"?>
<Relationships xmlns="http://schemas.openxmlformats.org/package/2006/relationships"><Relationship Id="rId2" Type="http://schemas.openxmlformats.org/officeDocument/2006/relationships/image" Target="../media/image152.tmp"/><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54.tmp"/><Relationship Id="rId2" Type="http://schemas.openxmlformats.org/officeDocument/2006/relationships/image" Target="../media/image153.tmp"/><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56.tmp"/><Relationship Id="rId2" Type="http://schemas.openxmlformats.org/officeDocument/2006/relationships/image" Target="../media/image155.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158.tmp"/><Relationship Id="rId2" Type="http://schemas.openxmlformats.org/officeDocument/2006/relationships/image" Target="../media/image157.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160.tmp"/><Relationship Id="rId2" Type="http://schemas.openxmlformats.org/officeDocument/2006/relationships/image" Target="../media/image159.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162.tmp"/><Relationship Id="rId2" Type="http://schemas.openxmlformats.org/officeDocument/2006/relationships/image" Target="../media/image161.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164.tmp"/><Relationship Id="rId2" Type="http://schemas.openxmlformats.org/officeDocument/2006/relationships/image" Target="../media/image163.tmp"/><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73.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8.tmp"/><Relationship Id="rId5" Type="http://schemas.microsoft.com/office/2007/relationships/hdphoto" Target="../media/hdphoto1.wdp"/><Relationship Id="rId4" Type="http://schemas.openxmlformats.org/officeDocument/2006/relationships/image" Target="../media/image167.png"/></Relationships>
</file>

<file path=ppt/slides/_rels/slide74.xml.rels><?xml version="1.0" encoding="UTF-8" standalone="yes"?>
<Relationships xmlns="http://schemas.openxmlformats.org/package/2006/relationships"><Relationship Id="rId3" Type="http://schemas.openxmlformats.org/officeDocument/2006/relationships/image" Target="../media/image169.tmp"/><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70.tmp"/><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1.tm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19"/>
          <p:cNvSpPr/>
          <p:nvPr/>
        </p:nvSpPr>
        <p:spPr>
          <a:xfrm>
            <a:off x="193821" y="3573016"/>
            <a:ext cx="3994595" cy="1077218"/>
          </a:xfrm>
          <a:prstGeom prst="rect">
            <a:avLst/>
          </a:prstGeom>
          <a:noFill/>
          <a:ln w="9525" cap="flat" cmpd="sng" algn="ctr">
            <a:noFill/>
            <a:prstDash val="solid"/>
          </a:ln>
          <a:effectLst>
            <a:outerShdw blurRad="76200" dir="18900000" sy="23000" kx="-1200000" algn="bl" rotWithShape="0">
              <a:prstClr val="black">
                <a:alpha val="20000"/>
              </a:prstClr>
            </a:outerShdw>
            <a:reflection blurRad="6350" stA="52000" endA="300" endPos="35000" dir="5400000" sy="-100000" algn="bl" rotWithShape="0"/>
          </a:effectLst>
        </p:spPr>
        <p:txBody>
          <a:bodyPr wrap="square">
            <a:spAutoFit/>
          </a:bodyPr>
          <a:lstStyle/>
          <a:p>
            <a:pPr algn="ctr">
              <a:defRPr/>
            </a:pPr>
            <a:r>
              <a:rPr lang="ar-SA" sz="3200" b="1" dirty="0">
                <a:solidFill>
                  <a:srgbClr val="FF0000"/>
                </a:solidFill>
                <a:latin typeface="Franklin Gothic Book"/>
              </a:rPr>
              <a:t>خصائص الصوت والكشف عنه</a:t>
            </a:r>
            <a:endParaRPr lang="ar-EG" sz="3200" b="1" dirty="0">
              <a:solidFill>
                <a:srgbClr val="FF0000"/>
              </a:solidFill>
              <a:latin typeface="Franklin Gothic Book"/>
            </a:endParaRPr>
          </a:p>
        </p:txBody>
      </p:sp>
      <p:sp>
        <p:nvSpPr>
          <p:cNvPr id="21" name="مستطيل 11">
            <a:hlinkClick r:id="" action="ppaction://noaction"/>
          </p:cNvPr>
          <p:cNvSpPr>
            <a:spLocks noChangeArrowheads="1"/>
          </p:cNvSpPr>
          <p:nvPr/>
        </p:nvSpPr>
        <p:spPr bwMode="auto">
          <a:xfrm>
            <a:off x="-232334" y="494386"/>
            <a:ext cx="4846907" cy="1600438"/>
          </a:xfrm>
          <a:prstGeom prst="rect">
            <a:avLst/>
          </a:prstGeom>
          <a:noFill/>
          <a:ln>
            <a:noFill/>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ar-SA" sz="4400" b="1" dirty="0">
                <a:solidFill>
                  <a:srgbClr val="FFFF00"/>
                </a:solidFill>
                <a:latin typeface="Franklin Gothic Book"/>
              </a:rPr>
              <a:t>الفصل  الثامن </a:t>
            </a:r>
          </a:p>
          <a:p>
            <a:pPr algn="ctr">
              <a:defRPr/>
            </a:pPr>
            <a:r>
              <a:rPr lang="ar-SA" altLang="ar-SA" sz="5400" b="1" dirty="0">
                <a:solidFill>
                  <a:prstClr val="black"/>
                </a:solidFill>
                <a:latin typeface="Franklin Gothic Book"/>
                <a:cs typeface="Times New Roman" pitchFamily="18" charset="0"/>
              </a:rPr>
              <a:t>الصوت</a:t>
            </a:r>
            <a:endParaRPr lang="ar-SA" altLang="ar-SA" sz="5400" b="1" dirty="0">
              <a:solidFill>
                <a:srgbClr val="00B0F0"/>
              </a:solidFill>
              <a:latin typeface="Franklin Gothic Book"/>
            </a:endParaRPr>
          </a:p>
        </p:txBody>
      </p:sp>
      <p:sp>
        <p:nvSpPr>
          <p:cNvPr id="22" name="مستطيل 11">
            <a:hlinkClick r:id="" action="ppaction://noaction"/>
          </p:cNvPr>
          <p:cNvSpPr>
            <a:spLocks noChangeArrowheads="1"/>
          </p:cNvSpPr>
          <p:nvPr/>
        </p:nvSpPr>
        <p:spPr bwMode="auto">
          <a:xfrm>
            <a:off x="661873" y="2577098"/>
            <a:ext cx="3058491" cy="707886"/>
          </a:xfrm>
          <a:prstGeom prst="rect">
            <a:avLst/>
          </a:prstGeom>
          <a:noFill/>
          <a:ln>
            <a:noFill/>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a:extLst/>
        </p:spPr>
        <p:txBody>
          <a:bodyPr wrap="square">
            <a:spAutoFit/>
            <a:scene3d>
              <a:camera prst="orthographicFront"/>
              <a:lightRig rig="glow" dir="tl">
                <a:rot lat="0" lon="0" rev="5400000"/>
              </a:lightRig>
            </a:scene3d>
            <a:sp3d contourW="12700">
              <a:contourClr>
                <a:schemeClr val="accent6">
                  <a:shade val="73000"/>
                </a:schemeClr>
              </a:contourClr>
            </a:sp3d>
          </a:bodyPr>
          <a:lstStyle/>
          <a:p>
            <a:pPr algn="ctr">
              <a:defRPr/>
            </a:pPr>
            <a:r>
              <a:rPr lang="ar-EG" sz="4000" b="1" kern="0" dirty="0" smtClean="0">
                <a:ln w="11430"/>
                <a:solidFill>
                  <a:srgbClr val="002060"/>
                </a:solidFill>
                <a:latin typeface="GEFlow-Bold"/>
              </a:rPr>
              <a:t>الدرس الاول</a:t>
            </a:r>
            <a:endParaRPr lang="ar-SA" sz="4000" b="1" kern="0" dirty="0" smtClean="0">
              <a:ln w="11430"/>
              <a:solidFill>
                <a:srgbClr val="002060"/>
              </a:solidFill>
              <a:latin typeface="Franklin Gothic Book"/>
            </a:endParaRPr>
          </a:p>
        </p:txBody>
      </p:sp>
      <p:grpSp>
        <p:nvGrpSpPr>
          <p:cNvPr id="5" name="مجموعة 4"/>
          <p:cNvGrpSpPr/>
          <p:nvPr/>
        </p:nvGrpSpPr>
        <p:grpSpPr>
          <a:xfrm>
            <a:off x="-36512" y="6128748"/>
            <a:ext cx="2082876" cy="756636"/>
            <a:chOff x="179512" y="692696"/>
            <a:chExt cx="2082876" cy="756636"/>
          </a:xfrm>
        </p:grpSpPr>
        <p:pic>
          <p:nvPicPr>
            <p:cNvPr id="6" name="Picture 2"/>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ربع نص 6"/>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مربع نص 7"/>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36</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86021354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14"/>
          <p:cNvSpPr/>
          <p:nvPr/>
        </p:nvSpPr>
        <p:spPr>
          <a:xfrm>
            <a:off x="4525963" y="2244725"/>
            <a:ext cx="1223962"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الإجابـــــــــة</a:t>
            </a:r>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91398"/>
            <a:ext cx="6337697" cy="139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2997200"/>
            <a:ext cx="7466012" cy="289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مجموعة 10"/>
          <p:cNvGrpSpPr/>
          <p:nvPr/>
        </p:nvGrpSpPr>
        <p:grpSpPr>
          <a:xfrm>
            <a:off x="-11230" y="0"/>
            <a:ext cx="2082876" cy="756636"/>
            <a:chOff x="179512" y="692696"/>
            <a:chExt cx="2082876" cy="756636"/>
          </a:xfrm>
        </p:grpSpPr>
        <p:pic>
          <p:nvPicPr>
            <p:cNvPr id="12"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مربع نص 12"/>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مربع نص 13"/>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44</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05725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additive="base">
                                        <p:cTn id="7" dur="500" fill="hold"/>
                                        <p:tgtEl>
                                          <p:spTgt spid="61442"/>
                                        </p:tgtEl>
                                        <p:attrNameLst>
                                          <p:attrName>ppt_x</p:attrName>
                                        </p:attrNameLst>
                                      </p:cBhvr>
                                      <p:tavLst>
                                        <p:tav tm="0">
                                          <p:val>
                                            <p:strVal val="#ppt_x"/>
                                          </p:val>
                                        </p:tav>
                                        <p:tav tm="100000">
                                          <p:val>
                                            <p:strVal val="#ppt_x"/>
                                          </p:val>
                                        </p:tav>
                                      </p:tavLst>
                                    </p:anim>
                                    <p:anim calcmode="lin" valueType="num">
                                      <p:cBhvr additive="base">
                                        <p:cTn id="8" dur="500" fill="hold"/>
                                        <p:tgtEl>
                                          <p:spTgt spid="614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ntr" presetSubtype="0" fill="hold" nodeType="clickEffect">
                                  <p:stCondLst>
                                    <p:cond delay="0"/>
                                  </p:stCondLst>
                                  <p:childTnLst>
                                    <p:set>
                                      <p:cBhvr>
                                        <p:cTn id="20" dur="1" fill="hold">
                                          <p:stCondLst>
                                            <p:cond delay="0"/>
                                          </p:stCondLst>
                                        </p:cTn>
                                        <p:tgtEl>
                                          <p:spTgt spid="32778"/>
                                        </p:tgtEl>
                                        <p:attrNameLst>
                                          <p:attrName>style.visibility</p:attrName>
                                        </p:attrNameLst>
                                      </p:cBhvr>
                                      <p:to>
                                        <p:strVal val="visible"/>
                                      </p:to>
                                    </p:set>
                                    <p:animEffect transition="in" filter="wipe(down)">
                                      <p:cBhvr>
                                        <p:cTn id="21" dur="580">
                                          <p:stCondLst>
                                            <p:cond delay="0"/>
                                          </p:stCondLst>
                                        </p:cTn>
                                        <p:tgtEl>
                                          <p:spTgt spid="32778"/>
                                        </p:tgtEl>
                                      </p:cBhvr>
                                    </p:animEffect>
                                    <p:anim calcmode="lin" valueType="num">
                                      <p:cBhvr>
                                        <p:cTn id="22" dur="1822" tmFilter="0,0; 0.14,0.36; 0.43,0.73; 0.71,0.91; 1.0,1.0">
                                          <p:stCondLst>
                                            <p:cond delay="0"/>
                                          </p:stCondLst>
                                        </p:cTn>
                                        <p:tgtEl>
                                          <p:spTgt spid="3277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277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277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277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2778"/>
                                        </p:tgtEl>
                                        <p:attrNameLst>
                                          <p:attrName>ppt_y</p:attrName>
                                        </p:attrNameLst>
                                      </p:cBhvr>
                                      <p:tavLst>
                                        <p:tav tm="0" fmla="#ppt_y-sin(pi*$)/81">
                                          <p:val>
                                            <p:fltVal val="0"/>
                                          </p:val>
                                        </p:tav>
                                        <p:tav tm="100000">
                                          <p:val>
                                            <p:fltVal val="1"/>
                                          </p:val>
                                        </p:tav>
                                      </p:tavLst>
                                    </p:anim>
                                    <p:animScale>
                                      <p:cBhvr>
                                        <p:cTn id="27" dur="26">
                                          <p:stCondLst>
                                            <p:cond delay="650"/>
                                          </p:stCondLst>
                                        </p:cTn>
                                        <p:tgtEl>
                                          <p:spTgt spid="32778"/>
                                        </p:tgtEl>
                                      </p:cBhvr>
                                      <p:to x="100000" y="60000"/>
                                    </p:animScale>
                                    <p:animScale>
                                      <p:cBhvr>
                                        <p:cTn id="28" dur="166" decel="50000">
                                          <p:stCondLst>
                                            <p:cond delay="676"/>
                                          </p:stCondLst>
                                        </p:cTn>
                                        <p:tgtEl>
                                          <p:spTgt spid="32778"/>
                                        </p:tgtEl>
                                      </p:cBhvr>
                                      <p:to x="100000" y="100000"/>
                                    </p:animScale>
                                    <p:animScale>
                                      <p:cBhvr>
                                        <p:cTn id="29" dur="26">
                                          <p:stCondLst>
                                            <p:cond delay="1312"/>
                                          </p:stCondLst>
                                        </p:cTn>
                                        <p:tgtEl>
                                          <p:spTgt spid="32778"/>
                                        </p:tgtEl>
                                      </p:cBhvr>
                                      <p:to x="100000" y="80000"/>
                                    </p:animScale>
                                    <p:animScale>
                                      <p:cBhvr>
                                        <p:cTn id="30" dur="166" decel="50000">
                                          <p:stCondLst>
                                            <p:cond delay="1338"/>
                                          </p:stCondLst>
                                        </p:cTn>
                                        <p:tgtEl>
                                          <p:spTgt spid="32778"/>
                                        </p:tgtEl>
                                      </p:cBhvr>
                                      <p:to x="100000" y="100000"/>
                                    </p:animScale>
                                    <p:animScale>
                                      <p:cBhvr>
                                        <p:cTn id="31" dur="26">
                                          <p:stCondLst>
                                            <p:cond delay="1642"/>
                                          </p:stCondLst>
                                        </p:cTn>
                                        <p:tgtEl>
                                          <p:spTgt spid="32778"/>
                                        </p:tgtEl>
                                      </p:cBhvr>
                                      <p:to x="100000" y="90000"/>
                                    </p:animScale>
                                    <p:animScale>
                                      <p:cBhvr>
                                        <p:cTn id="32" dur="166" decel="50000">
                                          <p:stCondLst>
                                            <p:cond delay="1668"/>
                                          </p:stCondLst>
                                        </p:cTn>
                                        <p:tgtEl>
                                          <p:spTgt spid="32778"/>
                                        </p:tgtEl>
                                      </p:cBhvr>
                                      <p:to x="100000" y="100000"/>
                                    </p:animScale>
                                    <p:animScale>
                                      <p:cBhvr>
                                        <p:cTn id="33" dur="26">
                                          <p:stCondLst>
                                            <p:cond delay="1808"/>
                                          </p:stCondLst>
                                        </p:cTn>
                                        <p:tgtEl>
                                          <p:spTgt spid="32778"/>
                                        </p:tgtEl>
                                      </p:cBhvr>
                                      <p:to x="100000" y="95000"/>
                                    </p:animScale>
                                    <p:animScale>
                                      <p:cBhvr>
                                        <p:cTn id="34" dur="166" decel="50000">
                                          <p:stCondLst>
                                            <p:cond delay="1834"/>
                                          </p:stCondLst>
                                        </p:cTn>
                                        <p:tgtEl>
                                          <p:spTgt spid="3277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14"/>
          <p:cNvSpPr/>
          <p:nvPr/>
        </p:nvSpPr>
        <p:spPr>
          <a:xfrm>
            <a:off x="4525963" y="2244725"/>
            <a:ext cx="1223962"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الإجابـــــــــة</a:t>
            </a:r>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04664"/>
            <a:ext cx="6480720" cy="1375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80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738" y="3111500"/>
            <a:ext cx="7418387" cy="290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مجموعة 10"/>
          <p:cNvGrpSpPr/>
          <p:nvPr/>
        </p:nvGrpSpPr>
        <p:grpSpPr>
          <a:xfrm>
            <a:off x="-11230" y="0"/>
            <a:ext cx="2082876" cy="756636"/>
            <a:chOff x="179512" y="692696"/>
            <a:chExt cx="2082876" cy="756636"/>
          </a:xfrm>
        </p:grpSpPr>
        <p:pic>
          <p:nvPicPr>
            <p:cNvPr id="12"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مربع نص 12"/>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مربع نص 13"/>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44</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515066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barn(inVertical)">
                                      <p:cBhvr>
                                        <p:cTn id="7" dur="5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5" presetClass="entr" presetSubtype="0" fill="hold" nodeType="clickEffect">
                                  <p:stCondLst>
                                    <p:cond delay="0"/>
                                  </p:stCondLst>
                                  <p:childTnLst>
                                    <p:set>
                                      <p:cBhvr>
                                        <p:cTn id="19" dur="1" fill="hold">
                                          <p:stCondLst>
                                            <p:cond delay="0"/>
                                          </p:stCondLst>
                                        </p:cTn>
                                        <p:tgtEl>
                                          <p:spTgt spid="33802"/>
                                        </p:tgtEl>
                                        <p:attrNameLst>
                                          <p:attrName>style.visibility</p:attrName>
                                        </p:attrNameLst>
                                      </p:cBhvr>
                                      <p:to>
                                        <p:strVal val="visible"/>
                                      </p:to>
                                    </p:set>
                                    <p:animEffect transition="in" filter="fade">
                                      <p:cBhvr>
                                        <p:cTn id="20" dur="2000"/>
                                        <p:tgtEl>
                                          <p:spTgt spid="33802"/>
                                        </p:tgtEl>
                                      </p:cBhvr>
                                    </p:animEffect>
                                    <p:anim calcmode="lin" valueType="num">
                                      <p:cBhvr>
                                        <p:cTn id="21" dur="2000" fill="hold"/>
                                        <p:tgtEl>
                                          <p:spTgt spid="33802"/>
                                        </p:tgtEl>
                                        <p:attrNameLst>
                                          <p:attrName>ppt_w</p:attrName>
                                        </p:attrNameLst>
                                      </p:cBhvr>
                                      <p:tavLst>
                                        <p:tav tm="0" fmla="#ppt_w*sin(2.5*pi*$)">
                                          <p:val>
                                            <p:fltVal val="0"/>
                                          </p:val>
                                        </p:tav>
                                        <p:tav tm="100000">
                                          <p:val>
                                            <p:fltVal val="1"/>
                                          </p:val>
                                        </p:tav>
                                      </p:tavLst>
                                    </p:anim>
                                    <p:anim calcmode="lin" valueType="num">
                                      <p:cBhvr>
                                        <p:cTn id="22" dur="2000" fill="hold"/>
                                        <p:tgtEl>
                                          <p:spTgt spid="338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14"/>
          <p:cNvSpPr/>
          <p:nvPr/>
        </p:nvSpPr>
        <p:spPr>
          <a:xfrm>
            <a:off x="4643438" y="3921125"/>
            <a:ext cx="1223962"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الإجابـــــــــة</a:t>
            </a:r>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121" y="404664"/>
            <a:ext cx="7445375"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4508500"/>
            <a:ext cx="7950200" cy="194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8333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barn(inVertical)">
                                      <p:cBhvr>
                                        <p:cTn id="7" dur="5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nodeType="clickEffect">
                                  <p:stCondLst>
                                    <p:cond delay="0"/>
                                  </p:stCondLst>
                                  <p:childTnLst>
                                    <p:set>
                                      <p:cBhvr>
                                        <p:cTn id="19" dur="1" fill="hold">
                                          <p:stCondLst>
                                            <p:cond delay="0"/>
                                          </p:stCondLst>
                                        </p:cTn>
                                        <p:tgtEl>
                                          <p:spTgt spid="34826"/>
                                        </p:tgtEl>
                                        <p:attrNameLst>
                                          <p:attrName>style.visibility</p:attrName>
                                        </p:attrNameLst>
                                      </p:cBhvr>
                                      <p:to>
                                        <p:strVal val="visible"/>
                                      </p:to>
                                    </p:set>
                                    <p:anim calcmode="lin" valueType="num">
                                      <p:cBhvr>
                                        <p:cTn id="20" dur="1000" fill="hold"/>
                                        <p:tgtEl>
                                          <p:spTgt spid="34826"/>
                                        </p:tgtEl>
                                        <p:attrNameLst>
                                          <p:attrName>ppt_w</p:attrName>
                                        </p:attrNameLst>
                                      </p:cBhvr>
                                      <p:tavLst>
                                        <p:tav tm="0">
                                          <p:val>
                                            <p:fltVal val="0"/>
                                          </p:val>
                                        </p:tav>
                                        <p:tav tm="100000">
                                          <p:val>
                                            <p:strVal val="#ppt_w"/>
                                          </p:val>
                                        </p:tav>
                                      </p:tavLst>
                                    </p:anim>
                                    <p:anim calcmode="lin" valueType="num">
                                      <p:cBhvr>
                                        <p:cTn id="21" dur="1000" fill="hold"/>
                                        <p:tgtEl>
                                          <p:spTgt spid="34826"/>
                                        </p:tgtEl>
                                        <p:attrNameLst>
                                          <p:attrName>ppt_h</p:attrName>
                                        </p:attrNameLst>
                                      </p:cBhvr>
                                      <p:tavLst>
                                        <p:tav tm="0">
                                          <p:val>
                                            <p:fltVal val="0"/>
                                          </p:val>
                                        </p:tav>
                                        <p:tav tm="100000">
                                          <p:val>
                                            <p:strVal val="#ppt_h"/>
                                          </p:val>
                                        </p:tav>
                                      </p:tavLst>
                                    </p:anim>
                                    <p:anim calcmode="lin" valueType="num">
                                      <p:cBhvr>
                                        <p:cTn id="22" dur="1000" fill="hold"/>
                                        <p:tgtEl>
                                          <p:spTgt spid="34826"/>
                                        </p:tgtEl>
                                        <p:attrNameLst>
                                          <p:attrName>style.rotation</p:attrName>
                                        </p:attrNameLst>
                                      </p:cBhvr>
                                      <p:tavLst>
                                        <p:tav tm="0">
                                          <p:val>
                                            <p:fltVal val="90"/>
                                          </p:val>
                                        </p:tav>
                                        <p:tav tm="100000">
                                          <p:val>
                                            <p:fltVal val="0"/>
                                          </p:val>
                                        </p:tav>
                                      </p:tavLst>
                                    </p:anim>
                                    <p:animEffect transition="in" filter="fade">
                                      <p:cBhvr>
                                        <p:cTn id="23" dur="1000"/>
                                        <p:tgtEl>
                                          <p:spTgt spid="34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14"/>
          <p:cNvSpPr/>
          <p:nvPr/>
        </p:nvSpPr>
        <p:spPr>
          <a:xfrm>
            <a:off x="4614863" y="2433638"/>
            <a:ext cx="1223962" cy="374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الإجابـــــــــة</a:t>
            </a:r>
          </a:p>
        </p:txBody>
      </p:sp>
      <p:pic>
        <p:nvPicPr>
          <p:cNvPr id="358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308" y="404664"/>
            <a:ext cx="7215188"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5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3111500"/>
            <a:ext cx="7399338" cy="194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2268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35850"/>
                                        </p:tgtEl>
                                        <p:attrNameLst>
                                          <p:attrName>style.visibility</p:attrName>
                                        </p:attrNameLst>
                                      </p:cBhvr>
                                      <p:to>
                                        <p:strVal val="visible"/>
                                      </p:to>
                                    </p:set>
                                    <p:animEffect transition="in" filter="circle(in)">
                                      <p:cBhvr>
                                        <p:cTn id="15" dur="20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19"/>
          <p:cNvSpPr/>
          <p:nvPr/>
        </p:nvSpPr>
        <p:spPr>
          <a:xfrm>
            <a:off x="19214" y="3857418"/>
            <a:ext cx="3994595" cy="1569660"/>
          </a:xfrm>
          <a:prstGeom prst="rect">
            <a:avLst/>
          </a:prstGeom>
          <a:noFill/>
          <a:ln w="9525" cap="flat" cmpd="sng" algn="ctr">
            <a:noFill/>
            <a:prstDash val="solid"/>
          </a:ln>
          <a:effectLst>
            <a:outerShdw blurRad="76200" dir="18900000" sy="23000" kx="-1200000" algn="bl" rotWithShape="0">
              <a:prstClr val="black">
                <a:alpha val="20000"/>
              </a:prstClr>
            </a:outerShdw>
            <a:reflection blurRad="6350" stA="52000" endA="300" endPos="35000" dir="5400000" sy="-100000" algn="bl" rotWithShape="0"/>
          </a:effectLst>
        </p:spPr>
        <p:txBody>
          <a:bodyPr wrap="square">
            <a:spAutoFit/>
          </a:bodyPr>
          <a:lstStyle/>
          <a:p>
            <a:pPr algn="ctr">
              <a:defRPr/>
            </a:pPr>
            <a:r>
              <a:rPr lang="ar-SA" sz="4800" b="1" dirty="0" smtClean="0">
                <a:solidFill>
                  <a:srgbClr val="FF0000"/>
                </a:solidFill>
                <a:latin typeface="Arial" pitchFamily="34" charset="0"/>
              </a:rPr>
              <a:t>الرنين في الأعمدة الهوائية والأوتار</a:t>
            </a:r>
            <a:endParaRPr lang="ar-EG" sz="4800" b="1" dirty="0">
              <a:solidFill>
                <a:srgbClr val="FF0000"/>
              </a:solidFill>
              <a:latin typeface="Arial" pitchFamily="34" charset="0"/>
            </a:endParaRPr>
          </a:p>
        </p:txBody>
      </p:sp>
      <p:sp>
        <p:nvSpPr>
          <p:cNvPr id="21" name="مستطيل 11">
            <a:hlinkClick r:id="" action="ppaction://noaction"/>
          </p:cNvPr>
          <p:cNvSpPr>
            <a:spLocks noChangeArrowheads="1"/>
          </p:cNvSpPr>
          <p:nvPr/>
        </p:nvSpPr>
        <p:spPr bwMode="auto">
          <a:xfrm>
            <a:off x="-232334" y="494386"/>
            <a:ext cx="4846907" cy="1446550"/>
          </a:xfrm>
          <a:prstGeom prst="rect">
            <a:avLst/>
          </a:prstGeom>
          <a:noFill/>
          <a:ln>
            <a:noFill/>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ar-SA" sz="4400" b="1" dirty="0" smtClean="0">
                <a:solidFill>
                  <a:srgbClr val="FFFF00"/>
                </a:solidFill>
                <a:latin typeface="Arial" pitchFamily="34" charset="0"/>
              </a:rPr>
              <a:t>الفصل  الثامن </a:t>
            </a:r>
          </a:p>
          <a:p>
            <a:pPr algn="ctr" fontAlgn="base">
              <a:spcBef>
                <a:spcPct val="0"/>
              </a:spcBef>
              <a:spcAft>
                <a:spcPct val="0"/>
              </a:spcAft>
              <a:defRPr/>
            </a:pPr>
            <a:r>
              <a:rPr lang="ar-SA" altLang="ar-SA" sz="4400" b="1" dirty="0" smtClean="0">
                <a:solidFill>
                  <a:prstClr val="black"/>
                </a:solidFill>
                <a:latin typeface="Arial" pitchFamily="34" charset="0"/>
                <a:cs typeface="Times New Roman" pitchFamily="18" charset="0"/>
              </a:rPr>
              <a:t>الصوت</a:t>
            </a:r>
            <a:endParaRPr lang="ar-EG" sz="4400" b="1" kern="0" dirty="0">
              <a:ln w="11430"/>
              <a:solidFill>
                <a:srgbClr val="FFC000"/>
              </a:solidFill>
              <a:effectLst>
                <a:outerShdw blurRad="80000" dist="40000" dir="5040000" algn="tl">
                  <a:srgbClr val="000000">
                    <a:alpha val="30000"/>
                  </a:srgbClr>
                </a:outerShdw>
              </a:effectLst>
              <a:latin typeface="GEFlow-Bold"/>
            </a:endParaRPr>
          </a:p>
        </p:txBody>
      </p:sp>
      <p:sp>
        <p:nvSpPr>
          <p:cNvPr id="22" name="مستطيل 11">
            <a:hlinkClick r:id="" action="ppaction://noaction"/>
          </p:cNvPr>
          <p:cNvSpPr>
            <a:spLocks noChangeArrowheads="1"/>
          </p:cNvSpPr>
          <p:nvPr/>
        </p:nvSpPr>
        <p:spPr bwMode="auto">
          <a:xfrm>
            <a:off x="611560" y="2577098"/>
            <a:ext cx="3058491" cy="707886"/>
          </a:xfrm>
          <a:prstGeom prst="rect">
            <a:avLst/>
          </a:prstGeom>
          <a:noFill/>
          <a:ln>
            <a:noFill/>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a:extLst/>
        </p:spPr>
        <p:txBody>
          <a:bodyPr wrap="square">
            <a:spAutoFit/>
            <a:scene3d>
              <a:camera prst="orthographicFront"/>
              <a:lightRig rig="glow" dir="tl">
                <a:rot lat="0" lon="0" rev="5400000"/>
              </a:lightRig>
            </a:scene3d>
            <a:sp3d contourW="12700">
              <a:contourClr>
                <a:schemeClr val="accent6">
                  <a:shade val="73000"/>
                </a:schemeClr>
              </a:contourClr>
            </a:sp3d>
          </a:bodyPr>
          <a:lstStyle/>
          <a:p>
            <a:pPr algn="ctr">
              <a:defRPr/>
            </a:pPr>
            <a:r>
              <a:rPr lang="ar-EG" sz="4000" b="1" kern="0" dirty="0" smtClean="0">
                <a:ln w="11430"/>
                <a:solidFill>
                  <a:srgbClr val="002060"/>
                </a:solidFill>
                <a:latin typeface="GEFlow-Bold"/>
              </a:rPr>
              <a:t>الدرس </a:t>
            </a:r>
            <a:r>
              <a:rPr lang="ar-SA" sz="4000" b="1" kern="0" dirty="0" smtClean="0">
                <a:ln w="11430"/>
                <a:solidFill>
                  <a:srgbClr val="002060"/>
                </a:solidFill>
                <a:latin typeface="GEFlow-Bold"/>
              </a:rPr>
              <a:t>الثاني</a:t>
            </a:r>
            <a:endParaRPr lang="ar-SA" sz="4000" b="1" kern="0" dirty="0" smtClean="0">
              <a:ln w="11430"/>
              <a:solidFill>
                <a:srgbClr val="002060"/>
              </a:solidFill>
              <a:latin typeface="Franklin Gothic Book"/>
            </a:endParaRPr>
          </a:p>
        </p:txBody>
      </p:sp>
      <p:grpSp>
        <p:nvGrpSpPr>
          <p:cNvPr id="5" name="مجموعة 4"/>
          <p:cNvGrpSpPr/>
          <p:nvPr/>
        </p:nvGrpSpPr>
        <p:grpSpPr>
          <a:xfrm>
            <a:off x="-36512" y="6116554"/>
            <a:ext cx="2082876" cy="756636"/>
            <a:chOff x="179512" y="692696"/>
            <a:chExt cx="2082876" cy="756636"/>
          </a:xfrm>
        </p:grpSpPr>
        <p:pic>
          <p:nvPicPr>
            <p:cNvPr id="6" name="Picture 2"/>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45</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13562841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4" name="مجموعة 3"/>
          <p:cNvGrpSpPr/>
          <p:nvPr/>
        </p:nvGrpSpPr>
        <p:grpSpPr>
          <a:xfrm>
            <a:off x="1907704" y="93298"/>
            <a:ext cx="6161135" cy="764704"/>
            <a:chOff x="2339752" y="0"/>
            <a:chExt cx="4536504" cy="764704"/>
          </a:xfrm>
        </p:grpSpPr>
        <p:sp>
          <p:nvSpPr>
            <p:cNvPr id="2" name="مستطيل مستدير الزوايا 1"/>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3" name="مستطيل مستدير الزوايا 2"/>
            <p:cNvSpPr/>
            <p:nvPr/>
          </p:nvSpPr>
          <p:spPr>
            <a:xfrm>
              <a:off x="2555776" y="0"/>
              <a:ext cx="4320480" cy="7647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5" name="مربع نص 4"/>
          <p:cNvSpPr txBox="1"/>
          <p:nvPr/>
        </p:nvSpPr>
        <p:spPr>
          <a:xfrm>
            <a:off x="2573996" y="173259"/>
            <a:ext cx="5382380"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مصادر الصوت </a:t>
            </a:r>
            <a:r>
              <a:rPr lang="en-US"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Sources of Sound</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8" name="مجموعة 7"/>
          <p:cNvGrpSpPr/>
          <p:nvPr/>
        </p:nvGrpSpPr>
        <p:grpSpPr>
          <a:xfrm>
            <a:off x="584157" y="1055024"/>
            <a:ext cx="8380332" cy="1188132"/>
            <a:chOff x="6091124" y="820894"/>
            <a:chExt cx="3052876" cy="787896"/>
          </a:xfrm>
        </p:grpSpPr>
        <p:sp>
          <p:nvSpPr>
            <p:cNvPr id="7" name="مستطيل 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6" name="مخطط انسيابي: معالجة متعاقبة 5"/>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15" name="مربع نص 14"/>
          <p:cNvSpPr txBox="1"/>
          <p:nvPr/>
        </p:nvSpPr>
        <p:spPr>
          <a:xfrm>
            <a:off x="899592" y="1073712"/>
            <a:ext cx="7817319" cy="1077218"/>
          </a:xfrm>
          <a:prstGeom prst="rect">
            <a:avLst/>
          </a:prstGeom>
          <a:noFill/>
        </p:spPr>
        <p:txBody>
          <a:bodyPr wrap="square" rtlCol="1">
            <a:spAutoFit/>
          </a:bodyPr>
          <a:lstStyle/>
          <a:p>
            <a:r>
              <a:rPr lang="ar-SA" sz="3200" b="1" dirty="0">
                <a:latin typeface="Sakkal Majalla" pitchFamily="2" charset="-78"/>
                <a:cs typeface="Sakkal Majalla" pitchFamily="2" charset="-78"/>
              </a:rPr>
              <a:t>1ـ ينتج الصوت عن اهتزاز الأجسام؛ إذ تؤدي اهتزازات الجسم إلى تحريك الجزيئات التي تتسبب في إحداث تذبذب في ضغط الهواء</a:t>
            </a:r>
            <a:endParaRPr lang="ar-SA" sz="3200" b="1" dirty="0">
              <a:solidFill>
                <a:srgbClr val="0070C0"/>
              </a:solidFill>
              <a:latin typeface="Sakkal Majalla" pitchFamily="2" charset="-78"/>
              <a:cs typeface="Sakkal Majalla" pitchFamily="2" charset="-78"/>
            </a:endParaRPr>
          </a:p>
        </p:txBody>
      </p:sp>
      <p:grpSp>
        <p:nvGrpSpPr>
          <p:cNvPr id="35" name="مجموعة 34"/>
          <p:cNvGrpSpPr/>
          <p:nvPr/>
        </p:nvGrpSpPr>
        <p:grpSpPr>
          <a:xfrm>
            <a:off x="584156" y="2279160"/>
            <a:ext cx="8380332" cy="1188132"/>
            <a:chOff x="6091124" y="820894"/>
            <a:chExt cx="3052876" cy="787896"/>
          </a:xfrm>
        </p:grpSpPr>
        <p:sp>
          <p:nvSpPr>
            <p:cNvPr id="36" name="مستطيل 35"/>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37" name="مخطط انسيابي: معالجة متعاقبة 36"/>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42" name="مربع نص 41"/>
          <p:cNvSpPr txBox="1"/>
          <p:nvPr/>
        </p:nvSpPr>
        <p:spPr>
          <a:xfrm>
            <a:off x="899591" y="2297848"/>
            <a:ext cx="7817319" cy="1015663"/>
          </a:xfrm>
          <a:prstGeom prst="rect">
            <a:avLst/>
          </a:prstGeom>
          <a:noFill/>
        </p:spPr>
        <p:txBody>
          <a:bodyPr wrap="square" rtlCol="1">
            <a:spAutoFit/>
          </a:bodyPr>
          <a:lstStyle/>
          <a:p>
            <a:r>
              <a:rPr lang="ar-SA" sz="3000" b="1" dirty="0">
                <a:latin typeface="Sakkal Majalla" pitchFamily="2" charset="-78"/>
                <a:cs typeface="Sakkal Majalla" pitchFamily="2" charset="-78"/>
              </a:rPr>
              <a:t>2ـ يحتوي مكبر الصوت على مخروط مصمم ليهتز بوساطة التيارات الكهربائية،</a:t>
            </a:r>
            <a:endParaRPr lang="ar-SA" sz="3000" b="1" dirty="0">
              <a:solidFill>
                <a:srgbClr val="0070C0"/>
              </a:solidFill>
              <a:latin typeface="Sakkal Majalla" pitchFamily="2" charset="-78"/>
              <a:cs typeface="Sakkal Majalla" pitchFamily="2" charset="-78"/>
            </a:endParaRPr>
          </a:p>
        </p:txBody>
      </p:sp>
      <p:grpSp>
        <p:nvGrpSpPr>
          <p:cNvPr id="43" name="مجموعة 42"/>
          <p:cNvGrpSpPr/>
          <p:nvPr/>
        </p:nvGrpSpPr>
        <p:grpSpPr>
          <a:xfrm>
            <a:off x="584156" y="3539300"/>
            <a:ext cx="8380332" cy="1188132"/>
            <a:chOff x="6091124" y="820894"/>
            <a:chExt cx="3052876" cy="787896"/>
          </a:xfrm>
        </p:grpSpPr>
        <p:sp>
          <p:nvSpPr>
            <p:cNvPr id="44" name="مستطيل 43"/>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45" name="مخطط انسيابي: معالجة متعاقبة 44"/>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46" name="مربع نص 45"/>
          <p:cNvSpPr txBox="1"/>
          <p:nvPr/>
        </p:nvSpPr>
        <p:spPr>
          <a:xfrm>
            <a:off x="899591" y="3557988"/>
            <a:ext cx="7817319" cy="1015663"/>
          </a:xfrm>
          <a:prstGeom prst="rect">
            <a:avLst/>
          </a:prstGeom>
          <a:noFill/>
        </p:spPr>
        <p:txBody>
          <a:bodyPr wrap="square" rtlCol="1">
            <a:spAutoFit/>
          </a:bodyPr>
          <a:lstStyle/>
          <a:p>
            <a:r>
              <a:rPr lang="ar-SA" sz="3000" b="1" dirty="0">
                <a:latin typeface="Sakkal Majalla" pitchFamily="2" charset="-78"/>
                <a:cs typeface="Sakkal Majalla" pitchFamily="2" charset="-78"/>
              </a:rPr>
              <a:t>3ـ تعد الصنوج والدفوف والطبول أمثلة على السطوح المهتزة، وتعد جميعها مصادر للصوت.</a:t>
            </a:r>
            <a:endParaRPr lang="ar-SA" sz="3000" b="1" dirty="0">
              <a:solidFill>
                <a:srgbClr val="0070C0"/>
              </a:solidFill>
              <a:latin typeface="Sakkal Majalla" pitchFamily="2" charset="-78"/>
              <a:cs typeface="Sakkal Majalla" pitchFamily="2" charset="-78"/>
            </a:endParaRPr>
          </a:p>
        </p:txBody>
      </p:sp>
      <p:grpSp>
        <p:nvGrpSpPr>
          <p:cNvPr id="47" name="مجموعة 46"/>
          <p:cNvGrpSpPr/>
          <p:nvPr/>
        </p:nvGrpSpPr>
        <p:grpSpPr>
          <a:xfrm>
            <a:off x="2573995" y="4799154"/>
            <a:ext cx="6390492" cy="594066"/>
            <a:chOff x="6091124" y="820894"/>
            <a:chExt cx="3052876" cy="787896"/>
          </a:xfrm>
        </p:grpSpPr>
        <p:sp>
          <p:nvSpPr>
            <p:cNvPr id="48" name="مستطيل 47"/>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49" name="مخطط انسيابي: معالجة متعاقبة 48"/>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50" name="مربع نص 49"/>
          <p:cNvSpPr txBox="1"/>
          <p:nvPr/>
        </p:nvSpPr>
        <p:spPr>
          <a:xfrm>
            <a:off x="899590" y="4817842"/>
            <a:ext cx="7817319" cy="553998"/>
          </a:xfrm>
          <a:prstGeom prst="rect">
            <a:avLst/>
          </a:prstGeom>
          <a:noFill/>
        </p:spPr>
        <p:txBody>
          <a:bodyPr wrap="square" rtlCol="1">
            <a:spAutoFit/>
          </a:bodyPr>
          <a:lstStyle/>
          <a:p>
            <a:r>
              <a:rPr lang="ar-SA" sz="3000" b="1" dirty="0">
                <a:latin typeface="Sakkal Majalla" pitchFamily="2" charset="-78"/>
                <a:cs typeface="Sakkal Majalla" pitchFamily="2" charset="-78"/>
              </a:rPr>
              <a:t>4ـ ينتج الصوت البشري عن اهتزاز الأوتار </a:t>
            </a:r>
            <a:r>
              <a:rPr lang="ar-SA" sz="3000" b="1" dirty="0" smtClean="0">
                <a:latin typeface="Sakkal Majalla" pitchFamily="2" charset="-78"/>
                <a:cs typeface="Sakkal Majalla" pitchFamily="2" charset="-78"/>
              </a:rPr>
              <a:t>الصوتية</a:t>
            </a:r>
            <a:endParaRPr lang="ar-SA" sz="3000" b="1" dirty="0">
              <a:latin typeface="Sakkal Majalla" pitchFamily="2" charset="-78"/>
              <a:cs typeface="Sakkal Majalla" pitchFamily="2" charset="-78"/>
            </a:endParaRPr>
          </a:p>
        </p:txBody>
      </p:sp>
      <p:grpSp>
        <p:nvGrpSpPr>
          <p:cNvPr id="51" name="مجموعة 50"/>
          <p:cNvGrpSpPr/>
          <p:nvPr/>
        </p:nvGrpSpPr>
        <p:grpSpPr>
          <a:xfrm>
            <a:off x="2573996" y="5411222"/>
            <a:ext cx="6390492" cy="594066"/>
            <a:chOff x="6091124" y="820894"/>
            <a:chExt cx="3052876" cy="787896"/>
          </a:xfrm>
        </p:grpSpPr>
        <p:sp>
          <p:nvSpPr>
            <p:cNvPr id="52" name="مستطيل 51"/>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53" name="مخطط انسيابي: معالجة متعاقبة 52"/>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54" name="مربع نص 53"/>
          <p:cNvSpPr txBox="1"/>
          <p:nvPr/>
        </p:nvSpPr>
        <p:spPr>
          <a:xfrm>
            <a:off x="899591" y="5429910"/>
            <a:ext cx="7817319" cy="553998"/>
          </a:xfrm>
          <a:prstGeom prst="rect">
            <a:avLst/>
          </a:prstGeom>
          <a:noFill/>
        </p:spPr>
        <p:txBody>
          <a:bodyPr wrap="square" rtlCol="1">
            <a:spAutoFit/>
          </a:bodyPr>
          <a:lstStyle/>
          <a:p>
            <a:r>
              <a:rPr lang="ar-SA" sz="3000" b="1" dirty="0">
                <a:latin typeface="Sakkal Majalla" pitchFamily="2" charset="-78"/>
                <a:cs typeface="Sakkal Majalla" pitchFamily="2" charset="-78"/>
              </a:rPr>
              <a:t>5ـ الآلات الوترية فإن الأسلاك أو الأوتار هي التي تهتز.</a:t>
            </a:r>
            <a:endParaRPr lang="ar-SA" sz="3000" b="1" dirty="0">
              <a:solidFill>
                <a:srgbClr val="0070C0"/>
              </a:solidFill>
              <a:latin typeface="Sakkal Majalla" pitchFamily="2" charset="-78"/>
              <a:cs typeface="Sakkal Majalla" pitchFamily="2" charset="-78"/>
            </a:endParaRPr>
          </a:p>
        </p:txBody>
      </p:sp>
      <p:grpSp>
        <p:nvGrpSpPr>
          <p:cNvPr id="31" name="مجموعة 30"/>
          <p:cNvGrpSpPr/>
          <p:nvPr/>
        </p:nvGrpSpPr>
        <p:grpSpPr>
          <a:xfrm>
            <a:off x="-36512" y="-27384"/>
            <a:ext cx="2082876" cy="756636"/>
            <a:chOff x="179512" y="692696"/>
            <a:chExt cx="2082876" cy="756636"/>
          </a:xfrm>
        </p:grpSpPr>
        <p:pic>
          <p:nvPicPr>
            <p:cNvPr id="32"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4"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45</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183798170"/>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0-#ppt_w/2"/>
                                          </p:val>
                                        </p:tav>
                                        <p:tav tm="100000">
                                          <p:val>
                                            <p:strVal val="#ppt_x"/>
                                          </p:val>
                                        </p:tav>
                                      </p:tavLst>
                                    </p:anim>
                                    <p:anim calcmode="lin" valueType="num">
                                      <p:cBhvr additive="base">
                                        <p:cTn id="30" dur="500" fill="hold"/>
                                        <p:tgtEl>
                                          <p:spTgt spid="35"/>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0-#ppt_w/2"/>
                                          </p:val>
                                        </p:tav>
                                        <p:tav tm="100000">
                                          <p:val>
                                            <p:strVal val="#ppt_x"/>
                                          </p:val>
                                        </p:tav>
                                      </p:tavLst>
                                    </p:anim>
                                    <p:anim calcmode="lin" valueType="num">
                                      <p:cBhvr additive="base">
                                        <p:cTn id="34"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ppt_x"/>
                                          </p:val>
                                        </p:tav>
                                        <p:tav tm="100000">
                                          <p:val>
                                            <p:strVal val="#ppt_x"/>
                                          </p:val>
                                        </p:tav>
                                      </p:tavLst>
                                    </p:anim>
                                    <p:anim calcmode="lin" valueType="num">
                                      <p:cBhvr additive="base">
                                        <p:cTn id="40" dur="500" fill="hold"/>
                                        <p:tgtEl>
                                          <p:spTgt spid="43"/>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fill="hold"/>
                                        <p:tgtEl>
                                          <p:spTgt spid="47"/>
                                        </p:tgtEl>
                                        <p:attrNameLst>
                                          <p:attrName>ppt_x</p:attrName>
                                        </p:attrNameLst>
                                      </p:cBhvr>
                                      <p:tavLst>
                                        <p:tav tm="0">
                                          <p:val>
                                            <p:strVal val="#ppt_x"/>
                                          </p:val>
                                        </p:tav>
                                        <p:tav tm="100000">
                                          <p:val>
                                            <p:strVal val="#ppt_x"/>
                                          </p:val>
                                        </p:tav>
                                      </p:tavLst>
                                    </p:anim>
                                    <p:anim calcmode="lin" valueType="num">
                                      <p:cBhvr additive="base">
                                        <p:cTn id="50" dur="500" fill="hold"/>
                                        <p:tgtEl>
                                          <p:spTgt spid="47"/>
                                        </p:tgtEl>
                                        <p:attrNameLst>
                                          <p:attrName>ppt_y</p:attrName>
                                        </p:attrNameLst>
                                      </p:cBhvr>
                                      <p:tavLst>
                                        <p:tav tm="0">
                                          <p:val>
                                            <p:strVal val="1+#ppt_h/2"/>
                                          </p:val>
                                        </p:tav>
                                        <p:tav tm="100000">
                                          <p:val>
                                            <p:strVal val="#ppt_y"/>
                                          </p:val>
                                        </p:tav>
                                      </p:tavLst>
                                    </p:anim>
                                  </p:childTnLst>
                                </p:cTn>
                              </p:par>
                              <p:par>
                                <p:cTn id="51" presetID="2" presetClass="entr" presetSubtype="3"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500" fill="hold"/>
                                        <p:tgtEl>
                                          <p:spTgt spid="50"/>
                                        </p:tgtEl>
                                        <p:attrNameLst>
                                          <p:attrName>ppt_x</p:attrName>
                                        </p:attrNameLst>
                                      </p:cBhvr>
                                      <p:tavLst>
                                        <p:tav tm="0">
                                          <p:val>
                                            <p:strVal val="1+#ppt_w/2"/>
                                          </p:val>
                                        </p:tav>
                                        <p:tav tm="100000">
                                          <p:val>
                                            <p:strVal val="#ppt_x"/>
                                          </p:val>
                                        </p:tav>
                                      </p:tavLst>
                                    </p:anim>
                                    <p:anim calcmode="lin" valueType="num">
                                      <p:cBhvr additive="base">
                                        <p:cTn id="54"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nodeType="click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fill="hold"/>
                                        <p:tgtEl>
                                          <p:spTgt spid="51"/>
                                        </p:tgtEl>
                                        <p:attrNameLst>
                                          <p:attrName>ppt_x</p:attrName>
                                        </p:attrNameLst>
                                      </p:cBhvr>
                                      <p:tavLst>
                                        <p:tav tm="0">
                                          <p:val>
                                            <p:strVal val="#ppt_x"/>
                                          </p:val>
                                        </p:tav>
                                        <p:tav tm="100000">
                                          <p:val>
                                            <p:strVal val="#ppt_x"/>
                                          </p:val>
                                        </p:tav>
                                      </p:tavLst>
                                    </p:anim>
                                    <p:anim calcmode="lin" valueType="num">
                                      <p:cBhvr additive="base">
                                        <p:cTn id="60" dur="500" fill="hold"/>
                                        <p:tgtEl>
                                          <p:spTgt spid="51"/>
                                        </p:tgtEl>
                                        <p:attrNameLst>
                                          <p:attrName>ppt_y</p:attrName>
                                        </p:attrNameLst>
                                      </p:cBhvr>
                                      <p:tavLst>
                                        <p:tav tm="0">
                                          <p:val>
                                            <p:strVal val="0-#ppt_h/2"/>
                                          </p:val>
                                        </p:tav>
                                        <p:tav tm="100000">
                                          <p:val>
                                            <p:strVal val="#ppt_y"/>
                                          </p:val>
                                        </p:tav>
                                      </p:tavLst>
                                    </p:anim>
                                  </p:childTnLst>
                                </p:cTn>
                              </p:par>
                              <p:par>
                                <p:cTn id="61" presetID="2" presetClass="entr" presetSubtype="3"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500" fill="hold"/>
                                        <p:tgtEl>
                                          <p:spTgt spid="54"/>
                                        </p:tgtEl>
                                        <p:attrNameLst>
                                          <p:attrName>ppt_x</p:attrName>
                                        </p:attrNameLst>
                                      </p:cBhvr>
                                      <p:tavLst>
                                        <p:tav tm="0">
                                          <p:val>
                                            <p:strVal val="1+#ppt_w/2"/>
                                          </p:val>
                                        </p:tav>
                                        <p:tav tm="100000">
                                          <p:val>
                                            <p:strVal val="#ppt_x"/>
                                          </p:val>
                                        </p:tav>
                                      </p:tavLst>
                                    </p:anim>
                                    <p:anim calcmode="lin" valueType="num">
                                      <p:cBhvr additive="base">
                                        <p:cTn id="64" dur="500" fill="hold"/>
                                        <p:tgtEl>
                                          <p:spTgt spid="54"/>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2000"/>
                                        <p:tgtEl>
                                          <p:spTgt spid="11"/>
                                        </p:tgtEl>
                                      </p:cBhvr>
                                    </p:animEffect>
                                    <p:anim calcmode="lin" valueType="num">
                                      <p:cBhvr>
                                        <p:cTn id="70" dur="2000" fill="hold"/>
                                        <p:tgtEl>
                                          <p:spTgt spid="11"/>
                                        </p:tgtEl>
                                        <p:attrNameLst>
                                          <p:attrName>ppt_w</p:attrName>
                                        </p:attrNameLst>
                                      </p:cBhvr>
                                      <p:tavLst>
                                        <p:tav tm="0" fmla="#ppt_w*sin(2.5*pi*$)">
                                          <p:val>
                                            <p:fltVal val="0"/>
                                          </p:val>
                                        </p:tav>
                                        <p:tav tm="100000">
                                          <p:val>
                                            <p:fltVal val="1"/>
                                          </p:val>
                                        </p:tav>
                                      </p:tavLst>
                                    </p:anim>
                                    <p:anim calcmode="lin" valueType="num">
                                      <p:cBhvr>
                                        <p:cTn id="71" dur="2000" fill="hold"/>
                                        <p:tgtEl>
                                          <p:spTgt spid="11"/>
                                        </p:tgtEl>
                                        <p:attrNameLst>
                                          <p:attrName>ppt_h</p:attrName>
                                        </p:attrNameLst>
                                      </p:cBhvr>
                                      <p:tavLst>
                                        <p:tav tm="0">
                                          <p:val>
                                            <p:strVal val="#ppt_h"/>
                                          </p:val>
                                        </p:tav>
                                        <p:tav tm="100000">
                                          <p:val>
                                            <p:strVal val="#ppt_h"/>
                                          </p:val>
                                        </p:tav>
                                      </p:tavLst>
                                    </p:anim>
                                  </p:childTnLst>
                                </p:cTn>
                              </p:par>
                              <p:par>
                                <p:cTn id="72" presetID="45" presetClass="entr" presetSubtype="0"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2000"/>
                                        <p:tgtEl>
                                          <p:spTgt spid="10"/>
                                        </p:tgtEl>
                                      </p:cBhvr>
                                    </p:animEffect>
                                    <p:anim calcmode="lin" valueType="num">
                                      <p:cBhvr>
                                        <p:cTn id="75" dur="2000" fill="hold"/>
                                        <p:tgtEl>
                                          <p:spTgt spid="10"/>
                                        </p:tgtEl>
                                        <p:attrNameLst>
                                          <p:attrName>ppt_w</p:attrName>
                                        </p:attrNameLst>
                                      </p:cBhvr>
                                      <p:tavLst>
                                        <p:tav tm="0" fmla="#ppt_w*sin(2.5*pi*$)">
                                          <p:val>
                                            <p:fltVal val="0"/>
                                          </p:val>
                                        </p:tav>
                                        <p:tav tm="100000">
                                          <p:val>
                                            <p:fltVal val="1"/>
                                          </p:val>
                                        </p:tav>
                                      </p:tavLst>
                                    </p:anim>
                                    <p:anim calcmode="lin" valueType="num">
                                      <p:cBhvr>
                                        <p:cTn id="7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42" grpId="0"/>
      <p:bldP spid="46" grpId="0"/>
      <p:bldP spid="50"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sp>
        <p:nvSpPr>
          <p:cNvPr id="30" name="مربع نص 29"/>
          <p:cNvSpPr txBox="1"/>
          <p:nvPr/>
        </p:nvSpPr>
        <p:spPr>
          <a:xfrm>
            <a:off x="3705633" y="44624"/>
            <a:ext cx="5258855" cy="1015663"/>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الرنين في الأعمدة (الأنابيب) الهوائية</a:t>
            </a:r>
          </a:p>
          <a:p>
            <a:pPr algn="ctr"/>
            <a:r>
              <a:rPr lang="en-US" sz="3000" b="1" dirty="0" smtClean="0">
                <a:solidFill>
                  <a:schemeClr val="bg1"/>
                </a:solidFill>
                <a:latin typeface="Sakkal Majalla" pitchFamily="2" charset="-78"/>
                <a:cs typeface="Sakkal Majalla" pitchFamily="2" charset="-78"/>
              </a:rPr>
              <a:t>Resonance in Air columns</a:t>
            </a:r>
            <a:endParaRPr lang="ar-SA" sz="3000" b="1" dirty="0">
              <a:solidFill>
                <a:srgbClr val="FFFF00"/>
              </a:solidFill>
              <a:latin typeface="Sakkal Majalla" pitchFamily="2" charset="-78"/>
              <a:cs typeface="Sakkal Majalla" pitchFamily="2" charset="-78"/>
            </a:endParaRPr>
          </a:p>
        </p:txBody>
      </p:sp>
      <p:sp>
        <p:nvSpPr>
          <p:cNvPr id="25" name="مربع نص 24"/>
          <p:cNvSpPr txBox="1"/>
          <p:nvPr/>
        </p:nvSpPr>
        <p:spPr>
          <a:xfrm>
            <a:off x="385088" y="1268760"/>
            <a:ext cx="8118616" cy="1015663"/>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b="1" dirty="0">
                <a:latin typeface="Sakkal Majalla" pitchFamily="2" charset="-78"/>
                <a:cs typeface="Sakkal Majalla" pitchFamily="2" charset="-78"/>
              </a:rPr>
              <a:t>عند وضع شوكة رنانة فوق عمود هواء يهتز الهواء داخل الأنبوب بالتردد نفسه، أو برنين يتوافق مع اهتزاز معين للشوكة الرنانة.</a:t>
            </a:r>
          </a:p>
        </p:txBody>
      </p:sp>
      <p:sp>
        <p:nvSpPr>
          <p:cNvPr id="32" name="مربع نص 31"/>
          <p:cNvSpPr txBox="1"/>
          <p:nvPr/>
        </p:nvSpPr>
        <p:spPr>
          <a:xfrm>
            <a:off x="385088" y="2485345"/>
            <a:ext cx="8118616" cy="1015663"/>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SA" sz="3000" b="1" dirty="0">
                <a:latin typeface="Sakkal Majalla" pitchFamily="2" charset="-78"/>
                <a:cs typeface="Sakkal Majalla" pitchFamily="2" charset="-78"/>
              </a:rPr>
              <a:t>تذكر أن الرنين يزيد من سعة الاهتزاز من خلال تكرار تطبيق قوة خارجية صغيرة بالتردد الطبيعي نفسه</a:t>
            </a:r>
          </a:p>
        </p:txBody>
      </p:sp>
      <p:sp>
        <p:nvSpPr>
          <p:cNvPr id="33" name="مربع نص 32"/>
          <p:cNvSpPr txBox="1"/>
          <p:nvPr/>
        </p:nvSpPr>
        <p:spPr>
          <a:xfrm>
            <a:off x="385089" y="3637473"/>
            <a:ext cx="8145992" cy="1015663"/>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b="1" dirty="0">
                <a:latin typeface="Sakkal Majalla" pitchFamily="2" charset="-78"/>
                <a:cs typeface="Sakkal Majalla" pitchFamily="2" charset="-78"/>
              </a:rPr>
              <a:t>ويحدد طول عمود الهواء ترددات الهواء المهتز التي ستكون في حالة رنين، في حين يؤدي تغيير طول عمود الهواء إلى تغيير حدة صوت الآلة</a:t>
            </a:r>
          </a:p>
        </p:txBody>
      </p:sp>
      <p:sp>
        <p:nvSpPr>
          <p:cNvPr id="17" name="مربع نص 16"/>
          <p:cNvSpPr txBox="1"/>
          <p:nvPr/>
        </p:nvSpPr>
        <p:spPr>
          <a:xfrm>
            <a:off x="385089" y="4797152"/>
            <a:ext cx="8147351"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SA" sz="3000" b="1" dirty="0" smtClean="0">
                <a:latin typeface="Sakkal Majalla" pitchFamily="2" charset="-78"/>
                <a:cs typeface="Sakkal Majalla" pitchFamily="2" charset="-78"/>
              </a:rPr>
              <a:t>عند وضع شوكة رنانة فوق عمود هواء يهتز الهواء داخل الأنبوب بالتردد نفسه، أو برنين يتوافق مع اهتزاز معين للشوكة الرنانة.</a:t>
            </a:r>
            <a:endParaRPr lang="ar-SA" sz="3000" b="1" dirty="0">
              <a:latin typeface="Sakkal Majalla" pitchFamily="2" charset="-78"/>
              <a:cs typeface="Sakkal Majalla" pitchFamily="2" charset="-78"/>
            </a:endParaRPr>
          </a:p>
        </p:txBody>
      </p:sp>
      <p:grpSp>
        <p:nvGrpSpPr>
          <p:cNvPr id="20" name="مجموعة 19"/>
          <p:cNvGrpSpPr/>
          <p:nvPr/>
        </p:nvGrpSpPr>
        <p:grpSpPr>
          <a:xfrm>
            <a:off x="-36512" y="-27384"/>
            <a:ext cx="2082876" cy="756636"/>
            <a:chOff x="179512" y="692696"/>
            <a:chExt cx="2082876" cy="756636"/>
          </a:xfrm>
        </p:grpSpPr>
        <p:pic>
          <p:nvPicPr>
            <p:cNvPr id="21"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45</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1108273562"/>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heel(1)">
                                      <p:cBhvr>
                                        <p:cTn id="25" dur="20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000"/>
                                        <p:tgtEl>
                                          <p:spTgt spid="11"/>
                                        </p:tgtEl>
                                      </p:cBhvr>
                                    </p:animEffect>
                                    <p:anim calcmode="lin" valueType="num">
                                      <p:cBhvr>
                                        <p:cTn id="37" dur="2000" fill="hold"/>
                                        <p:tgtEl>
                                          <p:spTgt spid="11"/>
                                        </p:tgtEl>
                                        <p:attrNameLst>
                                          <p:attrName>ppt_w</p:attrName>
                                        </p:attrNameLst>
                                      </p:cBhvr>
                                      <p:tavLst>
                                        <p:tav tm="0" fmla="#ppt_w*sin(2.5*pi*$)">
                                          <p:val>
                                            <p:fltVal val="0"/>
                                          </p:val>
                                        </p:tav>
                                        <p:tav tm="100000">
                                          <p:val>
                                            <p:fltVal val="1"/>
                                          </p:val>
                                        </p:tav>
                                      </p:tavLst>
                                    </p:anim>
                                    <p:anim calcmode="lin" valueType="num">
                                      <p:cBhvr>
                                        <p:cTn id="38" dur="2000" fill="hold"/>
                                        <p:tgtEl>
                                          <p:spTgt spid="11"/>
                                        </p:tgtEl>
                                        <p:attrNameLst>
                                          <p:attrName>ppt_h</p:attrName>
                                        </p:attrNameLst>
                                      </p:cBhvr>
                                      <p:tavLst>
                                        <p:tav tm="0">
                                          <p:val>
                                            <p:strVal val="#ppt_h"/>
                                          </p:val>
                                        </p:tav>
                                        <p:tav tm="100000">
                                          <p:val>
                                            <p:strVal val="#ppt_h"/>
                                          </p:val>
                                        </p:tav>
                                      </p:tavLst>
                                    </p:anim>
                                  </p:childTnLst>
                                </p:cTn>
                              </p:par>
                              <p:par>
                                <p:cTn id="39" presetID="45"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000"/>
                                        <p:tgtEl>
                                          <p:spTgt spid="10"/>
                                        </p:tgtEl>
                                      </p:cBhvr>
                                    </p:animEffect>
                                    <p:anim calcmode="lin" valueType="num">
                                      <p:cBhvr>
                                        <p:cTn id="42" dur="2000" fill="hold"/>
                                        <p:tgtEl>
                                          <p:spTgt spid="10"/>
                                        </p:tgtEl>
                                        <p:attrNameLst>
                                          <p:attrName>ppt_w</p:attrName>
                                        </p:attrNameLst>
                                      </p:cBhvr>
                                      <p:tavLst>
                                        <p:tav tm="0" fmla="#ppt_w*sin(2.5*pi*$)">
                                          <p:val>
                                            <p:fltVal val="0"/>
                                          </p:val>
                                        </p:tav>
                                        <p:tav tm="100000">
                                          <p:val>
                                            <p:fltVal val="1"/>
                                          </p:val>
                                        </p:tav>
                                      </p:tavLst>
                                    </p:anim>
                                    <p:anim calcmode="lin" valueType="num">
                                      <p:cBhvr>
                                        <p:cTn id="4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5" grpId="0" animBg="1"/>
      <p:bldP spid="32" grpId="0" animBg="1"/>
      <p:bldP spid="33"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sp>
        <p:nvSpPr>
          <p:cNvPr id="25" name="مربع نص 24"/>
          <p:cNvSpPr txBox="1"/>
          <p:nvPr/>
        </p:nvSpPr>
        <p:spPr>
          <a:xfrm>
            <a:off x="3131840" y="116632"/>
            <a:ext cx="5803912" cy="1015663"/>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b="1" dirty="0" smtClean="0">
                <a:latin typeface="Sakkal Majalla" pitchFamily="2" charset="-78"/>
                <a:cs typeface="Sakkal Majalla" pitchFamily="2" charset="-78"/>
              </a:rPr>
              <a:t>وتحدث الشوكة الرنانة فوق أنبوب مجوف رنينًا في عمود الهواء كما يبين الشكل.</a:t>
            </a:r>
            <a:endParaRPr lang="ar-SA" sz="3000" b="1" dirty="0">
              <a:latin typeface="Sakkal Majalla" pitchFamily="2" charset="-78"/>
              <a:cs typeface="Sakkal Majalla" pitchFamily="2" charset="-78"/>
            </a:endParaRPr>
          </a:p>
        </p:txBody>
      </p:sp>
      <p:sp>
        <p:nvSpPr>
          <p:cNvPr id="32" name="مربع نص 31"/>
          <p:cNvSpPr txBox="1"/>
          <p:nvPr/>
        </p:nvSpPr>
        <p:spPr>
          <a:xfrm>
            <a:off x="2627784" y="1268760"/>
            <a:ext cx="6307968" cy="1015663"/>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SA" sz="3000" b="1" dirty="0">
                <a:latin typeface="Sakkal Majalla" pitchFamily="2" charset="-78"/>
                <a:cs typeface="Sakkal Majalla" pitchFamily="2" charset="-78"/>
              </a:rPr>
              <a:t>يكون الصوت عاليا عندما يكون عمود الهواء في وضع</a:t>
            </a:r>
          </a:p>
          <a:p>
            <a:r>
              <a:rPr lang="ar-SA" sz="3000" b="1" dirty="0">
                <a:latin typeface="Sakkal Majalla" pitchFamily="2" charset="-78"/>
                <a:cs typeface="Sakkal Majalla" pitchFamily="2" charset="-78"/>
              </a:rPr>
              <a:t> رنين مع الشوكة الرنانة.</a:t>
            </a:r>
            <a:endParaRPr lang="ar-SA" sz="3000" b="1" dirty="0">
              <a:solidFill>
                <a:srgbClr val="C00000"/>
              </a:solidFill>
              <a:latin typeface="Sakkal Majalla" pitchFamily="2" charset="-78"/>
              <a:cs typeface="Sakkal Majalla" pitchFamily="2" charset="-78"/>
            </a:endParaRPr>
          </a:p>
        </p:txBody>
      </p:sp>
      <p:sp>
        <p:nvSpPr>
          <p:cNvPr id="33" name="مربع نص 32"/>
          <p:cNvSpPr txBox="1"/>
          <p:nvPr/>
        </p:nvSpPr>
        <p:spPr>
          <a:xfrm>
            <a:off x="2627783" y="2395049"/>
            <a:ext cx="6335345" cy="1015663"/>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b="1" dirty="0">
                <a:latin typeface="Sakkal Majalla" pitchFamily="2" charset="-78"/>
                <a:cs typeface="Sakkal Majalla" pitchFamily="2" charset="-78"/>
              </a:rPr>
              <a:t>ويؤدي عمود الهواء عندما يكون في حالة رنين إلى تكثيف صوت الشوكة الرنانة.</a:t>
            </a:r>
            <a:endParaRPr lang="ar-SA" sz="3000" b="1" dirty="0">
              <a:solidFill>
                <a:srgbClr val="C00000"/>
              </a:solidFill>
              <a:latin typeface="Sakkal Majalla" pitchFamily="2" charset="-78"/>
              <a:cs typeface="Sakkal Majalla" pitchFamily="2" charset="-78"/>
            </a:endParaRPr>
          </a:p>
        </p:txBody>
      </p:sp>
      <p:sp>
        <p:nvSpPr>
          <p:cNvPr id="17" name="مربع نص 16"/>
          <p:cNvSpPr txBox="1"/>
          <p:nvPr/>
        </p:nvSpPr>
        <p:spPr>
          <a:xfrm>
            <a:off x="832873" y="4121587"/>
            <a:ext cx="8147351"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SA" sz="3000" b="1" dirty="0">
                <a:latin typeface="Sakkal Majalla" pitchFamily="2" charset="-78"/>
                <a:cs typeface="Sakkal Majalla" pitchFamily="2" charset="-78"/>
              </a:rPr>
              <a:t>إذا عادت موجة الضغط المرتفع المنعكسة إلى الشوكة الرنانة في اللحظة </a:t>
            </a:r>
          </a:p>
          <a:p>
            <a:r>
              <a:rPr lang="ar-SA" sz="3000" b="1" dirty="0">
                <a:latin typeface="Sakkal Majalla" pitchFamily="2" charset="-78"/>
                <a:cs typeface="Sakkal Majalla" pitchFamily="2" charset="-78"/>
              </a:rPr>
              <a:t>نفسها التي تنتج فيها الشوكة الرنانة موجة ضغط مرتفع أخرى فعندها</a:t>
            </a:r>
          </a:p>
          <a:p>
            <a:r>
              <a:rPr lang="ar-SA" sz="3000" b="1" dirty="0">
                <a:latin typeface="Sakkal Majalla" pitchFamily="2" charset="-78"/>
                <a:cs typeface="Sakkal Majalla" pitchFamily="2" charset="-78"/>
              </a:rPr>
              <a:t>تقوي الموجة الصادرة عن الشوكة والموجة المنعكسة إحداهما الأخرى وتتولد موجة مستقرة.</a:t>
            </a:r>
            <a:endParaRPr lang="ar-SA" sz="3000" b="1" dirty="0">
              <a:solidFill>
                <a:srgbClr val="C00000"/>
              </a:solidFill>
              <a:latin typeface="Sakkal Majalla" pitchFamily="2" charset="-78"/>
              <a:cs typeface="Sakkal Majalla" pitchFamily="2" charset="-78"/>
            </a:endParaRPr>
          </a:p>
        </p:txBody>
      </p:sp>
      <p:sp>
        <p:nvSpPr>
          <p:cNvPr id="15" name="مربع نص 14"/>
          <p:cNvSpPr txBox="1"/>
          <p:nvPr/>
        </p:nvSpPr>
        <p:spPr>
          <a:xfrm>
            <a:off x="3676897" y="3501008"/>
            <a:ext cx="5258855"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موجة الضغط الموقوفة (المستقرة)</a:t>
            </a:r>
            <a:endParaRPr lang="ar-SA" sz="3000" b="1" dirty="0">
              <a:solidFill>
                <a:srgbClr val="FFFF00"/>
              </a:solidFill>
              <a:latin typeface="Sakkal Majalla" pitchFamily="2" charset="-78"/>
              <a:cs typeface="Sakkal Majalla" pitchFamily="2" charset="-78"/>
            </a:endParaRPr>
          </a:p>
        </p:txBody>
      </p:sp>
      <p:pic>
        <p:nvPicPr>
          <p:cNvPr id="16" name="Picture 8"/>
          <p:cNvPicPr>
            <a:picLocks noChangeAspect="1" noChangeArrowheads="1"/>
          </p:cNvPicPr>
          <p:nvPr/>
        </p:nvPicPr>
        <p:blipFill>
          <a:blip r:embed="rId6"/>
          <a:srcRect l="4082" t="1192" r="6360" b="27185"/>
          <a:stretch>
            <a:fillRect/>
          </a:stretch>
        </p:blipFill>
        <p:spPr bwMode="auto">
          <a:xfrm>
            <a:off x="471596" y="948577"/>
            <a:ext cx="1670145" cy="2892944"/>
          </a:xfrm>
          <a:prstGeom prst="rect">
            <a:avLst/>
          </a:prstGeom>
          <a:noFill/>
          <a:ln w="28575">
            <a:solidFill>
              <a:srgbClr val="FF0000"/>
            </a:solidFill>
            <a:prstDash val="dash"/>
            <a:miter lim="800000"/>
            <a:headEnd/>
            <a:tailEnd/>
          </a:ln>
        </p:spPr>
      </p:pic>
      <p:grpSp>
        <p:nvGrpSpPr>
          <p:cNvPr id="18" name="مجموعة 17"/>
          <p:cNvGrpSpPr/>
          <p:nvPr/>
        </p:nvGrpSpPr>
        <p:grpSpPr>
          <a:xfrm>
            <a:off x="-36512" y="-27384"/>
            <a:ext cx="2082876" cy="756636"/>
            <a:chOff x="179512" y="692696"/>
            <a:chExt cx="2082876" cy="756636"/>
          </a:xfrm>
        </p:grpSpPr>
        <p:pic>
          <p:nvPicPr>
            <p:cNvPr id="19"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46</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3030285906"/>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heel(8)">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heel(1)">
                                      <p:cBhvr>
                                        <p:cTn id="25" dur="20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7">
                                            <p:bg/>
                                          </p:spTgt>
                                        </p:tgtEl>
                                        <p:attrNameLst>
                                          <p:attrName>style.visibility</p:attrName>
                                        </p:attrNameLst>
                                      </p:cBhvr>
                                      <p:to>
                                        <p:strVal val="visible"/>
                                      </p:to>
                                    </p:set>
                                    <p:animEffect transition="in" filter="wipe(up)">
                                      <p:cBhvr>
                                        <p:cTn id="35" dur="500"/>
                                        <p:tgtEl>
                                          <p:spTgt spid="17">
                                            <p:bg/>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7">
                                            <p:txEl>
                                              <p:pRg st="0" end="0"/>
                                            </p:txEl>
                                          </p:spTgt>
                                        </p:tgtEl>
                                        <p:attrNameLst>
                                          <p:attrName>style.visibility</p:attrName>
                                        </p:attrNameLst>
                                      </p:cBhvr>
                                      <p:to>
                                        <p:strVal val="visible"/>
                                      </p:to>
                                    </p:set>
                                    <p:animEffect transition="in" filter="wipe(up)">
                                      <p:cBhvr>
                                        <p:cTn id="40" dur="500"/>
                                        <p:tgtEl>
                                          <p:spTgt spid="1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7">
                                            <p:txEl>
                                              <p:pRg st="1" end="1"/>
                                            </p:txEl>
                                          </p:spTgt>
                                        </p:tgtEl>
                                        <p:attrNameLst>
                                          <p:attrName>style.visibility</p:attrName>
                                        </p:attrNameLst>
                                      </p:cBhvr>
                                      <p:to>
                                        <p:strVal val="visible"/>
                                      </p:to>
                                    </p:set>
                                    <p:animEffect transition="in" filter="wipe(up)">
                                      <p:cBhvr>
                                        <p:cTn id="45" dur="500"/>
                                        <p:tgtEl>
                                          <p:spTgt spid="1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7">
                                            <p:txEl>
                                              <p:pRg st="2" end="2"/>
                                            </p:txEl>
                                          </p:spTgt>
                                        </p:tgtEl>
                                        <p:attrNameLst>
                                          <p:attrName>style.visibility</p:attrName>
                                        </p:attrNameLst>
                                      </p:cBhvr>
                                      <p:to>
                                        <p:strVal val="visible"/>
                                      </p:to>
                                    </p:set>
                                    <p:animEffect transition="in" filter="wipe(up)">
                                      <p:cBhvr>
                                        <p:cTn id="50" dur="500"/>
                                        <p:tgtEl>
                                          <p:spTgt spid="1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2000"/>
                                        <p:tgtEl>
                                          <p:spTgt spid="11"/>
                                        </p:tgtEl>
                                      </p:cBhvr>
                                    </p:animEffect>
                                    <p:anim calcmode="lin" valueType="num">
                                      <p:cBhvr>
                                        <p:cTn id="56" dur="2000" fill="hold"/>
                                        <p:tgtEl>
                                          <p:spTgt spid="11"/>
                                        </p:tgtEl>
                                        <p:attrNameLst>
                                          <p:attrName>ppt_w</p:attrName>
                                        </p:attrNameLst>
                                      </p:cBhvr>
                                      <p:tavLst>
                                        <p:tav tm="0" fmla="#ppt_w*sin(2.5*pi*$)">
                                          <p:val>
                                            <p:fltVal val="0"/>
                                          </p:val>
                                        </p:tav>
                                        <p:tav tm="100000">
                                          <p:val>
                                            <p:fltVal val="1"/>
                                          </p:val>
                                        </p:tav>
                                      </p:tavLst>
                                    </p:anim>
                                    <p:anim calcmode="lin" valueType="num">
                                      <p:cBhvr>
                                        <p:cTn id="57" dur="2000" fill="hold"/>
                                        <p:tgtEl>
                                          <p:spTgt spid="11"/>
                                        </p:tgtEl>
                                        <p:attrNameLst>
                                          <p:attrName>ppt_h</p:attrName>
                                        </p:attrNameLst>
                                      </p:cBhvr>
                                      <p:tavLst>
                                        <p:tav tm="0">
                                          <p:val>
                                            <p:strVal val="#ppt_h"/>
                                          </p:val>
                                        </p:tav>
                                        <p:tav tm="100000">
                                          <p:val>
                                            <p:strVal val="#ppt_h"/>
                                          </p:val>
                                        </p:tav>
                                      </p:tavLst>
                                    </p:anim>
                                  </p:childTnLst>
                                </p:cTn>
                              </p:par>
                              <p:par>
                                <p:cTn id="58" presetID="45"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2000"/>
                                        <p:tgtEl>
                                          <p:spTgt spid="10"/>
                                        </p:tgtEl>
                                      </p:cBhvr>
                                    </p:animEffect>
                                    <p:anim calcmode="lin" valueType="num">
                                      <p:cBhvr>
                                        <p:cTn id="61" dur="2000" fill="hold"/>
                                        <p:tgtEl>
                                          <p:spTgt spid="10"/>
                                        </p:tgtEl>
                                        <p:attrNameLst>
                                          <p:attrName>ppt_w</p:attrName>
                                        </p:attrNameLst>
                                      </p:cBhvr>
                                      <p:tavLst>
                                        <p:tav tm="0" fmla="#ppt_w*sin(2.5*pi*$)">
                                          <p:val>
                                            <p:fltVal val="0"/>
                                          </p:val>
                                        </p:tav>
                                        <p:tav tm="100000">
                                          <p:val>
                                            <p:fltVal val="1"/>
                                          </p:val>
                                        </p:tav>
                                      </p:tavLst>
                                    </p:anim>
                                    <p:anim calcmode="lin" valueType="num">
                                      <p:cBhvr>
                                        <p:cTn id="62"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2" grpId="0" animBg="1"/>
      <p:bldP spid="33" grpId="0" animBg="1"/>
      <p:bldP spid="17" grpId="0" build="p"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sp>
        <p:nvSpPr>
          <p:cNvPr id="30" name="مربع نص 29"/>
          <p:cNvSpPr txBox="1"/>
          <p:nvPr/>
        </p:nvSpPr>
        <p:spPr>
          <a:xfrm>
            <a:off x="5364088" y="66690"/>
            <a:ext cx="3600400"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طول عمود هواء الرنين</a:t>
            </a:r>
            <a:endParaRPr lang="ar-SA" sz="3000" b="1" dirty="0">
              <a:solidFill>
                <a:srgbClr val="FFFF00"/>
              </a:solidFill>
              <a:latin typeface="Sakkal Majalla" pitchFamily="2" charset="-78"/>
              <a:cs typeface="Sakkal Majalla" pitchFamily="2" charset="-78"/>
            </a:endParaRPr>
          </a:p>
        </p:txBody>
      </p:sp>
      <p:grpSp>
        <p:nvGrpSpPr>
          <p:cNvPr id="15" name="مجموعة 14"/>
          <p:cNvGrpSpPr/>
          <p:nvPr/>
        </p:nvGrpSpPr>
        <p:grpSpPr>
          <a:xfrm>
            <a:off x="323528" y="672120"/>
            <a:ext cx="8640961" cy="2592288"/>
            <a:chOff x="6091124" y="820894"/>
            <a:chExt cx="3052876" cy="787896"/>
          </a:xfrm>
        </p:grpSpPr>
        <p:sp>
          <p:nvSpPr>
            <p:cNvPr id="16" name="مستطيل 15"/>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18" name="مخطط انسيابي: معالجة متعاقبة 17"/>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19" name="مربع نص 18"/>
          <p:cNvSpPr txBox="1"/>
          <p:nvPr/>
        </p:nvSpPr>
        <p:spPr>
          <a:xfrm>
            <a:off x="539552" y="738023"/>
            <a:ext cx="8132754" cy="2400657"/>
          </a:xfrm>
          <a:prstGeom prst="rect">
            <a:avLst/>
          </a:prstGeom>
          <a:noFill/>
        </p:spPr>
        <p:txBody>
          <a:bodyPr wrap="square" rtlCol="1">
            <a:spAutoFit/>
          </a:bodyPr>
          <a:lstStyle/>
          <a:p>
            <a:r>
              <a:rPr lang="ar-SA" sz="3000" b="1" dirty="0">
                <a:latin typeface="Sakkal Majalla" pitchFamily="2" charset="-78"/>
                <a:cs typeface="Sakkal Majalla" pitchFamily="2" charset="-78"/>
              </a:rPr>
              <a:t>للموجات المستقرة عقدا وبطونا، لذا فإنه عند التمثيل البياني</a:t>
            </a:r>
          </a:p>
          <a:p>
            <a:r>
              <a:rPr lang="ar-SA" sz="3000" b="1" dirty="0">
                <a:latin typeface="Sakkal Majalla" pitchFamily="2" charset="-78"/>
                <a:cs typeface="Sakkal Majalla" pitchFamily="2" charset="-78"/>
              </a:rPr>
              <a:t>لتغير الضغط تكون العقد هي مناطق الضغط الجوي المتوسط، أما مناطق البطون فيتذبذب الضغط عندها بين قيمتيه العظمى والصغرى. وفي حالة رسم الإزاحة تكون البطون هي مناطق الإزاحة الكبيرة، وتكون العقد هي مناطق الإزاحة القليلة</a:t>
            </a:r>
            <a:endParaRPr lang="ar-SA" sz="3000" b="1" dirty="0">
              <a:solidFill>
                <a:srgbClr val="00B050"/>
              </a:solidFill>
              <a:latin typeface="Sakkal Majalla" pitchFamily="2" charset="-78"/>
              <a:cs typeface="Sakkal Majalla" pitchFamily="2" charset="-78"/>
            </a:endParaRPr>
          </a:p>
        </p:txBody>
      </p:sp>
      <p:sp>
        <p:nvSpPr>
          <p:cNvPr id="20" name="مربع نص 19"/>
          <p:cNvSpPr txBox="1"/>
          <p:nvPr/>
        </p:nvSpPr>
        <p:spPr>
          <a:xfrm>
            <a:off x="2610591" y="3365441"/>
            <a:ext cx="6335345" cy="1015663"/>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b="1" dirty="0">
                <a:latin typeface="Sakkal Majalla" pitchFamily="2" charset="-78"/>
                <a:cs typeface="Sakkal Majalla" pitchFamily="2" charset="-78"/>
              </a:rPr>
              <a:t>وفي كلتا الحالتين المسافة بين بطنين أو بين عقدتين متتاليتين مساوية لنصف الطول </a:t>
            </a:r>
            <a:r>
              <a:rPr lang="ar-SA" sz="3000" b="1" dirty="0" smtClean="0">
                <a:latin typeface="Sakkal Majalla" pitchFamily="2" charset="-78"/>
                <a:cs typeface="Sakkal Majalla" pitchFamily="2" charset="-78"/>
              </a:rPr>
              <a:t>الموجي</a:t>
            </a:r>
            <a:r>
              <a:rPr lang="ar-SA" sz="3000" b="1" dirty="0">
                <a:latin typeface="Sakkal Majalla" pitchFamily="2" charset="-78"/>
                <a:cs typeface="Sakkal Majalla" pitchFamily="2" charset="-78"/>
              </a:rPr>
              <a:t>.</a:t>
            </a:r>
            <a:endParaRPr lang="ar-SA" sz="3000" b="1" dirty="0">
              <a:solidFill>
                <a:srgbClr val="00B050"/>
              </a:solidFill>
              <a:latin typeface="Sakkal Majalla" pitchFamily="2" charset="-78"/>
              <a:cs typeface="Sakkal Majalla" pitchFamily="2" charset="-78"/>
            </a:endParaRPr>
          </a:p>
        </p:txBody>
      </p:sp>
      <p:pic>
        <p:nvPicPr>
          <p:cNvPr id="21" name="Picture 9"/>
          <p:cNvPicPr>
            <a:picLocks noChangeAspect="1" noChangeArrowheads="1"/>
          </p:cNvPicPr>
          <p:nvPr/>
        </p:nvPicPr>
        <p:blipFill>
          <a:blip r:embed="rId6">
            <a:duotone>
              <a:prstClr val="black"/>
              <a:schemeClr val="accent2">
                <a:tint val="45000"/>
                <a:satMod val="400000"/>
              </a:schemeClr>
            </a:duotone>
          </a:blip>
          <a:srcRect l="13779" r="4539"/>
          <a:stretch>
            <a:fillRect/>
          </a:stretch>
        </p:blipFill>
        <p:spPr bwMode="auto">
          <a:xfrm>
            <a:off x="1226513" y="4486594"/>
            <a:ext cx="7168310" cy="1489369"/>
          </a:xfrm>
          <a:prstGeom prst="rect">
            <a:avLst/>
          </a:prstGeom>
          <a:noFill/>
          <a:ln w="9525">
            <a:noFill/>
            <a:miter lim="800000"/>
            <a:headEnd/>
            <a:tailEnd/>
          </a:ln>
        </p:spPr>
      </p:pic>
      <p:grpSp>
        <p:nvGrpSpPr>
          <p:cNvPr id="17" name="مجموعة 16"/>
          <p:cNvGrpSpPr/>
          <p:nvPr/>
        </p:nvGrpSpPr>
        <p:grpSpPr>
          <a:xfrm>
            <a:off x="-36512" y="-27384"/>
            <a:ext cx="2082876" cy="756636"/>
            <a:chOff x="179512" y="692696"/>
            <a:chExt cx="2082876" cy="756636"/>
          </a:xfrm>
        </p:grpSpPr>
        <p:pic>
          <p:nvPicPr>
            <p:cNvPr id="22"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47</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2507889730"/>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1+#ppt_w/2"/>
                                          </p:val>
                                        </p:tav>
                                        <p:tav tm="100000">
                                          <p:val>
                                            <p:strVal val="#ppt_x"/>
                                          </p:val>
                                        </p:tav>
                                      </p:tavLst>
                                    </p:anim>
                                    <p:anim calcmode="lin" valueType="num">
                                      <p:cBhvr additive="base">
                                        <p:cTn id="19"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heel(1)">
                                      <p:cBhvr>
                                        <p:cTn id="24" dur="2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to="" calcmode="lin" valueType="num">
                                      <p:cBhvr>
                                        <p:cTn id="29" dur="1" fill="hold"/>
                                        <p:tgtEl>
                                          <p:spTgt spid="21"/>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anim calcmode="lin" valueType="num">
                                      <p:cBhvr>
                                        <p:cTn id="35" dur="2000" fill="hold"/>
                                        <p:tgtEl>
                                          <p:spTgt spid="11"/>
                                        </p:tgtEl>
                                        <p:attrNameLst>
                                          <p:attrName>ppt_w</p:attrName>
                                        </p:attrNameLst>
                                      </p:cBhvr>
                                      <p:tavLst>
                                        <p:tav tm="0" fmla="#ppt_w*sin(2.5*pi*$)">
                                          <p:val>
                                            <p:fltVal val="0"/>
                                          </p:val>
                                        </p:tav>
                                        <p:tav tm="100000">
                                          <p:val>
                                            <p:fltVal val="1"/>
                                          </p:val>
                                        </p:tav>
                                      </p:tavLst>
                                    </p:anim>
                                    <p:anim calcmode="lin" valueType="num">
                                      <p:cBhvr>
                                        <p:cTn id="36" dur="2000" fill="hold"/>
                                        <p:tgtEl>
                                          <p:spTgt spid="11"/>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sp>
        <p:nvSpPr>
          <p:cNvPr id="30" name="مربع نص 29"/>
          <p:cNvSpPr txBox="1"/>
          <p:nvPr/>
        </p:nvSpPr>
        <p:spPr>
          <a:xfrm>
            <a:off x="5181797" y="66690"/>
            <a:ext cx="3782691"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ترددات الرنين في أنبوب مغلق</a:t>
            </a:r>
            <a:endParaRPr lang="ar-SA" sz="3000" b="1" dirty="0">
              <a:solidFill>
                <a:srgbClr val="FFFF00"/>
              </a:solidFill>
              <a:latin typeface="Sakkal Majalla" pitchFamily="2" charset="-78"/>
              <a:cs typeface="Sakkal Majalla" pitchFamily="2" charset="-78"/>
            </a:endParaRPr>
          </a:p>
        </p:txBody>
      </p:sp>
      <p:grpSp>
        <p:nvGrpSpPr>
          <p:cNvPr id="15" name="مجموعة 14"/>
          <p:cNvGrpSpPr/>
          <p:nvPr/>
        </p:nvGrpSpPr>
        <p:grpSpPr>
          <a:xfrm>
            <a:off x="323528" y="706960"/>
            <a:ext cx="8640961" cy="1296144"/>
            <a:chOff x="6091124" y="820894"/>
            <a:chExt cx="3052876" cy="787896"/>
          </a:xfrm>
        </p:grpSpPr>
        <p:sp>
          <p:nvSpPr>
            <p:cNvPr id="16" name="مستطيل 15"/>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18" name="مخطط انسيابي: معالجة متعاقبة 17"/>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19" name="مربع نص 18"/>
          <p:cNvSpPr txBox="1"/>
          <p:nvPr/>
        </p:nvSpPr>
        <p:spPr>
          <a:xfrm>
            <a:off x="539552" y="809439"/>
            <a:ext cx="8132754" cy="1015663"/>
          </a:xfrm>
          <a:prstGeom prst="rect">
            <a:avLst/>
          </a:prstGeom>
          <a:noFill/>
        </p:spPr>
        <p:txBody>
          <a:bodyPr wrap="square" rtlCol="1">
            <a:spAutoFit/>
          </a:bodyPr>
          <a:lstStyle/>
          <a:p>
            <a:r>
              <a:rPr lang="ar-SA" sz="3000" b="1" dirty="0">
                <a:latin typeface="Sakkal Majalla" pitchFamily="2" charset="-78"/>
                <a:cs typeface="Sakkal Majalla" pitchFamily="2" charset="-78"/>
              </a:rPr>
              <a:t>يكون طول أقصر عمود هواء له بطن ضغط عند الطرف المغلق </a:t>
            </a:r>
            <a:r>
              <a:rPr lang="ar-SA" sz="3000" b="1" dirty="0" smtClean="0">
                <a:latin typeface="Sakkal Majalla" pitchFamily="2" charset="-78"/>
                <a:cs typeface="Sakkal Majalla" pitchFamily="2" charset="-78"/>
              </a:rPr>
              <a:t>وعقدة </a:t>
            </a:r>
            <a:r>
              <a:rPr lang="ar-SA" sz="3000" b="1" dirty="0">
                <a:latin typeface="Sakkal Majalla" pitchFamily="2" charset="-78"/>
                <a:cs typeface="Sakkal Majalla" pitchFamily="2" charset="-78"/>
              </a:rPr>
              <a:t>ضغط عند الطرف المفتوح مساويا ربع الطول </a:t>
            </a:r>
            <a:r>
              <a:rPr lang="ar-SA" sz="3000" b="1" dirty="0" smtClean="0">
                <a:latin typeface="Sakkal Majalla" pitchFamily="2" charset="-78"/>
                <a:cs typeface="Sakkal Majalla" pitchFamily="2" charset="-78"/>
              </a:rPr>
              <a:t>الموجي</a:t>
            </a:r>
            <a:r>
              <a:rPr lang="ar-SA" sz="3000" b="1" dirty="0">
                <a:latin typeface="Sakkal Majalla" pitchFamily="2" charset="-78"/>
                <a:cs typeface="Sakkal Majalla" pitchFamily="2" charset="-78"/>
              </a:rPr>
              <a:t>. </a:t>
            </a:r>
            <a:endParaRPr lang="en-US" sz="3000" b="1" dirty="0">
              <a:solidFill>
                <a:srgbClr val="FF0000"/>
              </a:solidFill>
              <a:latin typeface="Sakkal Majalla" pitchFamily="2" charset="-78"/>
              <a:cs typeface="Sakkal Majalla" pitchFamily="2" charset="-78"/>
            </a:endParaRPr>
          </a:p>
        </p:txBody>
      </p:sp>
      <p:sp>
        <p:nvSpPr>
          <p:cNvPr id="20" name="مربع نص 19"/>
          <p:cNvSpPr txBox="1"/>
          <p:nvPr/>
        </p:nvSpPr>
        <p:spPr>
          <a:xfrm>
            <a:off x="323529" y="2060848"/>
            <a:ext cx="8640960" cy="147732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b="1" dirty="0" smtClean="0">
                <a:latin typeface="Sakkal Majalla" pitchFamily="2" charset="-78"/>
                <a:cs typeface="Sakkal Majalla" pitchFamily="2" charset="-78"/>
              </a:rPr>
              <a:t>تفصل </a:t>
            </a:r>
            <a:r>
              <a:rPr lang="ar-SA" sz="3000" b="1" dirty="0">
                <a:latin typeface="Sakkal Majalla" pitchFamily="2" charset="-78"/>
                <a:cs typeface="Sakkal Majalla" pitchFamily="2" charset="-78"/>
              </a:rPr>
              <a:t>بين أطوال أعمدة هواء الرنين الإضافية مسافات </a:t>
            </a:r>
            <a:r>
              <a:rPr lang="ar-SA" sz="3000" b="1" dirty="0" smtClean="0">
                <a:latin typeface="Sakkal Majalla" pitchFamily="2" charset="-78"/>
                <a:cs typeface="Sakkal Majalla" pitchFamily="2" charset="-78"/>
              </a:rPr>
              <a:t>بمقدار  </a:t>
            </a:r>
            <a:r>
              <a:rPr lang="ar-SA" sz="3000" b="1" dirty="0">
                <a:latin typeface="Sakkal Majalla" pitchFamily="2" charset="-78"/>
                <a:cs typeface="Sakkal Majalla" pitchFamily="2" charset="-78"/>
              </a:rPr>
              <a:t>نصف الطول </a:t>
            </a:r>
            <a:r>
              <a:rPr lang="ar-SA" sz="3000" b="1" dirty="0" err="1">
                <a:latin typeface="Sakkal Majalla" pitchFamily="2" charset="-78"/>
                <a:cs typeface="Sakkal Majalla" pitchFamily="2" charset="-78"/>
              </a:rPr>
              <a:t>الموحي</a:t>
            </a:r>
            <a:r>
              <a:rPr lang="ar-SA" sz="3000" b="1" dirty="0">
                <a:latin typeface="Sakkal Majalla" pitchFamily="2" charset="-78"/>
                <a:cs typeface="Sakkal Majalla" pitchFamily="2" charset="-78"/>
              </a:rPr>
              <a:t>. </a:t>
            </a:r>
            <a:r>
              <a:rPr lang="ar-SA" sz="3000" b="1" dirty="0" smtClean="0">
                <a:latin typeface="Sakkal Majalla" pitchFamily="2" charset="-78"/>
                <a:cs typeface="Sakkal Majalla" pitchFamily="2" charset="-78"/>
              </a:rPr>
              <a:t>ويستخدم </a:t>
            </a:r>
            <a:r>
              <a:rPr lang="ar-SA" sz="3000" b="1" dirty="0">
                <a:latin typeface="Sakkal Majalla" pitchFamily="2" charset="-78"/>
                <a:cs typeface="Sakkal Majalla" pitchFamily="2" charset="-78"/>
              </a:rPr>
              <a:t>قياس هذه المسافة بين كل </a:t>
            </a:r>
            <a:r>
              <a:rPr lang="ar-SA" sz="3000" b="1" dirty="0" err="1" smtClean="0">
                <a:latin typeface="Sakkal Majalla" pitchFamily="2" charset="-78"/>
                <a:cs typeface="Sakkal Majalla" pitchFamily="2" charset="-78"/>
              </a:rPr>
              <a:t>رنينين</a:t>
            </a:r>
            <a:r>
              <a:rPr lang="ar-SA" sz="3000" b="1" dirty="0" smtClean="0">
                <a:latin typeface="Sakkal Majalla" pitchFamily="2" charset="-78"/>
                <a:cs typeface="Sakkal Majalla" pitchFamily="2" charset="-78"/>
              </a:rPr>
              <a:t> </a:t>
            </a:r>
            <a:r>
              <a:rPr lang="ar-SA" sz="3000" b="1" dirty="0">
                <a:latin typeface="Sakkal Majalla" pitchFamily="2" charset="-78"/>
                <a:cs typeface="Sakkal Majalla" pitchFamily="2" charset="-78"/>
              </a:rPr>
              <a:t>في إيجاد سرعة الصوت في الهواء</a:t>
            </a:r>
            <a:endParaRPr lang="en-US" sz="3000" b="1" dirty="0">
              <a:solidFill>
                <a:srgbClr val="FF0000"/>
              </a:solidFill>
              <a:latin typeface="Sakkal Majalla" pitchFamily="2" charset="-78"/>
              <a:cs typeface="Sakkal Majalla" pitchFamily="2" charset="-78"/>
            </a:endParaRPr>
          </a:p>
        </p:txBody>
      </p:sp>
      <p:pic>
        <p:nvPicPr>
          <p:cNvPr id="17" name="Picture 9"/>
          <p:cNvPicPr>
            <a:picLocks noChangeAspect="1" noChangeArrowheads="1"/>
          </p:cNvPicPr>
          <p:nvPr/>
        </p:nvPicPr>
        <p:blipFill>
          <a:blip r:embed="rId6"/>
          <a:srcRect/>
          <a:stretch>
            <a:fillRect/>
          </a:stretch>
        </p:blipFill>
        <p:spPr bwMode="auto">
          <a:xfrm>
            <a:off x="1043608" y="3680456"/>
            <a:ext cx="7116601" cy="2278112"/>
          </a:xfrm>
          <a:prstGeom prst="rect">
            <a:avLst/>
          </a:prstGeom>
          <a:noFill/>
          <a:ln w="19050">
            <a:solidFill>
              <a:srgbClr val="FF0000"/>
            </a:solidFill>
            <a:prstDash val="dash"/>
            <a:miter lim="800000"/>
            <a:headEnd/>
            <a:tailEnd/>
          </a:ln>
        </p:spPr>
      </p:pic>
      <p:grpSp>
        <p:nvGrpSpPr>
          <p:cNvPr id="21" name="مجموعة 20"/>
          <p:cNvGrpSpPr/>
          <p:nvPr/>
        </p:nvGrpSpPr>
        <p:grpSpPr>
          <a:xfrm>
            <a:off x="-36512" y="-27384"/>
            <a:ext cx="2082876" cy="756636"/>
            <a:chOff x="179512" y="692696"/>
            <a:chExt cx="2082876" cy="756636"/>
          </a:xfrm>
        </p:grpSpPr>
        <p:pic>
          <p:nvPicPr>
            <p:cNvPr id="22"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47</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2017806632"/>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1+#ppt_w/2"/>
                                          </p:val>
                                        </p:tav>
                                        <p:tav tm="100000">
                                          <p:val>
                                            <p:strVal val="#ppt_x"/>
                                          </p:val>
                                        </p:tav>
                                      </p:tavLst>
                                    </p:anim>
                                    <p:anim calcmode="lin" valueType="num">
                                      <p:cBhvr additive="base">
                                        <p:cTn id="19"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0">
                                            <p:bg/>
                                          </p:spTgt>
                                        </p:tgtEl>
                                        <p:attrNameLst>
                                          <p:attrName>style.visibility</p:attrName>
                                        </p:attrNameLst>
                                      </p:cBhvr>
                                      <p:to>
                                        <p:strVal val="visible"/>
                                      </p:to>
                                    </p:set>
                                    <p:animEffect transition="in" filter="wipe(up)">
                                      <p:cBhvr>
                                        <p:cTn id="24" dur="500"/>
                                        <p:tgtEl>
                                          <p:spTgt spid="20">
                                            <p:bg/>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animEffect transition="in" filter="wipe(up)">
                                      <p:cBhvr>
                                        <p:cTn id="29" dur="500"/>
                                        <p:tgtEl>
                                          <p:spTgt spid="2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anim calcmode="lin" valueType="num">
                                      <p:cBhvr>
                                        <p:cTn id="40" dur="2000" fill="hold"/>
                                        <p:tgtEl>
                                          <p:spTgt spid="11"/>
                                        </p:tgtEl>
                                        <p:attrNameLst>
                                          <p:attrName>ppt_w</p:attrName>
                                        </p:attrNameLst>
                                      </p:cBhvr>
                                      <p:tavLst>
                                        <p:tav tm="0" fmla="#ppt_w*sin(2.5*pi*$)">
                                          <p:val>
                                            <p:fltVal val="0"/>
                                          </p:val>
                                        </p:tav>
                                        <p:tav tm="100000">
                                          <p:val>
                                            <p:fltVal val="1"/>
                                          </p:val>
                                        </p:tav>
                                      </p:tavLst>
                                    </p:anim>
                                    <p:anim calcmode="lin" valueType="num">
                                      <p:cBhvr>
                                        <p:cTn id="41" dur="2000" fill="hold"/>
                                        <p:tgtEl>
                                          <p:spTgt spid="11"/>
                                        </p:tgtEl>
                                        <p:attrNameLst>
                                          <p:attrName>ppt_h</p:attrName>
                                        </p:attrNameLst>
                                      </p:cBhvr>
                                      <p:tavLst>
                                        <p:tav tm="0">
                                          <p:val>
                                            <p:strVal val="#ppt_h"/>
                                          </p:val>
                                        </p:tav>
                                        <p:tav tm="100000">
                                          <p:val>
                                            <p:strVal val="#ppt_h"/>
                                          </p:val>
                                        </p:tav>
                                      </p:tavLst>
                                    </p:anim>
                                  </p:childTnLst>
                                </p:cTn>
                              </p:par>
                              <p:par>
                                <p:cTn id="42" presetID="45"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2000"/>
                                        <p:tgtEl>
                                          <p:spTgt spid="10"/>
                                        </p:tgtEl>
                                      </p:cBhvr>
                                    </p:animEffect>
                                    <p:anim calcmode="lin" valueType="num">
                                      <p:cBhvr>
                                        <p:cTn id="45" dur="2000" fill="hold"/>
                                        <p:tgtEl>
                                          <p:spTgt spid="10"/>
                                        </p:tgtEl>
                                        <p:attrNameLst>
                                          <p:attrName>ppt_w</p:attrName>
                                        </p:attrNameLst>
                                      </p:cBhvr>
                                      <p:tavLst>
                                        <p:tav tm="0" fmla="#ppt_w*sin(2.5*pi*$)">
                                          <p:val>
                                            <p:fltVal val="0"/>
                                          </p:val>
                                        </p:tav>
                                        <p:tav tm="100000">
                                          <p:val>
                                            <p:fltVal val="1"/>
                                          </p:val>
                                        </p:tav>
                                      </p:tavLst>
                                    </p:anim>
                                    <p:anim calcmode="lin" valueType="num">
                                      <p:cBhvr>
                                        <p:cTn id="4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9" grpId="0"/>
      <p:bldP spid="20"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4" name="مجموعة 3"/>
          <p:cNvGrpSpPr/>
          <p:nvPr/>
        </p:nvGrpSpPr>
        <p:grpSpPr>
          <a:xfrm>
            <a:off x="1907704" y="93298"/>
            <a:ext cx="6161135" cy="764704"/>
            <a:chOff x="2339752" y="0"/>
            <a:chExt cx="4536504" cy="764704"/>
          </a:xfrm>
        </p:grpSpPr>
        <p:sp>
          <p:nvSpPr>
            <p:cNvPr id="2" name="مستطيل مستدير الزوايا 1"/>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3" name="مستطيل مستدير الزوايا 2"/>
            <p:cNvSpPr/>
            <p:nvPr/>
          </p:nvSpPr>
          <p:spPr>
            <a:xfrm>
              <a:off x="2555776" y="0"/>
              <a:ext cx="4320480" cy="7647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5" name="مربع نص 4"/>
          <p:cNvSpPr txBox="1"/>
          <p:nvPr/>
        </p:nvSpPr>
        <p:spPr>
          <a:xfrm>
            <a:off x="2573996" y="173259"/>
            <a:ext cx="5382380"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الموجات الصوتية </a:t>
            </a:r>
            <a:r>
              <a:rPr lang="en-US"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Sound Waves</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grpSp>
        <p:nvGrpSpPr>
          <p:cNvPr id="8" name="مجموعة 7"/>
          <p:cNvGrpSpPr/>
          <p:nvPr/>
        </p:nvGrpSpPr>
        <p:grpSpPr>
          <a:xfrm>
            <a:off x="1187625" y="1571620"/>
            <a:ext cx="7776864" cy="737878"/>
            <a:chOff x="6091124" y="820894"/>
            <a:chExt cx="3052876" cy="787896"/>
          </a:xfrm>
        </p:grpSpPr>
        <p:sp>
          <p:nvSpPr>
            <p:cNvPr id="7" name="مستطيل 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6" name="مخطط انسيابي: معالجة متعاقبة 5"/>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15" name="مربع نص 14"/>
          <p:cNvSpPr txBox="1"/>
          <p:nvPr/>
        </p:nvSpPr>
        <p:spPr>
          <a:xfrm>
            <a:off x="1763688" y="1626312"/>
            <a:ext cx="6953223" cy="584775"/>
          </a:xfrm>
          <a:prstGeom prst="rect">
            <a:avLst/>
          </a:prstGeom>
          <a:noFill/>
        </p:spPr>
        <p:txBody>
          <a:bodyPr wrap="square" rtlCol="1">
            <a:spAutoFit/>
          </a:bodyPr>
          <a:lstStyle/>
          <a:p>
            <a:r>
              <a:rPr lang="ar-SA" sz="3200" b="1" dirty="0" smtClean="0">
                <a:latin typeface="Sakkal Majalla" pitchFamily="2" charset="-78"/>
                <a:cs typeface="Sakkal Majalla" pitchFamily="2" charset="-78"/>
              </a:rPr>
              <a:t>يسمى انتقال تغيرات الضغط خلال مادة موجة صوتية</a:t>
            </a:r>
            <a:endParaRPr lang="ar-SA" sz="3200" b="1" dirty="0">
              <a:solidFill>
                <a:srgbClr val="7030A0"/>
              </a:solidFill>
              <a:latin typeface="Sakkal Majalla" pitchFamily="2" charset="-78"/>
              <a:cs typeface="Sakkal Majalla" pitchFamily="2" charset="-78"/>
            </a:endParaRPr>
          </a:p>
        </p:txBody>
      </p:sp>
      <p:sp>
        <p:nvSpPr>
          <p:cNvPr id="30" name="مربع نص 29"/>
          <p:cNvSpPr txBox="1"/>
          <p:nvPr/>
        </p:nvSpPr>
        <p:spPr>
          <a:xfrm>
            <a:off x="6454992" y="980728"/>
            <a:ext cx="2261919"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الموجة الصوتية</a:t>
            </a:r>
            <a:endParaRPr lang="ar-SA" sz="3000" b="1" dirty="0">
              <a:solidFill>
                <a:srgbClr val="FFFF00"/>
              </a:solidFill>
              <a:latin typeface="Sakkal Majalla" pitchFamily="2" charset="-78"/>
              <a:cs typeface="Sakkal Majalla" pitchFamily="2" charset="-78"/>
            </a:endParaRPr>
          </a:p>
        </p:txBody>
      </p:sp>
      <p:grpSp>
        <p:nvGrpSpPr>
          <p:cNvPr id="38" name="مجموعة 37"/>
          <p:cNvGrpSpPr/>
          <p:nvPr/>
        </p:nvGrpSpPr>
        <p:grpSpPr>
          <a:xfrm>
            <a:off x="1187625" y="2952820"/>
            <a:ext cx="7777822" cy="626006"/>
            <a:chOff x="6091124" y="820894"/>
            <a:chExt cx="3052876" cy="787896"/>
          </a:xfrm>
        </p:grpSpPr>
        <p:sp>
          <p:nvSpPr>
            <p:cNvPr id="39" name="مستطيل 38"/>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solidFill>
                  <a:prstClr val="white"/>
                </a:solidFill>
              </a:endParaRPr>
            </a:p>
          </p:txBody>
        </p:sp>
        <p:sp>
          <p:nvSpPr>
            <p:cNvPr id="40" name="مخطط انسيابي: معالجة متعاقبة 39"/>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b="1">
                <a:solidFill>
                  <a:prstClr val="black"/>
                </a:solidFill>
              </a:endParaRPr>
            </a:p>
          </p:txBody>
        </p:sp>
      </p:grpSp>
      <p:sp>
        <p:nvSpPr>
          <p:cNvPr id="41" name="مربع نص 40"/>
          <p:cNvSpPr txBox="1"/>
          <p:nvPr/>
        </p:nvSpPr>
        <p:spPr>
          <a:xfrm>
            <a:off x="1187625" y="3024828"/>
            <a:ext cx="7588242" cy="553998"/>
          </a:xfrm>
          <a:prstGeom prst="rect">
            <a:avLst/>
          </a:prstGeom>
          <a:noFill/>
        </p:spPr>
        <p:txBody>
          <a:bodyPr wrap="square" rtlCol="1">
            <a:spAutoFit/>
          </a:bodyPr>
          <a:lstStyle/>
          <a:p>
            <a:r>
              <a:rPr lang="ar-SA" sz="3000" b="1" dirty="0" smtClean="0">
                <a:latin typeface="Sakkal Majalla" pitchFamily="2" charset="-78"/>
                <a:cs typeface="Sakkal Majalla" pitchFamily="2" charset="-78"/>
              </a:rPr>
              <a:t>هو عدد الاهتزازات في قيمة الضغط في الثانية الواحدة.</a:t>
            </a:r>
            <a:endParaRPr lang="ar-SA" sz="3000" b="1" dirty="0">
              <a:solidFill>
                <a:srgbClr val="7030A0"/>
              </a:solidFill>
              <a:latin typeface="Sakkal Majalla" pitchFamily="2" charset="-78"/>
              <a:cs typeface="Sakkal Majalla" pitchFamily="2" charset="-78"/>
            </a:endParaRPr>
          </a:p>
        </p:txBody>
      </p:sp>
      <p:sp>
        <p:nvSpPr>
          <p:cNvPr id="26" name="مربع نص 25"/>
          <p:cNvSpPr txBox="1"/>
          <p:nvPr/>
        </p:nvSpPr>
        <p:spPr>
          <a:xfrm>
            <a:off x="5940152" y="2326814"/>
            <a:ext cx="2828394"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تردد الموجة الصوتية</a:t>
            </a:r>
            <a:endParaRPr lang="ar-SA" sz="3000" b="1" dirty="0">
              <a:solidFill>
                <a:srgbClr val="FFFF00"/>
              </a:solidFill>
              <a:latin typeface="Sakkal Majalla" pitchFamily="2" charset="-78"/>
              <a:cs typeface="Sakkal Majalla" pitchFamily="2" charset="-78"/>
            </a:endParaRPr>
          </a:p>
        </p:txBody>
      </p:sp>
      <p:grpSp>
        <p:nvGrpSpPr>
          <p:cNvPr id="27" name="مجموعة 26"/>
          <p:cNvGrpSpPr/>
          <p:nvPr/>
        </p:nvGrpSpPr>
        <p:grpSpPr>
          <a:xfrm>
            <a:off x="1187625" y="4199022"/>
            <a:ext cx="7777822" cy="659685"/>
            <a:chOff x="6091124" y="820894"/>
            <a:chExt cx="3052876" cy="787896"/>
          </a:xfrm>
        </p:grpSpPr>
        <p:sp>
          <p:nvSpPr>
            <p:cNvPr id="28" name="مستطيل 27"/>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solidFill>
                  <a:prstClr val="white"/>
                </a:solidFill>
              </a:endParaRPr>
            </a:p>
          </p:txBody>
        </p:sp>
        <p:sp>
          <p:nvSpPr>
            <p:cNvPr id="29" name="مخطط انسيابي: معالجة متعاقبة 28"/>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b="1">
                <a:solidFill>
                  <a:prstClr val="black"/>
                </a:solidFill>
              </a:endParaRPr>
            </a:p>
          </p:txBody>
        </p:sp>
      </p:grpSp>
      <p:sp>
        <p:nvSpPr>
          <p:cNvPr id="31" name="مربع نص 30"/>
          <p:cNvSpPr txBox="1"/>
          <p:nvPr/>
        </p:nvSpPr>
        <p:spPr>
          <a:xfrm>
            <a:off x="467544" y="4273932"/>
            <a:ext cx="8308323" cy="584775"/>
          </a:xfrm>
          <a:prstGeom prst="rect">
            <a:avLst/>
          </a:prstGeom>
          <a:noFill/>
        </p:spPr>
        <p:txBody>
          <a:bodyPr wrap="square" rtlCol="1">
            <a:spAutoFit/>
          </a:bodyPr>
          <a:lstStyle/>
          <a:p>
            <a:r>
              <a:rPr lang="ar-EG" sz="3200" b="1" dirty="0">
                <a:latin typeface="Sakkal Majalla" pitchFamily="2" charset="-78"/>
                <a:cs typeface="Sakkal Majalla" pitchFamily="2" charset="-78"/>
              </a:rPr>
              <a:t>يمثل المسافة بين مركزي ضغط مرتفع أو منخفض متتاليين.</a:t>
            </a:r>
            <a:endParaRPr lang="ar-EG" sz="3200" b="1" dirty="0">
              <a:solidFill>
                <a:srgbClr val="FF0000"/>
              </a:solidFill>
              <a:latin typeface="Sakkal Majalla" pitchFamily="2" charset="-78"/>
              <a:cs typeface="Sakkal Majalla" pitchFamily="2" charset="-78"/>
            </a:endParaRPr>
          </a:p>
        </p:txBody>
      </p:sp>
      <p:sp>
        <p:nvSpPr>
          <p:cNvPr id="32" name="مربع نص 31"/>
          <p:cNvSpPr txBox="1"/>
          <p:nvPr/>
        </p:nvSpPr>
        <p:spPr>
          <a:xfrm>
            <a:off x="5940152" y="3598300"/>
            <a:ext cx="2828394"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طول الموجة الصوتية</a:t>
            </a:r>
            <a:endParaRPr lang="ar-SA" sz="3000" b="1" dirty="0">
              <a:solidFill>
                <a:srgbClr val="FFFF00"/>
              </a:solidFill>
              <a:latin typeface="Sakkal Majalla" pitchFamily="2" charset="-78"/>
              <a:cs typeface="Sakkal Majalla" pitchFamily="2" charset="-78"/>
            </a:endParaRPr>
          </a:p>
        </p:txBody>
      </p:sp>
      <p:sp>
        <p:nvSpPr>
          <p:cNvPr id="33" name="مربع نص 32"/>
          <p:cNvSpPr txBox="1"/>
          <p:nvPr/>
        </p:nvSpPr>
        <p:spPr>
          <a:xfrm>
            <a:off x="7585950" y="5206099"/>
            <a:ext cx="1334995" cy="553998"/>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ملحوظة</a:t>
            </a:r>
            <a:endParaRPr lang="ar-SA" sz="3000" b="1" dirty="0">
              <a:solidFill>
                <a:srgbClr val="FFFF00"/>
              </a:solidFill>
              <a:latin typeface="Sakkal Majalla" pitchFamily="2" charset="-78"/>
              <a:cs typeface="Sakkal Majalla" pitchFamily="2" charset="-78"/>
            </a:endParaRPr>
          </a:p>
        </p:txBody>
      </p:sp>
      <p:sp>
        <p:nvSpPr>
          <p:cNvPr id="34" name="مخطط انسيابي: معالجة متعاقبة 33"/>
          <p:cNvSpPr/>
          <p:nvPr/>
        </p:nvSpPr>
        <p:spPr>
          <a:xfrm>
            <a:off x="850699" y="5013176"/>
            <a:ext cx="6745637" cy="983947"/>
          </a:xfrm>
          <a:prstGeom prst="flowChartAlternateProcess">
            <a:avLst/>
          </a:prstGeom>
          <a:ln>
            <a:solidFill>
              <a:srgbClr val="00B050"/>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EG" sz="3000" b="1" dirty="0">
                <a:latin typeface="Sakkal Majalla" pitchFamily="2" charset="-78"/>
                <a:cs typeface="Sakkal Majalla" pitchFamily="2" charset="-78"/>
              </a:rPr>
              <a:t> يعد الصوت موجة طولية؛ لأن جزيئات الهواء تهتز موازية لاتجاه حركة </a:t>
            </a:r>
            <a:r>
              <a:rPr lang="ar-EG" sz="3000" b="1" dirty="0" smtClean="0">
                <a:latin typeface="Sakkal Majalla" pitchFamily="2" charset="-78"/>
                <a:cs typeface="Sakkal Majalla" pitchFamily="2" charset="-78"/>
              </a:rPr>
              <a:t>الموجة</a:t>
            </a:r>
            <a:endParaRPr lang="ar-SA" sz="3000" b="1" dirty="0">
              <a:solidFill>
                <a:prstClr val="black"/>
              </a:solidFill>
              <a:latin typeface="Sakkal Majalla" pitchFamily="2" charset="-78"/>
              <a:cs typeface="Sakkal Majalla" pitchFamily="2" charset="-78"/>
            </a:endParaRPr>
          </a:p>
        </p:txBody>
      </p:sp>
      <p:grpSp>
        <p:nvGrpSpPr>
          <p:cNvPr id="35" name="مجموعة 34"/>
          <p:cNvGrpSpPr/>
          <p:nvPr/>
        </p:nvGrpSpPr>
        <p:grpSpPr>
          <a:xfrm>
            <a:off x="-11230" y="0"/>
            <a:ext cx="2082876" cy="756636"/>
            <a:chOff x="179512" y="692696"/>
            <a:chExt cx="2082876" cy="756636"/>
          </a:xfrm>
        </p:grpSpPr>
        <p:pic>
          <p:nvPicPr>
            <p:cNvPr id="36"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مربع نص 36"/>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2" name="مربع نص 41"/>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37</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1199841587"/>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0-#ppt_h/2"/>
                                          </p:val>
                                        </p:tav>
                                        <p:tav tm="100000">
                                          <p:val>
                                            <p:strVal val="#ppt_y"/>
                                          </p:val>
                                        </p:tav>
                                      </p:tavLst>
                                    </p:anim>
                                  </p:childTnLst>
                                </p:cTn>
                              </p:par>
                              <p:par>
                                <p:cTn id="26" presetID="2" presetClass="entr" presetSubtype="3"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0-#ppt_w/2"/>
                                          </p:val>
                                        </p:tav>
                                        <p:tav tm="100000">
                                          <p:val>
                                            <p:strVal val="#ppt_x"/>
                                          </p:val>
                                        </p:tav>
                                      </p:tavLst>
                                    </p:anim>
                                    <p:anim calcmode="lin" valueType="num">
                                      <p:cBhvr additive="base">
                                        <p:cTn id="44"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barn(inVertical)">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9"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0-#ppt_h/2"/>
                                          </p:val>
                                        </p:tav>
                                        <p:tav tm="100000">
                                          <p:val>
                                            <p:strVal val="#ppt_y"/>
                                          </p:val>
                                        </p:tav>
                                      </p:tavLst>
                                    </p:anim>
                                  </p:childTnLst>
                                </p:cTn>
                              </p:par>
                              <p:par>
                                <p:cTn id="56" presetID="2" presetClass="entr" presetSubtype="9"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0-#ppt_w/2"/>
                                          </p:val>
                                        </p:tav>
                                        <p:tav tm="100000">
                                          <p:val>
                                            <p:strVal val="#ppt_x"/>
                                          </p:val>
                                        </p:tav>
                                      </p:tavLst>
                                    </p:anim>
                                    <p:anim calcmode="lin" valueType="num">
                                      <p:cBhvr additive="base">
                                        <p:cTn id="59"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barn(inVertical)">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childTnLst>
                          </p:cTn>
                        </p:par>
                      </p:childTnLst>
                    </p:cTn>
                  </p:par>
                  <p:par>
                    <p:cTn id="72" fill="hold">
                      <p:stCondLst>
                        <p:cond delay="indefinite"/>
                      </p:stCondLst>
                      <p:childTnLst>
                        <p:par>
                          <p:cTn id="73" fill="hold">
                            <p:stCondLst>
                              <p:cond delay="0"/>
                            </p:stCondLst>
                            <p:childTnLst>
                              <p:par>
                                <p:cTn id="74" presetID="45" presetClass="entr" presetSubtype="0" fill="hold"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2000"/>
                                        <p:tgtEl>
                                          <p:spTgt spid="11"/>
                                        </p:tgtEl>
                                      </p:cBhvr>
                                    </p:animEffect>
                                    <p:anim calcmode="lin" valueType="num">
                                      <p:cBhvr>
                                        <p:cTn id="77" dur="2000" fill="hold"/>
                                        <p:tgtEl>
                                          <p:spTgt spid="11"/>
                                        </p:tgtEl>
                                        <p:attrNameLst>
                                          <p:attrName>ppt_w</p:attrName>
                                        </p:attrNameLst>
                                      </p:cBhvr>
                                      <p:tavLst>
                                        <p:tav tm="0" fmla="#ppt_w*sin(2.5*pi*$)">
                                          <p:val>
                                            <p:fltVal val="0"/>
                                          </p:val>
                                        </p:tav>
                                        <p:tav tm="100000">
                                          <p:val>
                                            <p:fltVal val="1"/>
                                          </p:val>
                                        </p:tav>
                                      </p:tavLst>
                                    </p:anim>
                                    <p:anim calcmode="lin" valueType="num">
                                      <p:cBhvr>
                                        <p:cTn id="78" dur="2000" fill="hold"/>
                                        <p:tgtEl>
                                          <p:spTgt spid="11"/>
                                        </p:tgtEl>
                                        <p:attrNameLst>
                                          <p:attrName>ppt_h</p:attrName>
                                        </p:attrNameLst>
                                      </p:cBhvr>
                                      <p:tavLst>
                                        <p:tav tm="0">
                                          <p:val>
                                            <p:strVal val="#ppt_h"/>
                                          </p:val>
                                        </p:tav>
                                        <p:tav tm="100000">
                                          <p:val>
                                            <p:strVal val="#ppt_h"/>
                                          </p:val>
                                        </p:tav>
                                      </p:tavLst>
                                    </p:anim>
                                  </p:childTnLst>
                                </p:cTn>
                              </p:par>
                              <p:par>
                                <p:cTn id="79" presetID="45" presetClass="entr" presetSubtype="0" fill="hold"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2000"/>
                                        <p:tgtEl>
                                          <p:spTgt spid="10"/>
                                        </p:tgtEl>
                                      </p:cBhvr>
                                    </p:animEffect>
                                    <p:anim calcmode="lin" valueType="num">
                                      <p:cBhvr>
                                        <p:cTn id="82" dur="2000" fill="hold"/>
                                        <p:tgtEl>
                                          <p:spTgt spid="10"/>
                                        </p:tgtEl>
                                        <p:attrNameLst>
                                          <p:attrName>ppt_w</p:attrName>
                                        </p:attrNameLst>
                                      </p:cBhvr>
                                      <p:tavLst>
                                        <p:tav tm="0" fmla="#ppt_w*sin(2.5*pi*$)">
                                          <p:val>
                                            <p:fltVal val="0"/>
                                          </p:val>
                                        </p:tav>
                                        <p:tav tm="100000">
                                          <p:val>
                                            <p:fltVal val="1"/>
                                          </p:val>
                                        </p:tav>
                                      </p:tavLst>
                                    </p:anim>
                                    <p:anim calcmode="lin" valueType="num">
                                      <p:cBhvr>
                                        <p:cTn id="8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30" grpId="0" animBg="1"/>
      <p:bldP spid="41" grpId="0"/>
      <p:bldP spid="26" grpId="0" animBg="1"/>
      <p:bldP spid="31" grpId="0"/>
      <p:bldP spid="32" grpId="0" animBg="1"/>
      <p:bldP spid="33"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sp>
        <p:nvSpPr>
          <p:cNvPr id="30" name="مربع نص 29"/>
          <p:cNvSpPr txBox="1"/>
          <p:nvPr/>
        </p:nvSpPr>
        <p:spPr>
          <a:xfrm>
            <a:off x="5181797" y="66690"/>
            <a:ext cx="3782691"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ترددات الرنين في أنبوب مفتوح</a:t>
            </a:r>
            <a:endParaRPr lang="ar-SA" sz="3000" b="1" dirty="0">
              <a:solidFill>
                <a:srgbClr val="FFFF00"/>
              </a:solidFill>
              <a:latin typeface="Sakkal Majalla" pitchFamily="2" charset="-78"/>
              <a:cs typeface="Sakkal Majalla" pitchFamily="2" charset="-78"/>
            </a:endParaRPr>
          </a:p>
        </p:txBody>
      </p:sp>
      <p:grpSp>
        <p:nvGrpSpPr>
          <p:cNvPr id="15" name="مجموعة 14"/>
          <p:cNvGrpSpPr/>
          <p:nvPr/>
        </p:nvGrpSpPr>
        <p:grpSpPr>
          <a:xfrm>
            <a:off x="755576" y="692696"/>
            <a:ext cx="8208913" cy="1071194"/>
            <a:chOff x="6091124" y="820894"/>
            <a:chExt cx="3052876" cy="787896"/>
          </a:xfrm>
        </p:grpSpPr>
        <p:sp>
          <p:nvSpPr>
            <p:cNvPr id="16" name="مستطيل 15"/>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18" name="مخطط انسيابي: معالجة متعاقبة 17"/>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19" name="مربع نص 18"/>
          <p:cNvSpPr txBox="1"/>
          <p:nvPr/>
        </p:nvSpPr>
        <p:spPr>
          <a:xfrm>
            <a:off x="539552" y="719143"/>
            <a:ext cx="8132754" cy="1015663"/>
          </a:xfrm>
          <a:prstGeom prst="rect">
            <a:avLst/>
          </a:prstGeom>
          <a:noFill/>
        </p:spPr>
        <p:txBody>
          <a:bodyPr wrap="square" rtlCol="1">
            <a:spAutoFit/>
          </a:bodyPr>
          <a:lstStyle/>
          <a:p>
            <a:r>
              <a:rPr lang="ar-SA" sz="3000" b="1" dirty="0">
                <a:latin typeface="Sakkal Majalla" pitchFamily="2" charset="-78"/>
                <a:cs typeface="Sakkal Majalla" pitchFamily="2" charset="-78"/>
              </a:rPr>
              <a:t>يكون طول أقصر عمود هواء يحتوي على عقدة عند كل من طرفيه مساو يا نصف الطول الموجي</a:t>
            </a:r>
            <a:endParaRPr lang="ar-SA" sz="3000" b="1" dirty="0">
              <a:solidFill>
                <a:srgbClr val="FF0000"/>
              </a:solidFill>
              <a:latin typeface="Sakkal Majalla" pitchFamily="2" charset="-78"/>
              <a:cs typeface="Sakkal Majalla" pitchFamily="2" charset="-78"/>
            </a:endParaRPr>
          </a:p>
        </p:txBody>
      </p:sp>
      <p:sp>
        <p:nvSpPr>
          <p:cNvPr id="20" name="مربع نص 19"/>
          <p:cNvSpPr txBox="1"/>
          <p:nvPr/>
        </p:nvSpPr>
        <p:spPr>
          <a:xfrm>
            <a:off x="323529" y="4509120"/>
            <a:ext cx="8640960" cy="147732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b="1" dirty="0">
                <a:latin typeface="Sakkal Majalla" pitchFamily="2" charset="-78"/>
                <a:cs typeface="Sakkal Majalla" pitchFamily="2" charset="-78"/>
              </a:rPr>
              <a:t> يؤدي الرنين إلى زيادة علو ترددات مخصصة. فإذا صرخت داخل نفق طويل فإن الصوت الذي يدوي وتسمعه يكون بسبب عمل النفق بوصفه أنبوبا في حالة رنين.</a:t>
            </a:r>
            <a:endParaRPr lang="ar-SA" sz="3000" b="1" dirty="0">
              <a:solidFill>
                <a:srgbClr val="FF0000"/>
              </a:solidFill>
              <a:latin typeface="Sakkal Majalla" pitchFamily="2" charset="-78"/>
              <a:cs typeface="Sakkal Majalla" pitchFamily="2" charset="-78"/>
            </a:endParaRPr>
          </a:p>
        </p:txBody>
      </p:sp>
      <p:pic>
        <p:nvPicPr>
          <p:cNvPr id="21" name="Picture 9"/>
          <p:cNvPicPr>
            <a:picLocks noChangeAspect="1" noChangeArrowheads="1"/>
          </p:cNvPicPr>
          <p:nvPr/>
        </p:nvPicPr>
        <p:blipFill>
          <a:blip r:embed="rId6"/>
          <a:srcRect/>
          <a:stretch>
            <a:fillRect/>
          </a:stretch>
        </p:blipFill>
        <p:spPr bwMode="auto">
          <a:xfrm>
            <a:off x="1179621" y="1772816"/>
            <a:ext cx="5929354" cy="2005936"/>
          </a:xfrm>
          <a:prstGeom prst="rect">
            <a:avLst/>
          </a:prstGeom>
          <a:noFill/>
          <a:ln w="19050">
            <a:solidFill>
              <a:srgbClr val="FF0000"/>
            </a:solidFill>
            <a:prstDash val="dash"/>
            <a:miter lim="800000"/>
            <a:headEnd/>
            <a:tailEnd/>
          </a:ln>
        </p:spPr>
      </p:pic>
      <p:sp>
        <p:nvSpPr>
          <p:cNvPr id="22" name="مربع نص 21"/>
          <p:cNvSpPr txBox="1"/>
          <p:nvPr/>
        </p:nvSpPr>
        <p:spPr>
          <a:xfrm>
            <a:off x="6657961" y="3883114"/>
            <a:ext cx="2344802"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سماع الرنين</a:t>
            </a:r>
            <a:endParaRPr lang="ar-SA" sz="3000" b="1" dirty="0">
              <a:solidFill>
                <a:srgbClr val="FFFF00"/>
              </a:solidFill>
              <a:latin typeface="Sakkal Majalla" pitchFamily="2" charset="-78"/>
              <a:cs typeface="Sakkal Majalla" pitchFamily="2" charset="-78"/>
            </a:endParaRPr>
          </a:p>
        </p:txBody>
      </p:sp>
      <p:grpSp>
        <p:nvGrpSpPr>
          <p:cNvPr id="17" name="مجموعة 16"/>
          <p:cNvGrpSpPr/>
          <p:nvPr/>
        </p:nvGrpSpPr>
        <p:grpSpPr>
          <a:xfrm>
            <a:off x="-36512" y="-27384"/>
            <a:ext cx="2082876" cy="756636"/>
            <a:chOff x="179512" y="692696"/>
            <a:chExt cx="2082876" cy="756636"/>
          </a:xfrm>
        </p:grpSpPr>
        <p:pic>
          <p:nvPicPr>
            <p:cNvPr id="23"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4231196941"/>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1+#ppt_w/2"/>
                                          </p:val>
                                        </p:tav>
                                        <p:tav tm="100000">
                                          <p:val>
                                            <p:strVal val="#ppt_x"/>
                                          </p:val>
                                        </p:tav>
                                      </p:tavLst>
                                    </p:anim>
                                    <p:anim calcmode="lin" valueType="num">
                                      <p:cBhvr additive="base">
                                        <p:cTn id="19"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0">
                                            <p:bg/>
                                          </p:spTgt>
                                        </p:tgtEl>
                                        <p:attrNameLst>
                                          <p:attrName>style.visibility</p:attrName>
                                        </p:attrNameLst>
                                      </p:cBhvr>
                                      <p:to>
                                        <p:strVal val="visible"/>
                                      </p:to>
                                    </p:set>
                                    <p:animEffect transition="in" filter="wipe(up)">
                                      <p:cBhvr>
                                        <p:cTn id="29" dur="500"/>
                                        <p:tgtEl>
                                          <p:spTgt spid="20">
                                            <p:bg/>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0">
                                            <p:txEl>
                                              <p:pRg st="0" end="0"/>
                                            </p:txEl>
                                          </p:spTgt>
                                        </p:tgtEl>
                                        <p:attrNameLst>
                                          <p:attrName>style.visibility</p:attrName>
                                        </p:attrNameLst>
                                      </p:cBhvr>
                                      <p:to>
                                        <p:strVal val="visible"/>
                                      </p:to>
                                    </p:set>
                                    <p:animEffect transition="in" filter="wipe(up)">
                                      <p:cBhvr>
                                        <p:cTn id="39" dur="500"/>
                                        <p:tgtEl>
                                          <p:spTgt spid="2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2000"/>
                                        <p:tgtEl>
                                          <p:spTgt spid="11"/>
                                        </p:tgtEl>
                                      </p:cBhvr>
                                    </p:animEffect>
                                    <p:anim calcmode="lin" valueType="num">
                                      <p:cBhvr>
                                        <p:cTn id="45" dur="2000" fill="hold"/>
                                        <p:tgtEl>
                                          <p:spTgt spid="11"/>
                                        </p:tgtEl>
                                        <p:attrNameLst>
                                          <p:attrName>ppt_w</p:attrName>
                                        </p:attrNameLst>
                                      </p:cBhvr>
                                      <p:tavLst>
                                        <p:tav tm="0" fmla="#ppt_w*sin(2.5*pi*$)">
                                          <p:val>
                                            <p:fltVal val="0"/>
                                          </p:val>
                                        </p:tav>
                                        <p:tav tm="100000">
                                          <p:val>
                                            <p:fltVal val="1"/>
                                          </p:val>
                                        </p:tav>
                                      </p:tavLst>
                                    </p:anim>
                                    <p:anim calcmode="lin" valueType="num">
                                      <p:cBhvr>
                                        <p:cTn id="46" dur="2000" fill="hold"/>
                                        <p:tgtEl>
                                          <p:spTgt spid="11"/>
                                        </p:tgtEl>
                                        <p:attrNameLst>
                                          <p:attrName>ppt_h</p:attrName>
                                        </p:attrNameLst>
                                      </p:cBhvr>
                                      <p:tavLst>
                                        <p:tav tm="0">
                                          <p:val>
                                            <p:strVal val="#ppt_h"/>
                                          </p:val>
                                        </p:tav>
                                        <p:tav tm="100000">
                                          <p:val>
                                            <p:strVal val="#ppt_h"/>
                                          </p:val>
                                        </p:tav>
                                      </p:tavLst>
                                    </p:anim>
                                  </p:childTnLst>
                                </p:cTn>
                              </p:par>
                              <p:par>
                                <p:cTn id="47" presetID="45"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000"/>
                                        <p:tgtEl>
                                          <p:spTgt spid="10"/>
                                        </p:tgtEl>
                                      </p:cBhvr>
                                    </p:animEffect>
                                    <p:anim calcmode="lin" valueType="num">
                                      <p:cBhvr>
                                        <p:cTn id="50" dur="2000" fill="hold"/>
                                        <p:tgtEl>
                                          <p:spTgt spid="10"/>
                                        </p:tgtEl>
                                        <p:attrNameLst>
                                          <p:attrName>ppt_w</p:attrName>
                                        </p:attrNameLst>
                                      </p:cBhvr>
                                      <p:tavLst>
                                        <p:tav tm="0" fmla="#ppt_w*sin(2.5*pi*$)">
                                          <p:val>
                                            <p:fltVal val="0"/>
                                          </p:val>
                                        </p:tav>
                                        <p:tav tm="100000">
                                          <p:val>
                                            <p:fltVal val="1"/>
                                          </p:val>
                                        </p:tav>
                                      </p:tavLst>
                                    </p:anim>
                                    <p:anim calcmode="lin" valueType="num">
                                      <p:cBhvr>
                                        <p:cTn id="5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9" grpId="0"/>
      <p:bldP spid="20" grpId="0" build="p"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sp>
        <p:nvSpPr>
          <p:cNvPr id="30" name="مربع نص 29"/>
          <p:cNvSpPr txBox="1"/>
          <p:nvPr/>
        </p:nvSpPr>
        <p:spPr>
          <a:xfrm>
            <a:off x="3553967" y="66690"/>
            <a:ext cx="5410522"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الرنين في الأوتار </a:t>
            </a:r>
            <a:r>
              <a:rPr lang="en-US" sz="3000" b="1" dirty="0" smtClean="0">
                <a:solidFill>
                  <a:schemeClr val="bg1"/>
                </a:solidFill>
                <a:latin typeface="Sakkal Majalla" pitchFamily="2" charset="-78"/>
                <a:cs typeface="Sakkal Majalla" pitchFamily="2" charset="-78"/>
              </a:rPr>
              <a:t>Resonance on Strings     </a:t>
            </a:r>
            <a:endParaRPr lang="ar-SA" sz="3000" b="1" dirty="0">
              <a:solidFill>
                <a:srgbClr val="FFFF00"/>
              </a:solidFill>
              <a:latin typeface="Sakkal Majalla" pitchFamily="2" charset="-78"/>
              <a:cs typeface="Sakkal Majalla" pitchFamily="2" charset="-78"/>
            </a:endParaRPr>
          </a:p>
        </p:txBody>
      </p:sp>
      <p:grpSp>
        <p:nvGrpSpPr>
          <p:cNvPr id="15" name="مجموعة 14"/>
          <p:cNvGrpSpPr/>
          <p:nvPr/>
        </p:nvGrpSpPr>
        <p:grpSpPr>
          <a:xfrm>
            <a:off x="323530" y="917112"/>
            <a:ext cx="8640960" cy="1503775"/>
            <a:chOff x="6091124" y="820894"/>
            <a:chExt cx="3052876" cy="787896"/>
          </a:xfrm>
        </p:grpSpPr>
        <p:sp>
          <p:nvSpPr>
            <p:cNvPr id="16" name="مستطيل 15"/>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18" name="مخطط انسيابي: معالجة متعاقبة 17"/>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19" name="مربع نص 18"/>
          <p:cNvSpPr txBox="1"/>
          <p:nvPr/>
        </p:nvSpPr>
        <p:spPr>
          <a:xfrm>
            <a:off x="584157" y="943560"/>
            <a:ext cx="8088149" cy="1477328"/>
          </a:xfrm>
          <a:prstGeom prst="rect">
            <a:avLst/>
          </a:prstGeom>
          <a:noFill/>
        </p:spPr>
        <p:txBody>
          <a:bodyPr wrap="square" rtlCol="1">
            <a:spAutoFit/>
          </a:bodyPr>
          <a:lstStyle/>
          <a:p>
            <a:r>
              <a:rPr lang="ar-SA" sz="3000" b="1" dirty="0">
                <a:latin typeface="Sakkal Majalla" pitchFamily="2" charset="-78"/>
                <a:cs typeface="Sakkal Majalla" pitchFamily="2" charset="-78"/>
              </a:rPr>
              <a:t>تختلف أشكال الموجة في الأوتار المهتزة اعتمادا على طريقة توليدها. ومن ذلك النقر </a:t>
            </a:r>
            <a:r>
              <a:rPr lang="ar-SA" sz="3000" b="1" dirty="0" smtClean="0">
                <a:latin typeface="Sakkal Majalla" pitchFamily="2" charset="-78"/>
                <a:cs typeface="Sakkal Majalla" pitchFamily="2" charset="-78"/>
              </a:rPr>
              <a:t>أو الشد </a:t>
            </a:r>
            <a:r>
              <a:rPr lang="ar-SA" sz="3000" b="1" dirty="0">
                <a:latin typeface="Sakkal Majalla" pitchFamily="2" charset="-78"/>
                <a:cs typeface="Sakkal Majalla" pitchFamily="2" charset="-78"/>
              </a:rPr>
              <a:t>أو الضرب، إلَّا أن لها خصائص عديدة مشتركة مع الموجات المستقرة في النوابض والحبال</a:t>
            </a:r>
            <a:endParaRPr lang="ar-EG" sz="3000" b="1" dirty="0">
              <a:solidFill>
                <a:srgbClr val="00B050"/>
              </a:solidFill>
              <a:latin typeface="Sakkal Majalla" pitchFamily="2" charset="-78"/>
              <a:cs typeface="Sakkal Majalla" pitchFamily="2" charset="-78"/>
            </a:endParaRPr>
          </a:p>
        </p:txBody>
      </p:sp>
      <p:sp>
        <p:nvSpPr>
          <p:cNvPr id="20" name="مربع نص 19"/>
          <p:cNvSpPr txBox="1"/>
          <p:nvPr/>
        </p:nvSpPr>
        <p:spPr>
          <a:xfrm>
            <a:off x="323529" y="4717593"/>
            <a:ext cx="8640960" cy="1015663"/>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b="1" dirty="0">
                <a:latin typeface="Sakkal Majalla" pitchFamily="2" charset="-78"/>
                <a:cs typeface="Sakkal Majalla" pitchFamily="2" charset="-78"/>
              </a:rPr>
              <a:t>تولد الموجة المعقدة باستخدام مبدأ التراكب لجمع موجات ذات ترددات مختلفة؛ إذ يعتمد شكل الموجة على السعات النسبية لهذه الترددات.</a:t>
            </a:r>
            <a:endParaRPr lang="ar-EG" sz="3000" b="1" dirty="0">
              <a:solidFill>
                <a:srgbClr val="00B050"/>
              </a:solidFill>
              <a:latin typeface="Sakkal Majalla" pitchFamily="2" charset="-78"/>
              <a:cs typeface="Sakkal Majalla" pitchFamily="2" charset="-78"/>
            </a:endParaRPr>
          </a:p>
        </p:txBody>
      </p:sp>
      <p:sp>
        <p:nvSpPr>
          <p:cNvPr id="22" name="مربع نص 21"/>
          <p:cNvSpPr txBox="1"/>
          <p:nvPr/>
        </p:nvSpPr>
        <p:spPr>
          <a:xfrm>
            <a:off x="4355976" y="3883114"/>
            <a:ext cx="4577050"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جودة الصوت </a:t>
            </a:r>
            <a:r>
              <a:rPr lang="en-US" sz="3000" b="1" dirty="0" smtClean="0">
                <a:solidFill>
                  <a:schemeClr val="bg1"/>
                </a:solidFill>
                <a:latin typeface="Sakkal Majalla" pitchFamily="2" charset="-78"/>
                <a:cs typeface="Sakkal Majalla" pitchFamily="2" charset="-78"/>
              </a:rPr>
              <a:t>Sound Quality</a:t>
            </a:r>
            <a:endParaRPr lang="ar-SA" sz="3000" b="1" dirty="0">
              <a:solidFill>
                <a:srgbClr val="FFFF00"/>
              </a:solidFill>
              <a:latin typeface="Sakkal Majalla" pitchFamily="2" charset="-78"/>
              <a:cs typeface="Sakkal Majalla" pitchFamily="2" charset="-78"/>
            </a:endParaRPr>
          </a:p>
        </p:txBody>
      </p:sp>
      <p:sp>
        <p:nvSpPr>
          <p:cNvPr id="17" name="مستطيل 16"/>
          <p:cNvSpPr/>
          <p:nvPr/>
        </p:nvSpPr>
        <p:spPr>
          <a:xfrm>
            <a:off x="323529" y="2629361"/>
            <a:ext cx="8640959"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SA" sz="3000" b="1" dirty="0" smtClean="0">
                <a:latin typeface="Sakkal Majalla" pitchFamily="2" charset="-78"/>
                <a:cs typeface="Sakkal Majalla" pitchFamily="2" charset="-78"/>
              </a:rPr>
              <a:t>وتعتمد سرعة الموجة في الوتر على قوة الشد فيه، وعلى كتلة وحدة طوله. لذا فإن الآلة الوترية </a:t>
            </a:r>
            <a:r>
              <a:rPr lang="ar-SA" sz="3000" b="1" dirty="0">
                <a:latin typeface="Sakkal Majalla" pitchFamily="2" charset="-78"/>
                <a:cs typeface="Sakkal Majalla" pitchFamily="2" charset="-78"/>
              </a:rPr>
              <a:t>ت</a:t>
            </a:r>
            <a:r>
              <a:rPr lang="ar-SA" sz="3000" b="1" dirty="0" smtClean="0">
                <a:latin typeface="Sakkal Majalla" pitchFamily="2" charset="-78"/>
                <a:cs typeface="Sakkal Majalla" pitchFamily="2" charset="-78"/>
              </a:rPr>
              <a:t>ضبط بتغيير شد أوتارها.</a:t>
            </a:r>
            <a:endParaRPr lang="ar-EG" sz="3000" b="1" dirty="0">
              <a:solidFill>
                <a:srgbClr val="00B050"/>
              </a:solidFill>
              <a:latin typeface="Sakkal Majalla" pitchFamily="2" charset="-78"/>
              <a:cs typeface="Sakkal Majalla" pitchFamily="2" charset="-78"/>
            </a:endParaRPr>
          </a:p>
        </p:txBody>
      </p:sp>
      <p:grpSp>
        <p:nvGrpSpPr>
          <p:cNvPr id="21" name="مجموعة 20"/>
          <p:cNvGrpSpPr/>
          <p:nvPr/>
        </p:nvGrpSpPr>
        <p:grpSpPr>
          <a:xfrm>
            <a:off x="-36512" y="-27384"/>
            <a:ext cx="2082876" cy="756636"/>
            <a:chOff x="179512" y="692696"/>
            <a:chExt cx="2082876" cy="756636"/>
          </a:xfrm>
        </p:grpSpPr>
        <p:pic>
          <p:nvPicPr>
            <p:cNvPr id="23"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2274682451"/>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1+#ppt_w/2"/>
                                          </p:val>
                                        </p:tav>
                                        <p:tav tm="100000">
                                          <p:val>
                                            <p:strVal val="#ppt_x"/>
                                          </p:val>
                                        </p:tav>
                                      </p:tavLst>
                                    </p:anim>
                                    <p:anim calcmode="lin" valueType="num">
                                      <p:cBhvr additive="base">
                                        <p:cTn id="19"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wipe(up)">
                                      <p:cBhvr>
                                        <p:cTn id="34" dur="500"/>
                                        <p:tgtEl>
                                          <p:spTgt spid="2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0">
                                            <p:bg/>
                                          </p:spTgt>
                                        </p:tgtEl>
                                        <p:attrNameLst>
                                          <p:attrName>style.visibility</p:attrName>
                                        </p:attrNameLst>
                                      </p:cBhvr>
                                      <p:to>
                                        <p:strVal val="visible"/>
                                      </p:to>
                                    </p:set>
                                    <p:animEffect transition="in" filter="wipe(up)">
                                      <p:cBhvr>
                                        <p:cTn id="39" dur="500"/>
                                        <p:tgtEl>
                                          <p:spTgt spid="20">
                                            <p:bg/>
                                          </p:spTgt>
                                        </p:tgtEl>
                                      </p:cBhvr>
                                    </p:animEffect>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2000"/>
                                        <p:tgtEl>
                                          <p:spTgt spid="11"/>
                                        </p:tgtEl>
                                      </p:cBhvr>
                                    </p:animEffect>
                                    <p:anim calcmode="lin" valueType="num">
                                      <p:cBhvr>
                                        <p:cTn id="45" dur="2000" fill="hold"/>
                                        <p:tgtEl>
                                          <p:spTgt spid="11"/>
                                        </p:tgtEl>
                                        <p:attrNameLst>
                                          <p:attrName>ppt_w</p:attrName>
                                        </p:attrNameLst>
                                      </p:cBhvr>
                                      <p:tavLst>
                                        <p:tav tm="0" fmla="#ppt_w*sin(2.5*pi*$)">
                                          <p:val>
                                            <p:fltVal val="0"/>
                                          </p:val>
                                        </p:tav>
                                        <p:tav tm="100000">
                                          <p:val>
                                            <p:fltVal val="1"/>
                                          </p:val>
                                        </p:tav>
                                      </p:tavLst>
                                    </p:anim>
                                    <p:anim calcmode="lin" valueType="num">
                                      <p:cBhvr>
                                        <p:cTn id="46" dur="2000" fill="hold"/>
                                        <p:tgtEl>
                                          <p:spTgt spid="11"/>
                                        </p:tgtEl>
                                        <p:attrNameLst>
                                          <p:attrName>ppt_h</p:attrName>
                                        </p:attrNameLst>
                                      </p:cBhvr>
                                      <p:tavLst>
                                        <p:tav tm="0">
                                          <p:val>
                                            <p:strVal val="#ppt_h"/>
                                          </p:val>
                                        </p:tav>
                                        <p:tav tm="100000">
                                          <p:val>
                                            <p:strVal val="#ppt_h"/>
                                          </p:val>
                                        </p:tav>
                                      </p:tavLst>
                                    </p:anim>
                                  </p:childTnLst>
                                </p:cTn>
                              </p:par>
                              <p:par>
                                <p:cTn id="47" presetID="45"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000"/>
                                        <p:tgtEl>
                                          <p:spTgt spid="10"/>
                                        </p:tgtEl>
                                      </p:cBhvr>
                                    </p:animEffect>
                                    <p:anim calcmode="lin" valueType="num">
                                      <p:cBhvr>
                                        <p:cTn id="50" dur="2000" fill="hold"/>
                                        <p:tgtEl>
                                          <p:spTgt spid="10"/>
                                        </p:tgtEl>
                                        <p:attrNameLst>
                                          <p:attrName>ppt_w</p:attrName>
                                        </p:attrNameLst>
                                      </p:cBhvr>
                                      <p:tavLst>
                                        <p:tav tm="0" fmla="#ppt_w*sin(2.5*pi*$)">
                                          <p:val>
                                            <p:fltVal val="0"/>
                                          </p:val>
                                        </p:tav>
                                        <p:tav tm="100000">
                                          <p:val>
                                            <p:fltVal val="1"/>
                                          </p:val>
                                        </p:tav>
                                      </p:tavLst>
                                    </p:anim>
                                    <p:anim calcmode="lin" valueType="num">
                                      <p:cBhvr>
                                        <p:cTn id="5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9" grpId="0"/>
      <p:bldP spid="20" grpId="0" build="p" animBg="1"/>
      <p:bldP spid="22"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sp>
        <p:nvSpPr>
          <p:cNvPr id="23" name="مستطيل 22"/>
          <p:cNvSpPr/>
          <p:nvPr/>
        </p:nvSpPr>
        <p:spPr>
          <a:xfrm>
            <a:off x="1988063" y="332656"/>
            <a:ext cx="7048433"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800" b="1" dirty="0" smtClean="0">
                <a:solidFill>
                  <a:schemeClr val="tx1"/>
                </a:solidFill>
                <a:latin typeface="Sakkal Majalla" pitchFamily="2" charset="-78"/>
                <a:cs typeface="Sakkal Majalla" pitchFamily="2" charset="-78"/>
              </a:rPr>
              <a:t> </a:t>
            </a:r>
            <a:r>
              <a:rPr lang="ar-SA" sz="2800" b="1" dirty="0">
                <a:solidFill>
                  <a:schemeClr val="tx1"/>
                </a:solidFill>
                <a:latin typeface="Sakkal Majalla" pitchFamily="2" charset="-78"/>
                <a:cs typeface="Sakkal Majalla" pitchFamily="2" charset="-78"/>
              </a:rPr>
              <a:t>يسمى الفرق بين الموجتين طابع الصوت، </a:t>
            </a:r>
            <a:r>
              <a:rPr lang="ar-SA" sz="2800" b="1" dirty="0" smtClean="0">
                <a:solidFill>
                  <a:schemeClr val="tx1"/>
                </a:solidFill>
                <a:latin typeface="Sakkal Majalla" pitchFamily="2" charset="-78"/>
                <a:cs typeface="Sakkal Majalla" pitchFamily="2" charset="-78"/>
              </a:rPr>
              <a:t>أولون </a:t>
            </a:r>
            <a:r>
              <a:rPr lang="ar-SA" sz="2800" b="1" dirty="0">
                <a:solidFill>
                  <a:schemeClr val="tx1"/>
                </a:solidFill>
                <a:latin typeface="Sakkal Majalla" pitchFamily="2" charset="-78"/>
                <a:cs typeface="Sakkal Majalla" pitchFamily="2" charset="-78"/>
              </a:rPr>
              <a:t>النغمة، أو جودتها.</a:t>
            </a:r>
            <a:endParaRPr lang="ar-EG" sz="2800" b="1" dirty="0">
              <a:solidFill>
                <a:schemeClr val="tx1"/>
              </a:solidFill>
              <a:latin typeface="Sakkal Majalla" pitchFamily="2" charset="-78"/>
              <a:cs typeface="Sakkal Majalla" pitchFamily="2" charset="-78"/>
            </a:endParaRPr>
          </a:p>
        </p:txBody>
      </p:sp>
      <p:pic>
        <p:nvPicPr>
          <p:cNvPr id="21" name="Picture 9"/>
          <p:cNvPicPr>
            <a:picLocks noChangeAspect="1" noChangeArrowheads="1"/>
          </p:cNvPicPr>
          <p:nvPr/>
        </p:nvPicPr>
        <p:blipFill>
          <a:blip r:embed="rId6">
            <a:extLst>
              <a:ext uri="{28A0092B-C50C-407E-A947-70E740481C1C}">
                <a14:useLocalDpi xmlns:a14="http://schemas.microsoft.com/office/drawing/2010/main" val="0"/>
              </a:ext>
            </a:extLst>
          </a:blip>
          <a:srcRect l="65138" r="917" b="13557"/>
          <a:stretch>
            <a:fillRect/>
          </a:stretch>
        </p:blipFill>
        <p:spPr bwMode="auto">
          <a:xfrm>
            <a:off x="5033352" y="1355479"/>
            <a:ext cx="3931138" cy="2721593"/>
          </a:xfrm>
          <a:prstGeom prst="rect">
            <a:avLst/>
          </a:prstGeom>
          <a:noFill/>
          <a:ln w="1905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pic>
      <p:pic>
        <p:nvPicPr>
          <p:cNvPr id="24" name="Picture 9"/>
          <p:cNvPicPr>
            <a:picLocks noChangeAspect="1" noChangeArrowheads="1"/>
          </p:cNvPicPr>
          <p:nvPr/>
        </p:nvPicPr>
        <p:blipFill>
          <a:blip r:embed="rId6">
            <a:extLst>
              <a:ext uri="{28A0092B-C50C-407E-A947-70E740481C1C}">
                <a14:useLocalDpi xmlns:a14="http://schemas.microsoft.com/office/drawing/2010/main" val="0"/>
              </a:ext>
            </a:extLst>
          </a:blip>
          <a:srcRect l="32921" r="36804" b="7623"/>
          <a:stretch>
            <a:fillRect/>
          </a:stretch>
        </p:blipFill>
        <p:spPr bwMode="auto">
          <a:xfrm>
            <a:off x="395537" y="1355479"/>
            <a:ext cx="4377036" cy="2721591"/>
          </a:xfrm>
          <a:prstGeom prst="rect">
            <a:avLst/>
          </a:prstGeom>
          <a:noFill/>
          <a:ln w="1905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pic>
      <p:grpSp>
        <p:nvGrpSpPr>
          <p:cNvPr id="26" name="مجموعة 25"/>
          <p:cNvGrpSpPr/>
          <p:nvPr/>
        </p:nvGrpSpPr>
        <p:grpSpPr>
          <a:xfrm>
            <a:off x="755576" y="4373497"/>
            <a:ext cx="8208914" cy="1503775"/>
            <a:chOff x="6091124" y="820894"/>
            <a:chExt cx="3052876" cy="787896"/>
          </a:xfrm>
        </p:grpSpPr>
        <p:sp>
          <p:nvSpPr>
            <p:cNvPr id="27" name="مستطيل 2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28" name="مخطط انسيابي: معالجة متعاقبة 27"/>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29" name="مربع نص 28"/>
          <p:cNvSpPr txBox="1"/>
          <p:nvPr/>
        </p:nvSpPr>
        <p:spPr>
          <a:xfrm>
            <a:off x="584157" y="4581970"/>
            <a:ext cx="8088149" cy="1015663"/>
          </a:xfrm>
          <a:prstGeom prst="rect">
            <a:avLst/>
          </a:prstGeom>
          <a:noFill/>
        </p:spPr>
        <p:txBody>
          <a:bodyPr wrap="square" rtlCol="1">
            <a:spAutoFit/>
          </a:bodyPr>
          <a:lstStyle/>
          <a:p>
            <a:r>
              <a:rPr lang="ar-SA" sz="3000" b="1" dirty="0" smtClean="0">
                <a:latin typeface="Sakkal Majalla" pitchFamily="2" charset="-78"/>
                <a:cs typeface="Sakkal Majalla" pitchFamily="2" charset="-78"/>
              </a:rPr>
              <a:t>الشكل </a:t>
            </a:r>
            <a:r>
              <a:rPr lang="en-US" sz="3000" b="1" dirty="0" smtClean="0">
                <a:latin typeface="Sakkal Majalla" pitchFamily="2" charset="-78"/>
                <a:cs typeface="Sakkal Majalla" pitchFamily="2" charset="-78"/>
              </a:rPr>
              <a:t>8 – 15</a:t>
            </a:r>
            <a:r>
              <a:rPr lang="ar-SA" sz="3000" b="1" dirty="0" smtClean="0">
                <a:latin typeface="Sakkal Majalla" pitchFamily="2" charset="-78"/>
                <a:cs typeface="Sakkal Majalla" pitchFamily="2" charset="-78"/>
              </a:rPr>
              <a:t> رسم بياني لصوت نقي مقابل الزمن (</a:t>
            </a:r>
            <a:r>
              <a:rPr lang="en-US" sz="3000" b="1" dirty="0" smtClean="0">
                <a:latin typeface="Sakkal Majalla" pitchFamily="2" charset="-78"/>
                <a:cs typeface="Sakkal Majalla" pitchFamily="2" charset="-78"/>
              </a:rPr>
              <a:t>a</a:t>
            </a:r>
            <a:r>
              <a:rPr lang="ar-SA" sz="3000" b="1" dirty="0" smtClean="0">
                <a:latin typeface="Sakkal Majalla" pitchFamily="2" charset="-78"/>
                <a:cs typeface="Sakkal Majalla" pitchFamily="2" charset="-78"/>
              </a:rPr>
              <a:t>). ورسم بياني لموجات صوتية غير نقية (معقدة) مقابل الزمن (</a:t>
            </a:r>
            <a:r>
              <a:rPr lang="en-US" sz="3000" b="1" dirty="0" smtClean="0">
                <a:latin typeface="Sakkal Majalla" pitchFamily="2" charset="-78"/>
                <a:cs typeface="Sakkal Majalla" pitchFamily="2" charset="-78"/>
              </a:rPr>
              <a:t>b</a:t>
            </a:r>
            <a:r>
              <a:rPr lang="ar-SA" sz="3000" b="1" dirty="0" smtClean="0">
                <a:latin typeface="Sakkal Majalla" pitchFamily="2" charset="-78"/>
                <a:cs typeface="Sakkal Majalla" pitchFamily="2" charset="-78"/>
              </a:rPr>
              <a:t>).</a:t>
            </a:r>
            <a:endParaRPr lang="ar-EG" sz="3000" b="1" dirty="0">
              <a:solidFill>
                <a:srgbClr val="00B050"/>
              </a:solidFill>
              <a:latin typeface="Sakkal Majalla" pitchFamily="2" charset="-78"/>
              <a:cs typeface="Sakkal Majalla" pitchFamily="2" charset="-78"/>
            </a:endParaRPr>
          </a:p>
        </p:txBody>
      </p:sp>
      <p:grpSp>
        <p:nvGrpSpPr>
          <p:cNvPr id="15" name="مجموعة 14"/>
          <p:cNvGrpSpPr/>
          <p:nvPr/>
        </p:nvGrpSpPr>
        <p:grpSpPr>
          <a:xfrm>
            <a:off x="-36512" y="-27384"/>
            <a:ext cx="2082876" cy="756636"/>
            <a:chOff x="179512" y="692696"/>
            <a:chExt cx="2082876" cy="756636"/>
          </a:xfrm>
        </p:grpSpPr>
        <p:pic>
          <p:nvPicPr>
            <p:cNvPr id="16"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49</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4243629031"/>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1" presetClass="entr" presetSubtype="1"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1+#ppt_w/2"/>
                                          </p:val>
                                        </p:tav>
                                        <p:tav tm="100000">
                                          <p:val>
                                            <p:strVal val="#ppt_x"/>
                                          </p:val>
                                        </p:tav>
                                      </p:tavLst>
                                    </p:anim>
                                    <p:anim calcmode="lin" valueType="num">
                                      <p:cBhvr additive="base">
                                        <p:cTn id="23"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1+#ppt_w/2"/>
                                          </p:val>
                                        </p:tav>
                                        <p:tav tm="100000">
                                          <p:val>
                                            <p:strVal val="#ppt_x"/>
                                          </p:val>
                                        </p:tav>
                                      </p:tavLst>
                                    </p:anim>
                                    <p:anim calcmode="lin" valueType="num">
                                      <p:cBhvr additive="base">
                                        <p:cTn id="29"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anim calcmode="lin" valueType="num">
                                      <p:cBhvr>
                                        <p:cTn id="35" dur="2000" fill="hold"/>
                                        <p:tgtEl>
                                          <p:spTgt spid="11"/>
                                        </p:tgtEl>
                                        <p:attrNameLst>
                                          <p:attrName>ppt_w</p:attrName>
                                        </p:attrNameLst>
                                      </p:cBhvr>
                                      <p:tavLst>
                                        <p:tav tm="0" fmla="#ppt_w*sin(2.5*pi*$)">
                                          <p:val>
                                            <p:fltVal val="0"/>
                                          </p:val>
                                        </p:tav>
                                        <p:tav tm="100000">
                                          <p:val>
                                            <p:fltVal val="1"/>
                                          </p:val>
                                        </p:tav>
                                      </p:tavLst>
                                    </p:anim>
                                    <p:anim calcmode="lin" valueType="num">
                                      <p:cBhvr>
                                        <p:cTn id="36" dur="2000" fill="hold"/>
                                        <p:tgtEl>
                                          <p:spTgt spid="11"/>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sp>
        <p:nvSpPr>
          <p:cNvPr id="30" name="مربع نص 29"/>
          <p:cNvSpPr txBox="1"/>
          <p:nvPr/>
        </p:nvSpPr>
        <p:spPr>
          <a:xfrm>
            <a:off x="6876255" y="1146810"/>
            <a:ext cx="2088233"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prstClr val="white"/>
                </a:solidFill>
                <a:latin typeface="Sakkal Majalla" pitchFamily="2" charset="-78"/>
                <a:cs typeface="Sakkal Majalla" pitchFamily="2" charset="-78"/>
              </a:rPr>
              <a:t>التردد الأساسي</a:t>
            </a:r>
            <a:endParaRPr lang="ar-SA" sz="3000" b="1" dirty="0">
              <a:solidFill>
                <a:srgbClr val="FFFF00"/>
              </a:solidFill>
              <a:latin typeface="Sakkal Majalla" pitchFamily="2" charset="-78"/>
              <a:cs typeface="Sakkal Majalla" pitchFamily="2" charset="-78"/>
            </a:endParaRPr>
          </a:p>
        </p:txBody>
      </p:sp>
      <p:grpSp>
        <p:nvGrpSpPr>
          <p:cNvPr id="15" name="مجموعة 14"/>
          <p:cNvGrpSpPr/>
          <p:nvPr/>
        </p:nvGrpSpPr>
        <p:grpSpPr>
          <a:xfrm>
            <a:off x="755576" y="1052736"/>
            <a:ext cx="5976666" cy="751887"/>
            <a:chOff x="6091124" y="820894"/>
            <a:chExt cx="3052876" cy="787896"/>
          </a:xfrm>
        </p:grpSpPr>
        <p:sp>
          <p:nvSpPr>
            <p:cNvPr id="16" name="مستطيل 15"/>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18" name="مخطط انسيابي: معالجة متعاقبة 17"/>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19" name="مربع نص 18"/>
          <p:cNvSpPr txBox="1"/>
          <p:nvPr/>
        </p:nvSpPr>
        <p:spPr>
          <a:xfrm>
            <a:off x="755576" y="1106609"/>
            <a:ext cx="5684482" cy="553998"/>
          </a:xfrm>
          <a:prstGeom prst="rect">
            <a:avLst/>
          </a:prstGeom>
          <a:noFill/>
        </p:spPr>
        <p:txBody>
          <a:bodyPr wrap="square" rtlCol="1">
            <a:spAutoFit/>
          </a:bodyPr>
          <a:lstStyle/>
          <a:p>
            <a:r>
              <a:rPr lang="ar-SA" sz="3000" b="1" dirty="0">
                <a:solidFill>
                  <a:srgbClr val="0070C0"/>
                </a:solidFill>
                <a:latin typeface="Sakkal Majalla" pitchFamily="2" charset="-78"/>
                <a:cs typeface="Sakkal Majalla" pitchFamily="2" charset="-78"/>
              </a:rPr>
              <a:t> </a:t>
            </a:r>
            <a:r>
              <a:rPr lang="ar-SA" sz="3000" b="1" dirty="0">
                <a:latin typeface="Sakkal Majalla" pitchFamily="2" charset="-78"/>
                <a:cs typeface="Sakkal Majalla" pitchFamily="2" charset="-78"/>
              </a:rPr>
              <a:t>يسمى التردد الأقل الناتج في العمود المغلق</a:t>
            </a:r>
            <a:endParaRPr lang="ar-SA" sz="3000" b="1" dirty="0">
              <a:solidFill>
                <a:srgbClr val="0070C0"/>
              </a:solidFill>
              <a:latin typeface="Sakkal Majalla" pitchFamily="2" charset="-78"/>
              <a:cs typeface="Sakkal Majalla" pitchFamily="2" charset="-78"/>
            </a:endParaRPr>
          </a:p>
        </p:txBody>
      </p:sp>
      <p:grpSp>
        <p:nvGrpSpPr>
          <p:cNvPr id="21" name="مجموعة 20"/>
          <p:cNvGrpSpPr/>
          <p:nvPr/>
        </p:nvGrpSpPr>
        <p:grpSpPr>
          <a:xfrm>
            <a:off x="1984383" y="-27384"/>
            <a:ext cx="6908098" cy="764704"/>
            <a:chOff x="2339752" y="0"/>
            <a:chExt cx="4536504" cy="764704"/>
          </a:xfrm>
        </p:grpSpPr>
        <p:sp>
          <p:nvSpPr>
            <p:cNvPr id="23" name="مستطيل مستدير الزوايا 22"/>
            <p:cNvSpPr/>
            <p:nvPr/>
          </p:nvSpPr>
          <p:spPr>
            <a:xfrm>
              <a:off x="2339752" y="0"/>
              <a:ext cx="4536504" cy="7647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24" name="مستطيل مستدير الزوايا 23"/>
            <p:cNvSpPr/>
            <p:nvPr/>
          </p:nvSpPr>
          <p:spPr>
            <a:xfrm>
              <a:off x="2555776" y="0"/>
              <a:ext cx="4320480" cy="7647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prstClr val="black"/>
                </a:solidFill>
              </a:endParaRPr>
            </a:p>
          </p:txBody>
        </p:sp>
      </p:grpSp>
      <p:sp>
        <p:nvSpPr>
          <p:cNvPr id="25" name="مربع نص 24"/>
          <p:cNvSpPr txBox="1"/>
          <p:nvPr/>
        </p:nvSpPr>
        <p:spPr>
          <a:xfrm>
            <a:off x="2771801" y="52577"/>
            <a:ext cx="6065336" cy="630942"/>
          </a:xfrm>
          <a:prstGeom prst="rect">
            <a:avLst/>
          </a:prstGeom>
          <a:noFill/>
        </p:spPr>
        <p:txBody>
          <a:bodyPr wrap="square" rtlCol="1">
            <a:spAutoFit/>
          </a:bodyPr>
          <a:lstStyle/>
          <a:p>
            <a:pPr algn="ctr"/>
            <a:r>
              <a:rPr lang="ar-SA" sz="3500" b="1" spc="50" dirty="0" smtClean="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rPr>
              <a:t>طيف الصوت: التردد الأساسي والإيقاعات</a:t>
            </a:r>
            <a:endParaRPr lang="ar-SA" sz="3500" b="1" spc="50" dirty="0">
              <a:ln w="12700" cmpd="sng">
                <a:solidFill>
                  <a:srgbClr val="F79646">
                    <a:satMod val="120000"/>
                    <a:shade val="80000"/>
                  </a:srgbClr>
                </a:solidFill>
                <a:prstDash val="solid"/>
              </a:ln>
              <a:solidFill>
                <a:prstClr val="black"/>
              </a:solidFill>
              <a:effectLst>
                <a:glow rad="53100">
                  <a:srgbClr val="F79646">
                    <a:satMod val="180000"/>
                    <a:alpha val="30000"/>
                  </a:srgbClr>
                </a:glow>
              </a:effectLst>
              <a:latin typeface="Sakkal Majalla" pitchFamily="2" charset="-78"/>
              <a:cs typeface="Sakkal Majalla" pitchFamily="2" charset="-78"/>
            </a:endParaRPr>
          </a:p>
        </p:txBody>
      </p:sp>
      <p:sp>
        <p:nvSpPr>
          <p:cNvPr id="26" name="مربع نص 25"/>
          <p:cNvSpPr txBox="1"/>
          <p:nvPr/>
        </p:nvSpPr>
        <p:spPr>
          <a:xfrm>
            <a:off x="6876255" y="1844824"/>
            <a:ext cx="2088233"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prstClr val="white"/>
                </a:solidFill>
                <a:latin typeface="Sakkal Majalla" pitchFamily="2" charset="-78"/>
                <a:cs typeface="Sakkal Majalla" pitchFamily="2" charset="-78"/>
              </a:rPr>
              <a:t>الإيقاعات</a:t>
            </a:r>
            <a:endParaRPr lang="ar-SA" sz="3000" b="1" dirty="0">
              <a:solidFill>
                <a:srgbClr val="FFFF00"/>
              </a:solidFill>
              <a:latin typeface="Sakkal Majalla" pitchFamily="2" charset="-78"/>
              <a:cs typeface="Sakkal Majalla" pitchFamily="2" charset="-78"/>
            </a:endParaRPr>
          </a:p>
        </p:txBody>
      </p:sp>
      <p:grpSp>
        <p:nvGrpSpPr>
          <p:cNvPr id="27" name="مجموعة 26"/>
          <p:cNvGrpSpPr/>
          <p:nvPr/>
        </p:nvGrpSpPr>
        <p:grpSpPr>
          <a:xfrm>
            <a:off x="1030208" y="2492896"/>
            <a:ext cx="7934282" cy="751887"/>
            <a:chOff x="6091124" y="820894"/>
            <a:chExt cx="3052876" cy="787896"/>
          </a:xfrm>
        </p:grpSpPr>
        <p:sp>
          <p:nvSpPr>
            <p:cNvPr id="28" name="مستطيل 27"/>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29" name="مخطط انسيابي: معالجة متعاقبة 28"/>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31" name="مربع نص 30"/>
          <p:cNvSpPr txBox="1"/>
          <p:nvPr/>
        </p:nvSpPr>
        <p:spPr>
          <a:xfrm>
            <a:off x="827584" y="2578578"/>
            <a:ext cx="7844722" cy="553998"/>
          </a:xfrm>
          <a:prstGeom prst="rect">
            <a:avLst/>
          </a:prstGeom>
          <a:noFill/>
        </p:spPr>
        <p:txBody>
          <a:bodyPr wrap="square" rtlCol="1">
            <a:spAutoFit/>
          </a:bodyPr>
          <a:lstStyle/>
          <a:p>
            <a:r>
              <a:rPr lang="ar-SA" sz="3000" b="1" dirty="0">
                <a:latin typeface="Sakkal Majalla" pitchFamily="2" charset="-78"/>
                <a:cs typeface="Sakkal Majalla" pitchFamily="2" charset="-78"/>
              </a:rPr>
              <a:t>هي الترددات المرتفعة  وهي مضاعفات فردية من التردد الأساسي.</a:t>
            </a:r>
            <a:endParaRPr lang="ar-SA" sz="3000" b="1" dirty="0">
              <a:solidFill>
                <a:srgbClr val="0070C0"/>
              </a:solidFill>
              <a:latin typeface="Sakkal Majalla" pitchFamily="2" charset="-78"/>
              <a:cs typeface="Sakkal Majalla" pitchFamily="2" charset="-78"/>
            </a:endParaRPr>
          </a:p>
        </p:txBody>
      </p:sp>
      <p:sp>
        <p:nvSpPr>
          <p:cNvPr id="32" name="مربع نص 31"/>
          <p:cNvSpPr txBox="1"/>
          <p:nvPr/>
        </p:nvSpPr>
        <p:spPr>
          <a:xfrm>
            <a:off x="6876254" y="3451066"/>
            <a:ext cx="2088233"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prstClr val="white"/>
                </a:solidFill>
                <a:latin typeface="Sakkal Majalla" pitchFamily="2" charset="-78"/>
                <a:cs typeface="Sakkal Majalla" pitchFamily="2" charset="-78"/>
              </a:rPr>
              <a:t>طيف الصوت</a:t>
            </a:r>
            <a:endParaRPr lang="ar-SA" sz="3000" b="1" dirty="0">
              <a:solidFill>
                <a:srgbClr val="FFFF00"/>
              </a:solidFill>
              <a:latin typeface="Sakkal Majalla" pitchFamily="2" charset="-78"/>
              <a:cs typeface="Sakkal Majalla" pitchFamily="2" charset="-78"/>
            </a:endParaRPr>
          </a:p>
        </p:txBody>
      </p:sp>
      <p:grpSp>
        <p:nvGrpSpPr>
          <p:cNvPr id="33" name="مجموعة 32"/>
          <p:cNvGrpSpPr/>
          <p:nvPr/>
        </p:nvGrpSpPr>
        <p:grpSpPr>
          <a:xfrm>
            <a:off x="323528" y="3356992"/>
            <a:ext cx="6408714" cy="751887"/>
            <a:chOff x="6091124" y="820894"/>
            <a:chExt cx="3052876" cy="787896"/>
          </a:xfrm>
        </p:grpSpPr>
        <p:sp>
          <p:nvSpPr>
            <p:cNvPr id="34" name="مستطيل 33"/>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35" name="مخطط انسيابي: معالجة متعاقبة 34"/>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36" name="مربع نص 35"/>
          <p:cNvSpPr txBox="1"/>
          <p:nvPr/>
        </p:nvSpPr>
        <p:spPr>
          <a:xfrm>
            <a:off x="323528" y="3442674"/>
            <a:ext cx="6116529" cy="553998"/>
          </a:xfrm>
          <a:prstGeom prst="rect">
            <a:avLst/>
          </a:prstGeom>
          <a:noFill/>
        </p:spPr>
        <p:txBody>
          <a:bodyPr wrap="square" rtlCol="1">
            <a:spAutoFit/>
          </a:bodyPr>
          <a:lstStyle/>
          <a:p>
            <a:r>
              <a:rPr lang="ar-SA" sz="3000" b="1" dirty="0" smtClean="0">
                <a:latin typeface="Sakkal Majalla" pitchFamily="2" charset="-78"/>
                <a:cs typeface="Sakkal Majalla" pitchFamily="2" charset="-78"/>
              </a:rPr>
              <a:t>ويسمى الرسم البياني لسعة الموجة مقابل ترددها.</a:t>
            </a:r>
            <a:endParaRPr lang="ar-SA" sz="3000" b="1" dirty="0">
              <a:solidFill>
                <a:srgbClr val="0070C0"/>
              </a:solidFill>
              <a:latin typeface="Sakkal Majalla" pitchFamily="2" charset="-78"/>
              <a:cs typeface="Sakkal Majalla" pitchFamily="2" charset="-78"/>
            </a:endParaRPr>
          </a:p>
        </p:txBody>
      </p:sp>
      <p:sp>
        <p:nvSpPr>
          <p:cNvPr id="37" name="مربع نص 36"/>
          <p:cNvSpPr txBox="1"/>
          <p:nvPr/>
        </p:nvSpPr>
        <p:spPr>
          <a:xfrm>
            <a:off x="6876255" y="4387170"/>
            <a:ext cx="2088233"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prstClr val="white"/>
                </a:solidFill>
                <a:latin typeface="Sakkal Majalla" pitchFamily="2" charset="-78"/>
                <a:cs typeface="Sakkal Majalla" pitchFamily="2" charset="-78"/>
              </a:rPr>
              <a:t>النشاز</a:t>
            </a:r>
            <a:endParaRPr lang="ar-SA" sz="3000" b="1" dirty="0">
              <a:solidFill>
                <a:srgbClr val="FFFF00"/>
              </a:solidFill>
              <a:latin typeface="Sakkal Majalla" pitchFamily="2" charset="-78"/>
              <a:cs typeface="Sakkal Majalla" pitchFamily="2" charset="-78"/>
            </a:endParaRPr>
          </a:p>
        </p:txBody>
      </p:sp>
      <p:grpSp>
        <p:nvGrpSpPr>
          <p:cNvPr id="38" name="مجموعة 37"/>
          <p:cNvGrpSpPr/>
          <p:nvPr/>
        </p:nvGrpSpPr>
        <p:grpSpPr>
          <a:xfrm>
            <a:off x="323528" y="4149080"/>
            <a:ext cx="6408714" cy="1101345"/>
            <a:chOff x="6091124" y="820894"/>
            <a:chExt cx="3052876" cy="787896"/>
          </a:xfrm>
        </p:grpSpPr>
        <p:sp>
          <p:nvSpPr>
            <p:cNvPr id="39" name="مستطيل 38"/>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40" name="مخطط انسيابي: معالجة متعاقبة 39"/>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41" name="مربع نص 40"/>
          <p:cNvSpPr txBox="1"/>
          <p:nvPr/>
        </p:nvSpPr>
        <p:spPr>
          <a:xfrm>
            <a:off x="323528" y="4234762"/>
            <a:ext cx="6116529" cy="1015663"/>
          </a:xfrm>
          <a:prstGeom prst="rect">
            <a:avLst/>
          </a:prstGeom>
          <a:noFill/>
        </p:spPr>
        <p:txBody>
          <a:bodyPr wrap="square" rtlCol="1">
            <a:spAutoFit/>
          </a:bodyPr>
          <a:lstStyle/>
          <a:p>
            <a:r>
              <a:rPr lang="ar-SA" sz="3000" b="1" dirty="0" smtClean="0">
                <a:latin typeface="Sakkal Majalla" pitchFamily="2" charset="-78"/>
                <a:cs typeface="Sakkal Majalla" pitchFamily="2" charset="-78"/>
              </a:rPr>
              <a:t>ويسمّى الصوت المزعج الناتج عن مجموعة ترددات مختلفة في حدتها.</a:t>
            </a:r>
            <a:endParaRPr lang="ar-SA" sz="3000" b="1" dirty="0">
              <a:solidFill>
                <a:srgbClr val="0070C0"/>
              </a:solidFill>
              <a:latin typeface="Sakkal Majalla" pitchFamily="2" charset="-78"/>
              <a:cs typeface="Sakkal Majalla" pitchFamily="2" charset="-78"/>
            </a:endParaRPr>
          </a:p>
        </p:txBody>
      </p:sp>
      <p:sp>
        <p:nvSpPr>
          <p:cNvPr id="42" name="مربع نص 41"/>
          <p:cNvSpPr txBox="1"/>
          <p:nvPr/>
        </p:nvSpPr>
        <p:spPr>
          <a:xfrm>
            <a:off x="6876256" y="5323274"/>
            <a:ext cx="2088233"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prstClr val="white"/>
                </a:solidFill>
                <a:latin typeface="Sakkal Majalla" pitchFamily="2" charset="-78"/>
                <a:cs typeface="Sakkal Majalla" pitchFamily="2" charset="-78"/>
              </a:rPr>
              <a:t>التناغم</a:t>
            </a:r>
            <a:endParaRPr lang="ar-SA" sz="3000" b="1" dirty="0">
              <a:solidFill>
                <a:srgbClr val="FFFF00"/>
              </a:solidFill>
              <a:latin typeface="Sakkal Majalla" pitchFamily="2" charset="-78"/>
              <a:cs typeface="Sakkal Majalla" pitchFamily="2" charset="-78"/>
            </a:endParaRPr>
          </a:p>
        </p:txBody>
      </p:sp>
      <p:grpSp>
        <p:nvGrpSpPr>
          <p:cNvPr id="43" name="مجموعة 42"/>
          <p:cNvGrpSpPr/>
          <p:nvPr/>
        </p:nvGrpSpPr>
        <p:grpSpPr>
          <a:xfrm>
            <a:off x="755576" y="5269401"/>
            <a:ext cx="5976666" cy="751887"/>
            <a:chOff x="6091124" y="820894"/>
            <a:chExt cx="3052876" cy="787896"/>
          </a:xfrm>
        </p:grpSpPr>
        <p:sp>
          <p:nvSpPr>
            <p:cNvPr id="44" name="مستطيل 43"/>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45" name="مخطط انسيابي: معالجة متعاقبة 44"/>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46" name="مربع نص 45"/>
          <p:cNvSpPr txBox="1"/>
          <p:nvPr/>
        </p:nvSpPr>
        <p:spPr>
          <a:xfrm>
            <a:off x="755576" y="5323274"/>
            <a:ext cx="5684482" cy="553998"/>
          </a:xfrm>
          <a:prstGeom prst="rect">
            <a:avLst/>
          </a:prstGeom>
          <a:noFill/>
        </p:spPr>
        <p:txBody>
          <a:bodyPr wrap="square" rtlCol="1">
            <a:spAutoFit/>
          </a:bodyPr>
          <a:lstStyle/>
          <a:p>
            <a:r>
              <a:rPr lang="ar-SA" sz="3000" b="1" dirty="0" smtClean="0">
                <a:latin typeface="Sakkal Majalla" pitchFamily="2" charset="-78"/>
                <a:cs typeface="Sakkal Majalla" pitchFamily="2" charset="-78"/>
              </a:rPr>
              <a:t>يحدث إذا نتج صوت ممتع ولطيف</a:t>
            </a:r>
            <a:endParaRPr lang="ar-SA" sz="3000" b="1" dirty="0">
              <a:latin typeface="Sakkal Majalla" pitchFamily="2" charset="-78"/>
              <a:cs typeface="Sakkal Majalla" pitchFamily="2" charset="-78"/>
            </a:endParaRPr>
          </a:p>
        </p:txBody>
      </p:sp>
      <p:grpSp>
        <p:nvGrpSpPr>
          <p:cNvPr id="47" name="مجموعة 46"/>
          <p:cNvGrpSpPr/>
          <p:nvPr/>
        </p:nvGrpSpPr>
        <p:grpSpPr>
          <a:xfrm>
            <a:off x="-36512" y="-27384"/>
            <a:ext cx="2082876" cy="756636"/>
            <a:chOff x="179512" y="692696"/>
            <a:chExt cx="2082876" cy="756636"/>
          </a:xfrm>
        </p:grpSpPr>
        <p:pic>
          <p:nvPicPr>
            <p:cNvPr id="48"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0"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887471116"/>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1+#ppt_w/2"/>
                                          </p:val>
                                        </p:tav>
                                        <p:tav tm="100000">
                                          <p:val>
                                            <p:strVal val="#ppt_x"/>
                                          </p:val>
                                        </p:tav>
                                      </p:tavLst>
                                    </p:anim>
                                    <p:anim calcmode="lin" valueType="num">
                                      <p:cBhvr additive="base">
                                        <p:cTn id="3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arn(inVertical)">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3" fill="hold" nodeType="click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additive="base">
                                        <p:cTn id="58" dur="500" fill="hold"/>
                                        <p:tgtEl>
                                          <p:spTgt spid="33"/>
                                        </p:tgtEl>
                                        <p:attrNameLst>
                                          <p:attrName>ppt_x</p:attrName>
                                        </p:attrNameLst>
                                      </p:cBhvr>
                                      <p:tavLst>
                                        <p:tav tm="0">
                                          <p:val>
                                            <p:strVal val="1+#ppt_w/2"/>
                                          </p:val>
                                        </p:tav>
                                        <p:tav tm="100000">
                                          <p:val>
                                            <p:strVal val="#ppt_x"/>
                                          </p:val>
                                        </p:tav>
                                      </p:tavLst>
                                    </p:anim>
                                    <p:anim calcmode="lin" valueType="num">
                                      <p:cBhvr additive="base">
                                        <p:cTn id="59"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3"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additive="base">
                                        <p:cTn id="64" dur="500" fill="hold"/>
                                        <p:tgtEl>
                                          <p:spTgt spid="36"/>
                                        </p:tgtEl>
                                        <p:attrNameLst>
                                          <p:attrName>ppt_x</p:attrName>
                                        </p:attrNameLst>
                                      </p:cBhvr>
                                      <p:tavLst>
                                        <p:tav tm="0">
                                          <p:val>
                                            <p:strVal val="1+#ppt_w/2"/>
                                          </p:val>
                                        </p:tav>
                                        <p:tav tm="100000">
                                          <p:val>
                                            <p:strVal val="#ppt_x"/>
                                          </p:val>
                                        </p:tav>
                                      </p:tavLst>
                                    </p:anim>
                                    <p:anim calcmode="lin" valueType="num">
                                      <p:cBhvr additive="base">
                                        <p:cTn id="65"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barn(inVertical)">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3" fill="hold" nodeType="click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500" fill="hold"/>
                                        <p:tgtEl>
                                          <p:spTgt spid="38"/>
                                        </p:tgtEl>
                                        <p:attrNameLst>
                                          <p:attrName>ppt_x</p:attrName>
                                        </p:attrNameLst>
                                      </p:cBhvr>
                                      <p:tavLst>
                                        <p:tav tm="0">
                                          <p:val>
                                            <p:strVal val="1+#ppt_w/2"/>
                                          </p:val>
                                        </p:tav>
                                        <p:tav tm="100000">
                                          <p:val>
                                            <p:strVal val="#ppt_x"/>
                                          </p:val>
                                        </p:tav>
                                      </p:tavLst>
                                    </p:anim>
                                    <p:anim calcmode="lin" valueType="num">
                                      <p:cBhvr additive="base">
                                        <p:cTn id="76"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3" fill="hold" grpId="0" nodeType="clickEffect">
                                  <p:stCondLst>
                                    <p:cond delay="0"/>
                                  </p:stCondLst>
                                  <p:childTnLst>
                                    <p:set>
                                      <p:cBhvr>
                                        <p:cTn id="80" dur="1" fill="hold">
                                          <p:stCondLst>
                                            <p:cond delay="0"/>
                                          </p:stCondLst>
                                        </p:cTn>
                                        <p:tgtEl>
                                          <p:spTgt spid="41"/>
                                        </p:tgtEl>
                                        <p:attrNameLst>
                                          <p:attrName>style.visibility</p:attrName>
                                        </p:attrNameLst>
                                      </p:cBhvr>
                                      <p:to>
                                        <p:strVal val="visible"/>
                                      </p:to>
                                    </p:set>
                                    <p:anim calcmode="lin" valueType="num">
                                      <p:cBhvr additive="base">
                                        <p:cTn id="81" dur="500" fill="hold"/>
                                        <p:tgtEl>
                                          <p:spTgt spid="41"/>
                                        </p:tgtEl>
                                        <p:attrNameLst>
                                          <p:attrName>ppt_x</p:attrName>
                                        </p:attrNameLst>
                                      </p:cBhvr>
                                      <p:tavLst>
                                        <p:tav tm="0">
                                          <p:val>
                                            <p:strVal val="1+#ppt_w/2"/>
                                          </p:val>
                                        </p:tav>
                                        <p:tav tm="100000">
                                          <p:val>
                                            <p:strVal val="#ppt_x"/>
                                          </p:val>
                                        </p:tav>
                                      </p:tavLst>
                                    </p:anim>
                                    <p:anim calcmode="lin" valueType="num">
                                      <p:cBhvr additive="base">
                                        <p:cTn id="82"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barn(inVertical)">
                                      <p:cBhvr>
                                        <p:cTn id="87" dur="500"/>
                                        <p:tgtEl>
                                          <p:spTgt spid="42"/>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3" fill="hold" nodeType="click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additive="base">
                                        <p:cTn id="92" dur="500" fill="hold"/>
                                        <p:tgtEl>
                                          <p:spTgt spid="43"/>
                                        </p:tgtEl>
                                        <p:attrNameLst>
                                          <p:attrName>ppt_x</p:attrName>
                                        </p:attrNameLst>
                                      </p:cBhvr>
                                      <p:tavLst>
                                        <p:tav tm="0">
                                          <p:val>
                                            <p:strVal val="1+#ppt_w/2"/>
                                          </p:val>
                                        </p:tav>
                                        <p:tav tm="100000">
                                          <p:val>
                                            <p:strVal val="#ppt_x"/>
                                          </p:val>
                                        </p:tav>
                                      </p:tavLst>
                                    </p:anim>
                                    <p:anim calcmode="lin" valueType="num">
                                      <p:cBhvr additive="base">
                                        <p:cTn id="93"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3" fill="hold" grpId="0" nodeType="click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500" fill="hold"/>
                                        <p:tgtEl>
                                          <p:spTgt spid="46"/>
                                        </p:tgtEl>
                                        <p:attrNameLst>
                                          <p:attrName>ppt_x</p:attrName>
                                        </p:attrNameLst>
                                      </p:cBhvr>
                                      <p:tavLst>
                                        <p:tav tm="0">
                                          <p:val>
                                            <p:strVal val="1+#ppt_w/2"/>
                                          </p:val>
                                        </p:tav>
                                        <p:tav tm="100000">
                                          <p:val>
                                            <p:strVal val="#ppt_x"/>
                                          </p:val>
                                        </p:tav>
                                      </p:tavLst>
                                    </p:anim>
                                    <p:anim calcmode="lin" valueType="num">
                                      <p:cBhvr additive="base">
                                        <p:cTn id="99"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5" presetClass="entr" presetSubtype="0" fill="hold"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fade">
                                      <p:cBhvr>
                                        <p:cTn id="104" dur="2000"/>
                                        <p:tgtEl>
                                          <p:spTgt spid="11"/>
                                        </p:tgtEl>
                                      </p:cBhvr>
                                    </p:animEffect>
                                    <p:anim calcmode="lin" valueType="num">
                                      <p:cBhvr>
                                        <p:cTn id="105" dur="2000" fill="hold"/>
                                        <p:tgtEl>
                                          <p:spTgt spid="11"/>
                                        </p:tgtEl>
                                        <p:attrNameLst>
                                          <p:attrName>ppt_w</p:attrName>
                                        </p:attrNameLst>
                                      </p:cBhvr>
                                      <p:tavLst>
                                        <p:tav tm="0" fmla="#ppt_w*sin(2.5*pi*$)">
                                          <p:val>
                                            <p:fltVal val="0"/>
                                          </p:val>
                                        </p:tav>
                                        <p:tav tm="100000">
                                          <p:val>
                                            <p:fltVal val="1"/>
                                          </p:val>
                                        </p:tav>
                                      </p:tavLst>
                                    </p:anim>
                                    <p:anim calcmode="lin" valueType="num">
                                      <p:cBhvr>
                                        <p:cTn id="106" dur="2000" fill="hold"/>
                                        <p:tgtEl>
                                          <p:spTgt spid="11"/>
                                        </p:tgtEl>
                                        <p:attrNameLst>
                                          <p:attrName>ppt_h</p:attrName>
                                        </p:attrNameLst>
                                      </p:cBhvr>
                                      <p:tavLst>
                                        <p:tav tm="0">
                                          <p:val>
                                            <p:strVal val="#ppt_h"/>
                                          </p:val>
                                        </p:tav>
                                        <p:tav tm="100000">
                                          <p:val>
                                            <p:strVal val="#ppt_h"/>
                                          </p:val>
                                        </p:tav>
                                      </p:tavLst>
                                    </p:anim>
                                  </p:childTnLst>
                                </p:cTn>
                              </p:par>
                              <p:par>
                                <p:cTn id="107" presetID="45" presetClass="entr" presetSubtype="0" fill="hold" nodeType="with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fade">
                                      <p:cBhvr>
                                        <p:cTn id="109" dur="2000"/>
                                        <p:tgtEl>
                                          <p:spTgt spid="10"/>
                                        </p:tgtEl>
                                      </p:cBhvr>
                                    </p:animEffect>
                                    <p:anim calcmode="lin" valueType="num">
                                      <p:cBhvr>
                                        <p:cTn id="110" dur="2000" fill="hold"/>
                                        <p:tgtEl>
                                          <p:spTgt spid="10"/>
                                        </p:tgtEl>
                                        <p:attrNameLst>
                                          <p:attrName>ppt_w</p:attrName>
                                        </p:attrNameLst>
                                      </p:cBhvr>
                                      <p:tavLst>
                                        <p:tav tm="0" fmla="#ppt_w*sin(2.5*pi*$)">
                                          <p:val>
                                            <p:fltVal val="0"/>
                                          </p:val>
                                        </p:tav>
                                        <p:tav tm="100000">
                                          <p:val>
                                            <p:fltVal val="1"/>
                                          </p:val>
                                        </p:tav>
                                      </p:tavLst>
                                    </p:anim>
                                    <p:anim calcmode="lin" valueType="num">
                                      <p:cBhvr>
                                        <p:cTn id="11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9" grpId="0"/>
      <p:bldP spid="25" grpId="0"/>
      <p:bldP spid="26" grpId="0" animBg="1"/>
      <p:bldP spid="31" grpId="0"/>
      <p:bldP spid="32" grpId="0" animBg="1"/>
      <p:bldP spid="36" grpId="0"/>
      <p:bldP spid="37" grpId="0" animBg="1"/>
      <p:bldP spid="41" grpId="0"/>
      <p:bldP spid="42" grpId="0" animBg="1"/>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sp>
        <p:nvSpPr>
          <p:cNvPr id="30" name="مربع نص 29"/>
          <p:cNvSpPr txBox="1"/>
          <p:nvPr/>
        </p:nvSpPr>
        <p:spPr>
          <a:xfrm>
            <a:off x="6657961" y="66690"/>
            <a:ext cx="2306528"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prstClr val="white"/>
                </a:solidFill>
                <a:latin typeface="Sakkal Majalla" pitchFamily="2" charset="-78"/>
                <a:cs typeface="Sakkal Majalla" pitchFamily="2" charset="-78"/>
              </a:rPr>
              <a:t>الضربات</a:t>
            </a:r>
            <a:endParaRPr lang="ar-SA" sz="3000" b="1" dirty="0">
              <a:solidFill>
                <a:srgbClr val="FFFF00"/>
              </a:solidFill>
              <a:latin typeface="Sakkal Majalla" pitchFamily="2" charset="-78"/>
              <a:cs typeface="Sakkal Majalla" pitchFamily="2" charset="-78"/>
            </a:endParaRPr>
          </a:p>
        </p:txBody>
      </p:sp>
      <p:grpSp>
        <p:nvGrpSpPr>
          <p:cNvPr id="15" name="مجموعة 14"/>
          <p:cNvGrpSpPr/>
          <p:nvPr/>
        </p:nvGrpSpPr>
        <p:grpSpPr>
          <a:xfrm>
            <a:off x="5181796" y="917112"/>
            <a:ext cx="3782693" cy="751887"/>
            <a:chOff x="6091124" y="820894"/>
            <a:chExt cx="3052876" cy="787896"/>
          </a:xfrm>
        </p:grpSpPr>
        <p:sp>
          <p:nvSpPr>
            <p:cNvPr id="16" name="مستطيل 15"/>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18" name="مخطط انسيابي: معالجة متعاقبة 17"/>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19" name="مربع نص 18"/>
          <p:cNvSpPr txBox="1"/>
          <p:nvPr/>
        </p:nvSpPr>
        <p:spPr>
          <a:xfrm>
            <a:off x="5181797" y="1002794"/>
            <a:ext cx="3490509" cy="553998"/>
          </a:xfrm>
          <a:prstGeom prst="rect">
            <a:avLst/>
          </a:prstGeom>
          <a:noFill/>
        </p:spPr>
        <p:txBody>
          <a:bodyPr wrap="square" rtlCol="1">
            <a:spAutoFit/>
          </a:bodyPr>
          <a:lstStyle/>
          <a:p>
            <a:r>
              <a:rPr lang="ar-SA" sz="3000" b="1" dirty="0" smtClean="0">
                <a:solidFill>
                  <a:prstClr val="black"/>
                </a:solidFill>
                <a:latin typeface="Sakkal Majalla" pitchFamily="2" charset="-78"/>
                <a:cs typeface="Sakkal Majalla" pitchFamily="2" charset="-78"/>
              </a:rPr>
              <a:t>هو اهتزاز سعة الموجة</a:t>
            </a:r>
            <a:endParaRPr lang="ar-EG" sz="3000" b="1" dirty="0">
              <a:solidFill>
                <a:srgbClr val="00B050"/>
              </a:solidFill>
              <a:latin typeface="Sakkal Majalla" pitchFamily="2" charset="-78"/>
              <a:cs typeface="Sakkal Majalla" pitchFamily="2" charset="-78"/>
            </a:endParaRPr>
          </a:p>
        </p:txBody>
      </p:sp>
      <p:sp>
        <p:nvSpPr>
          <p:cNvPr id="20" name="مربع نص 19"/>
          <p:cNvSpPr txBox="1"/>
          <p:nvPr/>
        </p:nvSpPr>
        <p:spPr>
          <a:xfrm>
            <a:off x="323528" y="5323274"/>
            <a:ext cx="8640960"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lvl="0" fontAlgn="base">
              <a:spcBef>
                <a:spcPct val="0"/>
              </a:spcBef>
              <a:spcAft>
                <a:spcPct val="0"/>
              </a:spcAft>
            </a:pPr>
            <a:r>
              <a:rPr lang="ar-SA" sz="3000" b="1" dirty="0">
                <a:ln w="1905"/>
                <a:solidFill>
                  <a:srgbClr val="C0504D">
                    <a:lumMod val="50000"/>
                  </a:srgbClr>
                </a:solidFill>
                <a:effectLst>
                  <a:innerShdw blurRad="69850" dist="43180" dir="5400000">
                    <a:srgbClr val="000000">
                      <a:alpha val="65000"/>
                    </a:srgbClr>
                  </a:innerShdw>
                </a:effectLst>
                <a:latin typeface="Sakkal Majalla" pitchFamily="2" charset="-78"/>
                <a:cs typeface="Sakkal Majalla" pitchFamily="2" charset="-78"/>
              </a:rPr>
              <a:t> لإعادة إنتاج الصوت بإتقان يجب أن يلائم النظام جميع الترددات بالتساوي.</a:t>
            </a:r>
          </a:p>
        </p:txBody>
      </p:sp>
      <p:sp>
        <p:nvSpPr>
          <p:cNvPr id="21" name="مربع نص 20"/>
          <p:cNvSpPr txBox="1"/>
          <p:nvPr/>
        </p:nvSpPr>
        <p:spPr>
          <a:xfrm>
            <a:off x="6491561" y="1957646"/>
            <a:ext cx="2306528"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prstClr val="white"/>
                </a:solidFill>
                <a:latin typeface="Sakkal Majalla" pitchFamily="2" charset="-78"/>
                <a:cs typeface="Sakkal Majalla" pitchFamily="2" charset="-78"/>
              </a:rPr>
              <a:t>تردد الضربة</a:t>
            </a:r>
            <a:endParaRPr lang="ar-SA" sz="3000" b="1" dirty="0">
              <a:solidFill>
                <a:srgbClr val="FFFF00"/>
              </a:solidFill>
              <a:latin typeface="Sakkal Majalla" pitchFamily="2" charset="-78"/>
              <a:cs typeface="Sakkal Majalla" pitchFamily="2" charset="-78"/>
            </a:endParaRPr>
          </a:p>
        </p:txBody>
      </p:sp>
      <p:sp>
        <p:nvSpPr>
          <p:cNvPr id="23" name="مستطيل 22"/>
          <p:cNvSpPr/>
          <p:nvPr/>
        </p:nvSpPr>
        <p:spPr>
          <a:xfrm>
            <a:off x="1150252" y="2773377"/>
            <a:ext cx="6696729" cy="1015663"/>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ar-SA" sz="3000" b="1" dirty="0" smtClean="0">
                <a:latin typeface="Sakkal Majalla" pitchFamily="2" charset="-78"/>
                <a:cs typeface="Sakkal Majalla" pitchFamily="2" charset="-78"/>
              </a:rPr>
              <a:t> </a:t>
            </a:r>
            <a:r>
              <a:rPr lang="en-US" sz="3000" b="1" dirty="0">
                <a:latin typeface="Sakkal Majalla" pitchFamily="2" charset="-78"/>
                <a:cs typeface="Sakkal Majalla" pitchFamily="2" charset="-78"/>
              </a:rPr>
              <a:t>| ƒ A - f B | </a:t>
            </a:r>
            <a:r>
              <a:rPr lang="ar-SA" sz="3000" b="1" dirty="0" smtClean="0">
                <a:latin typeface="Sakkal Majalla" pitchFamily="2" charset="-78"/>
                <a:cs typeface="Sakkal Majalla" pitchFamily="2" charset="-78"/>
              </a:rPr>
              <a:t>= </a:t>
            </a:r>
            <a:r>
              <a:rPr lang="en-US" sz="3000" b="1" dirty="0" smtClean="0">
                <a:latin typeface="Sakkal Majalla" pitchFamily="2" charset="-78"/>
                <a:cs typeface="Sakkal Majalla" pitchFamily="2" charset="-78"/>
              </a:rPr>
              <a:t>f</a:t>
            </a:r>
            <a:r>
              <a:rPr lang="ar-SA" sz="3000" b="1" dirty="0" smtClean="0">
                <a:latin typeface="Sakkal Majalla" pitchFamily="2" charset="-78"/>
                <a:cs typeface="Sakkal Majalla" pitchFamily="2" charset="-78"/>
              </a:rPr>
              <a:t>الضربة</a:t>
            </a:r>
          </a:p>
          <a:p>
            <a:pPr algn="ctr"/>
            <a:r>
              <a:rPr lang="ar-SA" sz="3000" b="1" dirty="0" smtClean="0">
                <a:latin typeface="Sakkal Majalla" pitchFamily="2" charset="-78"/>
                <a:cs typeface="Sakkal Majalla" pitchFamily="2" charset="-78"/>
              </a:rPr>
              <a:t>تردد </a:t>
            </a:r>
            <a:r>
              <a:rPr lang="ar-SA" sz="3000" b="1" dirty="0">
                <a:latin typeface="Sakkal Majalla" pitchFamily="2" charset="-78"/>
                <a:cs typeface="Sakkal Majalla" pitchFamily="2" charset="-78"/>
              </a:rPr>
              <a:t>الضربة </a:t>
            </a:r>
            <a:r>
              <a:rPr lang="ar-SA" sz="3000" b="1" dirty="0" smtClean="0">
                <a:latin typeface="Sakkal Majalla" pitchFamily="2" charset="-78"/>
                <a:cs typeface="Sakkal Majalla" pitchFamily="2" charset="-78"/>
              </a:rPr>
              <a:t>يساوي مقدار </a:t>
            </a:r>
            <a:r>
              <a:rPr lang="ar-SA" sz="3000" b="1" dirty="0">
                <a:latin typeface="Sakkal Majalla" pitchFamily="2" charset="-78"/>
                <a:cs typeface="Sakkal Majalla" pitchFamily="2" charset="-78"/>
              </a:rPr>
              <a:t>الفرق بين </a:t>
            </a:r>
            <a:r>
              <a:rPr lang="ar-SA" sz="3000" b="1" dirty="0" smtClean="0">
                <a:latin typeface="Sakkal Majalla" pitchFamily="2" charset="-78"/>
                <a:cs typeface="Sakkal Majalla" pitchFamily="2" charset="-78"/>
              </a:rPr>
              <a:t>ترددي الموجتين</a:t>
            </a:r>
            <a:endParaRPr lang="ar-SA" sz="3000" b="1" dirty="0">
              <a:latin typeface="Sakkal Majalla" pitchFamily="2" charset="-78"/>
              <a:cs typeface="Sakkal Majalla" pitchFamily="2" charset="-78"/>
            </a:endParaRPr>
          </a:p>
        </p:txBody>
      </p:sp>
      <p:sp>
        <p:nvSpPr>
          <p:cNvPr id="24" name="مربع نص 23"/>
          <p:cNvSpPr txBox="1"/>
          <p:nvPr/>
        </p:nvSpPr>
        <p:spPr>
          <a:xfrm>
            <a:off x="4498616" y="4099138"/>
            <a:ext cx="4468144" cy="1015663"/>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prstClr val="white"/>
                </a:solidFill>
                <a:latin typeface="Sakkal Majalla" pitchFamily="2" charset="-78"/>
                <a:cs typeface="Sakkal Majalla" pitchFamily="2" charset="-78"/>
              </a:rPr>
              <a:t>إعادة إنتاج الصوت والضجيج</a:t>
            </a:r>
          </a:p>
          <a:p>
            <a:pPr algn="ctr"/>
            <a:r>
              <a:rPr lang="en-US" sz="3000" b="1" dirty="0" smtClean="0">
                <a:solidFill>
                  <a:prstClr val="white"/>
                </a:solidFill>
                <a:latin typeface="Sakkal Majalla" pitchFamily="2" charset="-78"/>
                <a:cs typeface="Sakkal Majalla" pitchFamily="2" charset="-78"/>
              </a:rPr>
              <a:t>Sound Reproduction and Noise</a:t>
            </a:r>
            <a:endParaRPr lang="ar-SA" sz="3000" b="1" dirty="0">
              <a:solidFill>
                <a:srgbClr val="FFFF00"/>
              </a:solidFill>
              <a:latin typeface="Sakkal Majalla" pitchFamily="2" charset="-78"/>
              <a:cs typeface="Sakkal Majalla" pitchFamily="2" charset="-78"/>
            </a:endParaRPr>
          </a:p>
        </p:txBody>
      </p:sp>
      <p:grpSp>
        <p:nvGrpSpPr>
          <p:cNvPr id="17" name="مجموعة 16"/>
          <p:cNvGrpSpPr/>
          <p:nvPr/>
        </p:nvGrpSpPr>
        <p:grpSpPr>
          <a:xfrm>
            <a:off x="-36512" y="-27384"/>
            <a:ext cx="2082876" cy="756636"/>
            <a:chOff x="179512" y="692696"/>
            <a:chExt cx="2082876" cy="756636"/>
          </a:xfrm>
        </p:grpSpPr>
        <p:pic>
          <p:nvPicPr>
            <p:cNvPr id="22"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مربع نص 12"/>
            <p:cNvSpPr txBox="1"/>
            <p:nvPr/>
          </p:nvSpPr>
          <p:spPr>
            <a:xfrm>
              <a:off x="971600"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مربع نص 13"/>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1906677703"/>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1+#ppt_w/2"/>
                                          </p:val>
                                        </p:tav>
                                        <p:tav tm="100000">
                                          <p:val>
                                            <p:strVal val="#ppt_x"/>
                                          </p:val>
                                        </p:tav>
                                      </p:tavLst>
                                    </p:anim>
                                    <p:anim calcmode="lin" valueType="num">
                                      <p:cBhvr additive="base">
                                        <p:cTn id="19"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ircle(in)">
                                      <p:cBhvr>
                                        <p:cTn id="29" dur="20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3"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1+#ppt_w/2"/>
                                          </p:val>
                                        </p:tav>
                                        <p:tav tm="100000">
                                          <p:val>
                                            <p:strVal val="#ppt_x"/>
                                          </p:val>
                                        </p:tav>
                                      </p:tavLst>
                                    </p:anim>
                                    <p:anim calcmode="lin" valueType="num">
                                      <p:cBhvr additive="base">
                                        <p:cTn id="40"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000"/>
                                        <p:tgtEl>
                                          <p:spTgt spid="11"/>
                                        </p:tgtEl>
                                      </p:cBhvr>
                                    </p:animEffect>
                                    <p:anim calcmode="lin" valueType="num">
                                      <p:cBhvr>
                                        <p:cTn id="46" dur="2000" fill="hold"/>
                                        <p:tgtEl>
                                          <p:spTgt spid="11"/>
                                        </p:tgtEl>
                                        <p:attrNameLst>
                                          <p:attrName>ppt_w</p:attrName>
                                        </p:attrNameLst>
                                      </p:cBhvr>
                                      <p:tavLst>
                                        <p:tav tm="0" fmla="#ppt_w*sin(2.5*pi*$)">
                                          <p:val>
                                            <p:fltVal val="0"/>
                                          </p:val>
                                        </p:tav>
                                        <p:tav tm="100000">
                                          <p:val>
                                            <p:fltVal val="1"/>
                                          </p:val>
                                        </p:tav>
                                      </p:tavLst>
                                    </p:anim>
                                    <p:anim calcmode="lin" valueType="num">
                                      <p:cBhvr>
                                        <p:cTn id="47" dur="2000" fill="hold"/>
                                        <p:tgtEl>
                                          <p:spTgt spid="11"/>
                                        </p:tgtEl>
                                        <p:attrNameLst>
                                          <p:attrName>ppt_h</p:attrName>
                                        </p:attrNameLst>
                                      </p:cBhvr>
                                      <p:tavLst>
                                        <p:tav tm="0">
                                          <p:val>
                                            <p:strVal val="#ppt_h"/>
                                          </p:val>
                                        </p:tav>
                                        <p:tav tm="100000">
                                          <p:val>
                                            <p:strVal val="#ppt_h"/>
                                          </p:val>
                                        </p:tav>
                                      </p:tavLst>
                                    </p:anim>
                                  </p:childTnLst>
                                </p:cTn>
                              </p:par>
                              <p:par>
                                <p:cTn id="48" presetID="45"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2000"/>
                                        <p:tgtEl>
                                          <p:spTgt spid="10"/>
                                        </p:tgtEl>
                                      </p:cBhvr>
                                    </p:animEffect>
                                    <p:anim calcmode="lin" valueType="num">
                                      <p:cBhvr>
                                        <p:cTn id="51" dur="2000" fill="hold"/>
                                        <p:tgtEl>
                                          <p:spTgt spid="10"/>
                                        </p:tgtEl>
                                        <p:attrNameLst>
                                          <p:attrName>ppt_w</p:attrName>
                                        </p:attrNameLst>
                                      </p:cBhvr>
                                      <p:tavLst>
                                        <p:tav tm="0" fmla="#ppt_w*sin(2.5*pi*$)">
                                          <p:val>
                                            <p:fltVal val="0"/>
                                          </p:val>
                                        </p:tav>
                                        <p:tav tm="100000">
                                          <p:val>
                                            <p:fltVal val="1"/>
                                          </p:val>
                                        </p:tav>
                                      </p:tavLst>
                                    </p:anim>
                                    <p:anim calcmode="lin" valueType="num">
                                      <p:cBhvr>
                                        <p:cTn id="52"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9" grpId="0"/>
      <p:bldP spid="20" grpId="0" animBg="1"/>
      <p:bldP spid="21" grpId="0" animBg="1"/>
      <p:bldP spid="23"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337" y="404664"/>
            <a:ext cx="2309963" cy="648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124744"/>
            <a:ext cx="7456487" cy="1658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مستطيل مستدير الزوايا 14"/>
          <p:cNvSpPr/>
          <p:nvPr/>
        </p:nvSpPr>
        <p:spPr>
          <a:xfrm>
            <a:off x="4664075" y="2782888"/>
            <a:ext cx="1223963" cy="376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الإجابـــــــــة</a:t>
            </a:r>
          </a:p>
        </p:txBody>
      </p:sp>
      <p:pic>
        <p:nvPicPr>
          <p:cNvPr id="5633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3573463"/>
            <a:ext cx="6426200" cy="148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972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877"/>
                                        </p:tgtEl>
                                        <p:attrNameLst>
                                          <p:attrName>style.visibility</p:attrName>
                                        </p:attrNameLst>
                                      </p:cBhvr>
                                      <p:to>
                                        <p:strVal val="visible"/>
                                      </p:to>
                                    </p:set>
                                    <p:anim calcmode="lin" valueType="num">
                                      <p:cBhvr additive="base">
                                        <p:cTn id="7" dur="500" fill="hold"/>
                                        <p:tgtEl>
                                          <p:spTgt spid="36877"/>
                                        </p:tgtEl>
                                        <p:attrNameLst>
                                          <p:attrName>ppt_x</p:attrName>
                                        </p:attrNameLst>
                                      </p:cBhvr>
                                      <p:tavLst>
                                        <p:tav tm="0">
                                          <p:val>
                                            <p:strVal val="#ppt_x"/>
                                          </p:val>
                                        </p:tav>
                                        <p:tav tm="100000">
                                          <p:val>
                                            <p:strVal val="#ppt_x"/>
                                          </p:val>
                                        </p:tav>
                                      </p:tavLst>
                                    </p:anim>
                                    <p:anim calcmode="lin" valueType="num">
                                      <p:cBhvr additive="base">
                                        <p:cTn id="8" dur="500" fill="hold"/>
                                        <p:tgtEl>
                                          <p:spTgt spid="3687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nodeType="clickEffect">
                                  <p:stCondLst>
                                    <p:cond delay="0"/>
                                  </p:stCondLst>
                                  <p:childTnLst>
                                    <p:set>
                                      <p:cBhvr>
                                        <p:cTn id="20" dur="1" fill="hold">
                                          <p:stCondLst>
                                            <p:cond delay="0"/>
                                          </p:stCondLst>
                                        </p:cTn>
                                        <p:tgtEl>
                                          <p:spTgt spid="36878"/>
                                        </p:tgtEl>
                                        <p:attrNameLst>
                                          <p:attrName>style.visibility</p:attrName>
                                        </p:attrNameLst>
                                      </p:cBhvr>
                                      <p:to>
                                        <p:strVal val="visible"/>
                                      </p:to>
                                    </p:set>
                                    <p:animEffect transition="in" filter="circle(in)">
                                      <p:cBhvr>
                                        <p:cTn id="21" dur="2000"/>
                                        <p:tgtEl>
                                          <p:spTgt spid="3687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56331"/>
                                        </p:tgtEl>
                                        <p:attrNameLst>
                                          <p:attrName>style.visibility</p:attrName>
                                        </p:attrNameLst>
                                      </p:cBhvr>
                                      <p:to>
                                        <p:strVal val="visible"/>
                                      </p:to>
                                    </p:set>
                                    <p:animEffect transition="in" filter="barn(inVertical)">
                                      <p:cBhvr>
                                        <p:cTn id="26" dur="500"/>
                                        <p:tgtEl>
                                          <p:spTgt spid="56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14"/>
          <p:cNvSpPr/>
          <p:nvPr/>
        </p:nvSpPr>
        <p:spPr>
          <a:xfrm>
            <a:off x="4645025" y="2060575"/>
            <a:ext cx="1223963"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الإجابـــــــــة</a:t>
            </a:r>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771" y="404664"/>
            <a:ext cx="7070725"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188" y="3003550"/>
            <a:ext cx="5905500" cy="1370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8955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randombar(horizontal)">
                                      <p:cBhvr>
                                        <p:cTn id="7" dur="500"/>
                                        <p:tgtEl>
                                          <p:spTgt spid="686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57354"/>
                                        </p:tgtEl>
                                        <p:attrNameLst>
                                          <p:attrName>style.visibility</p:attrName>
                                        </p:attrNameLst>
                                      </p:cBhvr>
                                      <p:to>
                                        <p:strVal val="visible"/>
                                      </p:to>
                                    </p:set>
                                    <p:animEffect transition="in" filter="barn(inVertical)">
                                      <p:cBhvr>
                                        <p:cTn id="20" dur="500"/>
                                        <p:tgtEl>
                                          <p:spTgt spid="57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14"/>
          <p:cNvSpPr/>
          <p:nvPr/>
        </p:nvSpPr>
        <p:spPr>
          <a:xfrm>
            <a:off x="4645025" y="2060575"/>
            <a:ext cx="1223963"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الإجابـــــــــة</a:t>
            </a:r>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44976"/>
            <a:ext cx="7129463" cy="1471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260725"/>
            <a:ext cx="4038600" cy="1176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242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randombar(horizontal)">
                                      <p:cBhvr>
                                        <p:cTn id="7" dur="500"/>
                                        <p:tgtEl>
                                          <p:spTgt spid="69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58378"/>
                                        </p:tgtEl>
                                        <p:attrNameLst>
                                          <p:attrName>style.visibility</p:attrName>
                                        </p:attrNameLst>
                                      </p:cBhvr>
                                      <p:to>
                                        <p:strVal val="visible"/>
                                      </p:to>
                                    </p:set>
                                    <p:animEffect transition="in" filter="wipe(down)">
                                      <p:cBhvr>
                                        <p:cTn id="20" dur="500"/>
                                        <p:tgtEl>
                                          <p:spTgt spid="58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14"/>
          <p:cNvSpPr/>
          <p:nvPr/>
        </p:nvSpPr>
        <p:spPr>
          <a:xfrm>
            <a:off x="4645025" y="2193925"/>
            <a:ext cx="1223963"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الإجابـــــــــة</a:t>
            </a:r>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033" y="404664"/>
            <a:ext cx="7129463"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40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995613"/>
            <a:ext cx="7489825" cy="194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252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circle(in)">
                                      <p:cBhvr>
                                        <p:cTn id="7" dur="2000"/>
                                        <p:tgtEl>
                                          <p:spTgt spid="70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59402"/>
                                        </p:tgtEl>
                                        <p:attrNameLst>
                                          <p:attrName>style.visibility</p:attrName>
                                        </p:attrNameLst>
                                      </p:cBhvr>
                                      <p:to>
                                        <p:strVal val="visible"/>
                                      </p:to>
                                    </p:set>
                                    <p:animEffect transition="in" filter="barn(inVertical)">
                                      <p:cBhvr>
                                        <p:cTn id="20" dur="500"/>
                                        <p:tgtEl>
                                          <p:spTgt spid="59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14"/>
          <p:cNvSpPr/>
          <p:nvPr/>
        </p:nvSpPr>
        <p:spPr>
          <a:xfrm>
            <a:off x="4427538" y="3225800"/>
            <a:ext cx="1223962" cy="374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الإجابـــــــــة</a:t>
            </a:r>
          </a:p>
        </p:txBody>
      </p:sp>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04664"/>
            <a:ext cx="7346950"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2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3675063"/>
            <a:ext cx="49053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2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0" y="4375150"/>
            <a:ext cx="100965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2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5526088"/>
            <a:ext cx="40386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1102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wheel(1)">
                                      <p:cBhvr>
                                        <p:cTn id="7" dur="2000"/>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60426"/>
                                        </p:tgtEl>
                                        <p:attrNameLst>
                                          <p:attrName>style.visibility</p:attrName>
                                        </p:attrNameLst>
                                      </p:cBhvr>
                                      <p:to>
                                        <p:strVal val="visible"/>
                                      </p:to>
                                    </p:set>
                                    <p:animEffect transition="in" filter="wipe(down)">
                                      <p:cBhvr>
                                        <p:cTn id="20" dur="500"/>
                                        <p:tgtEl>
                                          <p:spTgt spid="604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60427"/>
                                        </p:tgtEl>
                                        <p:attrNameLst>
                                          <p:attrName>style.visibility</p:attrName>
                                        </p:attrNameLst>
                                      </p:cBhvr>
                                      <p:to>
                                        <p:strVal val="visible"/>
                                      </p:to>
                                    </p:set>
                                    <p:animEffect transition="in" filter="barn(inVertical)">
                                      <p:cBhvr>
                                        <p:cTn id="25" dur="500"/>
                                        <p:tgtEl>
                                          <p:spTgt spid="6042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ntr" presetSubtype="1" fill="hold" nodeType="clickEffect">
                                  <p:stCondLst>
                                    <p:cond delay="0"/>
                                  </p:stCondLst>
                                  <p:childTnLst>
                                    <p:set>
                                      <p:cBhvr>
                                        <p:cTn id="29" dur="1" fill="hold">
                                          <p:stCondLst>
                                            <p:cond delay="0"/>
                                          </p:stCondLst>
                                        </p:cTn>
                                        <p:tgtEl>
                                          <p:spTgt spid="60428"/>
                                        </p:tgtEl>
                                        <p:attrNameLst>
                                          <p:attrName>style.visibility</p:attrName>
                                        </p:attrNameLst>
                                      </p:cBhvr>
                                      <p:to>
                                        <p:strVal val="visible"/>
                                      </p:to>
                                    </p:set>
                                    <p:animEffect transition="in" filter="wheel(1)">
                                      <p:cBhvr>
                                        <p:cTn id="30" dur="2000"/>
                                        <p:tgtEl>
                                          <p:spTgt spid="60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8" name="مجموعة 7"/>
          <p:cNvGrpSpPr/>
          <p:nvPr/>
        </p:nvGrpSpPr>
        <p:grpSpPr>
          <a:xfrm>
            <a:off x="972204" y="751612"/>
            <a:ext cx="7488228" cy="617445"/>
            <a:chOff x="6091124" y="820894"/>
            <a:chExt cx="3052876" cy="787896"/>
          </a:xfrm>
        </p:grpSpPr>
        <p:sp>
          <p:nvSpPr>
            <p:cNvPr id="7" name="مستطيل 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6" name="مخطط انسيابي: معالجة متعاقبة 5"/>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15" name="مربع نص 14"/>
          <p:cNvSpPr txBox="1"/>
          <p:nvPr/>
        </p:nvSpPr>
        <p:spPr>
          <a:xfrm>
            <a:off x="1331639" y="784282"/>
            <a:ext cx="6881215" cy="584775"/>
          </a:xfrm>
          <a:prstGeom prst="rect">
            <a:avLst/>
          </a:prstGeom>
          <a:noFill/>
        </p:spPr>
        <p:txBody>
          <a:bodyPr wrap="square" rtlCol="1">
            <a:spAutoFit/>
          </a:bodyPr>
          <a:lstStyle/>
          <a:p>
            <a:r>
              <a:rPr lang="ar-SA" sz="3200" b="1" dirty="0" smtClean="0">
                <a:latin typeface="Sakkal Majalla" pitchFamily="2" charset="-78"/>
                <a:cs typeface="Sakkal Majalla" pitchFamily="2" charset="-78"/>
              </a:rPr>
              <a:t>موجات الصوت المنعكسة عند وصولها إلى مصدرها.</a:t>
            </a:r>
            <a:endParaRPr lang="ar-EG" sz="3200" b="1" dirty="0">
              <a:ln w="50800"/>
              <a:solidFill>
                <a:srgbClr val="7030A0"/>
              </a:solidFill>
              <a:latin typeface="Sakkal Majalla" pitchFamily="2" charset="-78"/>
              <a:cs typeface="Sakkal Majalla" pitchFamily="2" charset="-78"/>
            </a:endParaRPr>
          </a:p>
        </p:txBody>
      </p:sp>
      <p:sp>
        <p:nvSpPr>
          <p:cNvPr id="30" name="مربع نص 29"/>
          <p:cNvSpPr txBox="1"/>
          <p:nvPr/>
        </p:nvSpPr>
        <p:spPr>
          <a:xfrm>
            <a:off x="7254584" y="44624"/>
            <a:ext cx="1709904"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الصدى</a:t>
            </a:r>
            <a:endParaRPr lang="ar-SA" sz="3000" b="1" dirty="0">
              <a:solidFill>
                <a:srgbClr val="FFFF00"/>
              </a:solidFill>
              <a:latin typeface="Sakkal Majalla" pitchFamily="2" charset="-78"/>
              <a:cs typeface="Sakkal Majalla" pitchFamily="2" charset="-78"/>
            </a:endParaRPr>
          </a:p>
        </p:txBody>
      </p:sp>
      <p:grpSp>
        <p:nvGrpSpPr>
          <p:cNvPr id="27" name="مجموعة 26"/>
          <p:cNvGrpSpPr/>
          <p:nvPr/>
        </p:nvGrpSpPr>
        <p:grpSpPr>
          <a:xfrm>
            <a:off x="972204" y="1476073"/>
            <a:ext cx="7488228" cy="656783"/>
            <a:chOff x="6091124" y="820894"/>
            <a:chExt cx="3052876" cy="787896"/>
          </a:xfrm>
        </p:grpSpPr>
        <p:sp>
          <p:nvSpPr>
            <p:cNvPr id="28" name="مستطيل 27"/>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solidFill>
                  <a:prstClr val="white"/>
                </a:solidFill>
              </a:endParaRPr>
            </a:p>
          </p:txBody>
        </p:sp>
        <p:sp>
          <p:nvSpPr>
            <p:cNvPr id="29" name="مخطط انسيابي: معالجة متعاقبة 28"/>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b="1">
                <a:solidFill>
                  <a:prstClr val="black"/>
                </a:solidFill>
              </a:endParaRPr>
            </a:p>
          </p:txBody>
        </p:sp>
      </p:grpSp>
      <p:sp>
        <p:nvSpPr>
          <p:cNvPr id="31" name="مربع نص 30"/>
          <p:cNvSpPr txBox="1"/>
          <p:nvPr/>
        </p:nvSpPr>
        <p:spPr>
          <a:xfrm>
            <a:off x="1115615" y="1529793"/>
            <a:ext cx="7155236" cy="584775"/>
          </a:xfrm>
          <a:prstGeom prst="rect">
            <a:avLst/>
          </a:prstGeom>
          <a:noFill/>
        </p:spPr>
        <p:txBody>
          <a:bodyPr wrap="square" rtlCol="1">
            <a:spAutoFit/>
          </a:bodyPr>
          <a:lstStyle/>
          <a:p>
            <a:r>
              <a:rPr lang="ar-SA" sz="3200" b="1" dirty="0" smtClean="0">
                <a:latin typeface="Sakkal Majalla" pitchFamily="2" charset="-78"/>
                <a:cs typeface="Sakkal Majalla" pitchFamily="2" charset="-78"/>
              </a:rPr>
              <a:t>العلاقة بين تردد الموجة الصوتية وطولها الموجي بسرعتها</a:t>
            </a:r>
            <a:endParaRPr lang="ar-SA" sz="3600" b="1" dirty="0">
              <a:solidFill>
                <a:srgbClr val="7030A0"/>
              </a:solidFill>
              <a:latin typeface="Sakkal Majalla" pitchFamily="2" charset="-78"/>
              <a:cs typeface="Sakkal Majalla" pitchFamily="2" charset="-78"/>
            </a:endParaRPr>
          </a:p>
        </p:txBody>
      </p:sp>
      <p:sp>
        <p:nvSpPr>
          <p:cNvPr id="24" name="مستطيل 23"/>
          <p:cNvSpPr>
            <a:spLocks noChangeArrowheads="1"/>
          </p:cNvSpPr>
          <p:nvPr/>
        </p:nvSpPr>
        <p:spPr bwMode="auto">
          <a:xfrm>
            <a:off x="4028972" y="2217058"/>
            <a:ext cx="1754786" cy="707886"/>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l-GR" sz="4000" b="1" dirty="0" smtClean="0">
                <a:solidFill>
                  <a:schemeClr val="tx1"/>
                </a:solidFill>
                <a:latin typeface="Arial"/>
                <a:cs typeface="Sakkal Majalla" pitchFamily="2" charset="-78"/>
              </a:rPr>
              <a:t>λ</a:t>
            </a:r>
            <a:r>
              <a:rPr lang="en-US" sz="4000" b="1" dirty="0" smtClean="0">
                <a:solidFill>
                  <a:schemeClr val="tx1"/>
                </a:solidFill>
                <a:latin typeface="Sakkal Majalla" pitchFamily="2" charset="-78"/>
                <a:cs typeface="Sakkal Majalla" pitchFamily="2" charset="-78"/>
              </a:rPr>
              <a:t> </a:t>
            </a:r>
            <a:r>
              <a:rPr lang="en-US" sz="4000" b="1" dirty="0">
                <a:solidFill>
                  <a:schemeClr val="tx1"/>
                </a:solidFill>
                <a:latin typeface="Sakkal Majalla" pitchFamily="2" charset="-78"/>
                <a:cs typeface="Sakkal Majalla" pitchFamily="2" charset="-78"/>
              </a:rPr>
              <a:t>= </a:t>
            </a:r>
            <a:r>
              <a:rPr lang="en-US" sz="4000" b="1" i="1" dirty="0" smtClean="0">
                <a:solidFill>
                  <a:schemeClr val="tx1"/>
                </a:solidFill>
                <a:latin typeface="Sakkal Majalla" pitchFamily="2" charset="-78"/>
                <a:cs typeface="Sakkal Majalla" pitchFamily="2" charset="-78"/>
              </a:rPr>
              <a:t>v</a:t>
            </a:r>
            <a:r>
              <a:rPr lang="en-US" sz="4000" b="1" dirty="0" smtClean="0">
                <a:solidFill>
                  <a:schemeClr val="tx1"/>
                </a:solidFill>
                <a:latin typeface="Sakkal Majalla" pitchFamily="2" charset="-78"/>
                <a:cs typeface="Sakkal Majalla" pitchFamily="2" charset="-78"/>
              </a:rPr>
              <a:t>/</a:t>
            </a:r>
            <a:r>
              <a:rPr lang="en-US" sz="4000" b="1" i="1" dirty="0" smtClean="0">
                <a:solidFill>
                  <a:schemeClr val="tx1"/>
                </a:solidFill>
                <a:latin typeface="Sakkal Majalla" pitchFamily="2" charset="-78"/>
                <a:cs typeface="Sakkal Majalla" pitchFamily="2" charset="-78"/>
              </a:rPr>
              <a:t>f</a:t>
            </a:r>
            <a:endParaRPr lang="ar-SA" sz="4000" b="1" dirty="0">
              <a:solidFill>
                <a:schemeClr val="tx1"/>
              </a:solidFill>
              <a:latin typeface="Sakkal Majalla" pitchFamily="2" charset="-78"/>
              <a:cs typeface="Sakkal Majalla" pitchFamily="2" charset="-78"/>
            </a:endParaRPr>
          </a:p>
        </p:txBody>
      </p:sp>
      <mc:AlternateContent xmlns:mc="http://schemas.openxmlformats.org/markup-compatibility/2006" xmlns:a14="http://schemas.microsoft.com/office/drawing/2010/main">
        <mc:Choice Requires="a14">
          <p:sp>
            <p:nvSpPr>
              <p:cNvPr id="25" name="مربع نص 24"/>
              <p:cNvSpPr txBox="1"/>
              <p:nvPr/>
            </p:nvSpPr>
            <p:spPr>
              <a:xfrm>
                <a:off x="323528" y="3019018"/>
                <a:ext cx="8622672" cy="147732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ما الطول الموجي لموجة صوتية ترددها </a:t>
                </a:r>
                <a:r>
                  <a:rPr lang="en-US" sz="3000" b="1" dirty="0" smtClean="0">
                    <a:solidFill>
                      <a:schemeClr val="bg1"/>
                    </a:solidFill>
                    <a:latin typeface="Sakkal Majalla" pitchFamily="2" charset="-78"/>
                    <a:cs typeface="Sakkal Majalla" pitchFamily="2" charset="-78"/>
                  </a:rPr>
                  <a:t>18 Hz</a:t>
                </a:r>
                <a:r>
                  <a:rPr lang="ar-SA" sz="3000" b="1" dirty="0" smtClean="0">
                    <a:solidFill>
                      <a:schemeClr val="bg1"/>
                    </a:solidFill>
                    <a:latin typeface="Sakkal Majalla" pitchFamily="2" charset="-78"/>
                    <a:cs typeface="Sakkal Majalla" pitchFamily="2" charset="-78"/>
                  </a:rPr>
                  <a:t> تتحرك في هواء درجة حرارته </a:t>
                </a:r>
                <a:r>
                  <a:rPr lang="en-US" sz="3000" b="1" dirty="0" smtClean="0">
                    <a:solidFill>
                      <a:schemeClr val="bg1"/>
                    </a:solidFill>
                    <a:latin typeface="Sakkal Majalla" pitchFamily="2" charset="-78"/>
                    <a:cs typeface="Sakkal Majalla" pitchFamily="2" charset="-78"/>
                  </a:rPr>
                  <a:t>20</a:t>
                </a:r>
                <a14:m>
                  <m:oMath xmlns:m="http://schemas.openxmlformats.org/officeDocument/2006/math">
                    <m:r>
                      <a:rPr lang="en-US" sz="3000" b="1" i="1" smtClean="0">
                        <a:solidFill>
                          <a:schemeClr val="bg1"/>
                        </a:solidFill>
                        <a:latin typeface="Cambria Math"/>
                        <a:ea typeface="Cambria Math"/>
                        <a:cs typeface="Sakkal Majalla" pitchFamily="2" charset="-78"/>
                      </a:rPr>
                      <m:t>°</m:t>
                    </m:r>
                    <m:r>
                      <a:rPr lang="en-US" sz="3000" b="1" i="1" smtClean="0">
                        <a:solidFill>
                          <a:schemeClr val="bg1"/>
                        </a:solidFill>
                        <a:latin typeface="Cambria Math"/>
                        <a:ea typeface="Cambria Math"/>
                        <a:cs typeface="Sakkal Majalla" pitchFamily="2" charset="-78"/>
                      </a:rPr>
                      <m:t>𝒄</m:t>
                    </m:r>
                    <m:r>
                      <a:rPr lang="ar-SA" sz="3000" b="1" i="1" smtClean="0">
                        <a:solidFill>
                          <a:schemeClr val="bg1"/>
                        </a:solidFill>
                        <a:latin typeface="Cambria Math"/>
                        <a:ea typeface="Cambria Math"/>
                        <a:cs typeface="Sakkal Majalla" pitchFamily="2" charset="-78"/>
                      </a:rPr>
                      <m:t> </m:t>
                    </m:r>
                  </m:oMath>
                </a14:m>
                <a:r>
                  <a:rPr lang="ar-SA" sz="3000" b="1" dirty="0" smtClean="0">
                    <a:solidFill>
                      <a:srgbClr val="FFFF00"/>
                    </a:solidFill>
                    <a:latin typeface="Sakkal Majalla" pitchFamily="2" charset="-78"/>
                    <a:cs typeface="Sakkal Majalla" pitchFamily="2" charset="-78"/>
                  </a:rPr>
                  <a:t> (يُعد هذا التردد من أقل الترددات التي يمكن</a:t>
                </a:r>
              </a:p>
              <a:p>
                <a:pPr algn="ctr"/>
                <a:r>
                  <a:rPr lang="ar-SA" sz="3000" b="1" dirty="0" smtClean="0">
                    <a:solidFill>
                      <a:srgbClr val="FFFF00"/>
                    </a:solidFill>
                    <a:latin typeface="Sakkal Majalla" pitchFamily="2" charset="-78"/>
                    <a:cs typeface="Sakkal Majalla" pitchFamily="2" charset="-78"/>
                  </a:rPr>
                  <a:t>للأذن البشرية سماعها.</a:t>
                </a:r>
              </a:p>
            </p:txBody>
          </p:sp>
        </mc:Choice>
        <mc:Fallback xmlns="">
          <p:sp>
            <p:nvSpPr>
              <p:cNvPr id="25" name="مربع نص 24"/>
              <p:cNvSpPr txBox="1">
                <a:spLocks noRot="1" noChangeAspect="1" noMove="1" noResize="1" noEditPoints="1" noAdjustHandles="1" noChangeArrowheads="1" noChangeShapeType="1" noTextEdit="1"/>
              </p:cNvSpPr>
              <p:nvPr/>
            </p:nvSpPr>
            <p:spPr>
              <a:xfrm>
                <a:off x="323528" y="3019018"/>
                <a:ext cx="8622672" cy="1477328"/>
              </a:xfrm>
              <a:prstGeom prst="rect">
                <a:avLst/>
              </a:prstGeom>
              <a:blipFill rotWithShape="1">
                <a:blip r:embed="rId6"/>
                <a:stretch>
                  <a:fillRect/>
                </a:stretch>
              </a:blipFill>
              <a:ln/>
            </p:spPr>
            <p:txBody>
              <a:bodyPr/>
              <a:lstStyle/>
              <a:p>
                <a:r>
                  <a:rPr lang="ar-SA">
                    <a:noFill/>
                  </a:rPr>
                  <a:t> </a:t>
                </a:r>
              </a:p>
            </p:txBody>
          </p:sp>
        </mc:Fallback>
      </mc:AlternateContent>
      <p:sp>
        <p:nvSpPr>
          <p:cNvPr id="26" name="مربع نص 25"/>
          <p:cNvSpPr txBox="1"/>
          <p:nvPr/>
        </p:nvSpPr>
        <p:spPr>
          <a:xfrm>
            <a:off x="7524328" y="4653136"/>
            <a:ext cx="1421872" cy="553998"/>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ar-SA" sz="3000" b="1" dirty="0" smtClean="0">
                <a:solidFill>
                  <a:schemeClr val="tx1"/>
                </a:solidFill>
                <a:latin typeface="Sakkal Majalla" pitchFamily="2" charset="-78"/>
                <a:cs typeface="Sakkal Majalla" pitchFamily="2" charset="-78"/>
              </a:rPr>
              <a:t>الحل</a:t>
            </a:r>
            <a:endParaRPr lang="ar-SA" sz="3000" b="1" dirty="0">
              <a:solidFill>
                <a:schemeClr val="tx1"/>
              </a:solidFill>
              <a:latin typeface="Sakkal Majalla" pitchFamily="2" charset="-78"/>
              <a:cs typeface="Sakkal Majalla" pitchFamily="2" charset="-78"/>
            </a:endParaRPr>
          </a:p>
        </p:txBody>
      </p:sp>
      <p:grpSp>
        <p:nvGrpSpPr>
          <p:cNvPr id="9" name="مجموعة 8"/>
          <p:cNvGrpSpPr/>
          <p:nvPr/>
        </p:nvGrpSpPr>
        <p:grpSpPr>
          <a:xfrm>
            <a:off x="1331640" y="4797152"/>
            <a:ext cx="5234072" cy="946150"/>
            <a:chOff x="1331640" y="4797152"/>
            <a:chExt cx="5234072" cy="946150"/>
          </a:xfrm>
        </p:grpSpPr>
        <p:pic>
          <p:nvPicPr>
            <p:cNvPr id="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4905240"/>
              <a:ext cx="1554162" cy="802134"/>
            </a:xfrm>
            <a:prstGeom prst="rect">
              <a:avLst/>
            </a:prstGeom>
            <a:noFill/>
            <a:ln w="19050">
              <a:solidFill>
                <a:srgbClr val="FF0000"/>
              </a:solidFill>
              <a:prstDash val="dash"/>
              <a:miter lim="800000"/>
              <a:headEnd/>
              <a:tailEnd/>
            </a:ln>
            <a:extLst>
              <a:ext uri="{909E8E84-426E-40DD-AFC4-6F175D3DCCD1}">
                <a14:hiddenFill xmlns:a14="http://schemas.microsoft.com/office/drawing/2010/main">
                  <a:solidFill>
                    <a:schemeClr val="accent1"/>
                  </a:solidFill>
                </a14:hiddenFill>
              </a:ext>
            </a:extLst>
          </p:spPr>
        </p:pic>
        <p:pic>
          <p:nvPicPr>
            <p:cNvPr id="3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4797152"/>
              <a:ext cx="1933575" cy="946150"/>
            </a:xfrm>
            <a:prstGeom prst="rect">
              <a:avLst/>
            </a:prstGeom>
            <a:noFill/>
            <a:ln w="19050">
              <a:solidFill>
                <a:srgbClr val="FF0000"/>
              </a:solidFill>
              <a:prstDash val="dash"/>
              <a:miter lim="800000"/>
              <a:headEnd/>
              <a:tailEnd/>
            </a:ln>
            <a:extLst>
              <a:ext uri="{909E8E84-426E-40DD-AFC4-6F175D3DCCD1}">
                <a14:hiddenFill xmlns:a14="http://schemas.microsoft.com/office/drawing/2010/main">
                  <a:solidFill>
                    <a:schemeClr val="accent1"/>
                  </a:solidFill>
                </a14:hiddenFill>
              </a:ext>
            </a:extLst>
          </p:spPr>
        </p:pic>
        <p:pic>
          <p:nvPicPr>
            <p:cNvPr id="37"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75087" y="4920977"/>
              <a:ext cx="1190625" cy="822325"/>
            </a:xfrm>
            <a:prstGeom prst="rect">
              <a:avLst/>
            </a:prstGeom>
            <a:noFill/>
            <a:ln w="19050">
              <a:solidFill>
                <a:srgbClr val="FF0000"/>
              </a:solidFill>
              <a:prstDash val="dash"/>
              <a:miter lim="800000"/>
              <a:headEnd/>
              <a:tailEnd/>
            </a:ln>
            <a:extLst>
              <a:ext uri="{909E8E84-426E-40DD-AFC4-6F175D3DCCD1}">
                <a14:hiddenFill xmlns:a14="http://schemas.microsoft.com/office/drawing/2010/main">
                  <a:solidFill>
                    <a:schemeClr val="accent1"/>
                  </a:solidFill>
                </a14:hiddenFill>
              </a:ext>
            </a:extLst>
          </p:spPr>
        </p:pic>
      </p:grpSp>
      <p:grpSp>
        <p:nvGrpSpPr>
          <p:cNvPr id="23" name="مجموعة 22"/>
          <p:cNvGrpSpPr/>
          <p:nvPr/>
        </p:nvGrpSpPr>
        <p:grpSpPr>
          <a:xfrm>
            <a:off x="-11230" y="0"/>
            <a:ext cx="2082876" cy="756636"/>
            <a:chOff x="179512" y="692696"/>
            <a:chExt cx="2082876" cy="756636"/>
          </a:xfrm>
        </p:grpSpPr>
        <p:pic>
          <p:nvPicPr>
            <p:cNvPr id="32" name="Picture 2"/>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مربع نص 32"/>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4" name="مربع نص 33"/>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871355042"/>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11"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1+#ppt_w/2"/>
                                          </p:val>
                                        </p:tav>
                                        <p:tav tm="100000">
                                          <p:val>
                                            <p:strVal val="#ppt_x"/>
                                          </p:val>
                                        </p:tav>
                                      </p:tavLst>
                                    </p:anim>
                                    <p:anim calcmode="lin" valueType="num">
                                      <p:cBhvr additive="base">
                                        <p:cTn id="17"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0-#ppt_w/2"/>
                                          </p:val>
                                        </p:tav>
                                        <p:tav tm="100000">
                                          <p:val>
                                            <p:strVal val="#ppt_x"/>
                                          </p:val>
                                        </p:tav>
                                      </p:tavLst>
                                    </p:anim>
                                    <p:anim calcmode="lin" valueType="num">
                                      <p:cBhvr additive="base">
                                        <p:cTn id="23" dur="500" fill="hold"/>
                                        <p:tgtEl>
                                          <p:spTgt spid="27"/>
                                        </p:tgtEl>
                                        <p:attrNameLst>
                                          <p:attrName>ppt_y</p:attrName>
                                        </p:attrNameLst>
                                      </p:cBhvr>
                                      <p:tavLst>
                                        <p:tav tm="0">
                                          <p:val>
                                            <p:strVal val="0-#ppt_h/2"/>
                                          </p:val>
                                        </p:tav>
                                        <p:tav tm="100000">
                                          <p:val>
                                            <p:strVal val="#ppt_y"/>
                                          </p:val>
                                        </p:tav>
                                      </p:tavLst>
                                    </p:anim>
                                  </p:childTnLst>
                                </p:cTn>
                              </p:par>
                              <p:par>
                                <p:cTn id="24" presetID="2" presetClass="entr" presetSubtype="9"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0-#ppt_w/2"/>
                                          </p:val>
                                        </p:tav>
                                        <p:tav tm="100000">
                                          <p:val>
                                            <p:strVal val="#ppt_x"/>
                                          </p:val>
                                        </p:tav>
                                      </p:tavLst>
                                    </p:anim>
                                    <p:anim calcmode="lin" valueType="num">
                                      <p:cBhvr additive="base">
                                        <p:cTn id="27"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iterate type="wd">
                                    <p:tmAbs val="500"/>
                                  </p:iterate>
                                  <p:childTnLst>
                                    <p:set>
                                      <p:cBhvr>
                                        <p:cTn id="31" dur="1" fill="hold">
                                          <p:stCondLst>
                                            <p:cond delay="0"/>
                                          </p:stCondLst>
                                        </p:cTn>
                                        <p:tgtEl>
                                          <p:spTgt spid="24">
                                            <p:bg/>
                                          </p:spTgt>
                                        </p:tgtEl>
                                        <p:attrNameLst>
                                          <p:attrName>style.visibility</p:attrName>
                                        </p:attrNameLst>
                                      </p:cBhvr>
                                      <p:to>
                                        <p:strVal val="visible"/>
                                      </p:to>
                                    </p:set>
                                    <p:anim to="" calcmode="lin" valueType="num">
                                      <p:cBhvr>
                                        <p:cTn id="32" dur="1" fill="hold"/>
                                        <p:tgtEl>
                                          <p:spTgt spid="24">
                                            <p:bg/>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iterate type="wd">
                                    <p:tmAbs val="500"/>
                                  </p:iterate>
                                  <p:childTnLst>
                                    <p:set>
                                      <p:cBhvr>
                                        <p:cTn id="36" dur="1" fill="hold">
                                          <p:stCondLst>
                                            <p:cond delay="0"/>
                                          </p:stCondLst>
                                        </p:cTn>
                                        <p:tgtEl>
                                          <p:spTgt spid="24">
                                            <p:txEl>
                                              <p:pRg st="0" end="0"/>
                                            </p:txEl>
                                          </p:spTgt>
                                        </p:tgtEl>
                                        <p:attrNameLst>
                                          <p:attrName>style.visibility</p:attrName>
                                        </p:attrNameLst>
                                      </p:cBhvr>
                                      <p:to>
                                        <p:strVal val="visible"/>
                                      </p:to>
                                    </p:set>
                                    <p:anim to="" calcmode="lin" valueType="num">
                                      <p:cBhvr>
                                        <p:cTn id="37" dur="1" fill="hold"/>
                                        <p:tgtEl>
                                          <p:spTgt spid="24">
                                            <p:txEl>
                                              <p:pRg st="0" end="0"/>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inVertic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000"/>
                                        <p:tgtEl>
                                          <p:spTgt spid="11"/>
                                        </p:tgtEl>
                                      </p:cBhvr>
                                    </p:animEffect>
                                    <p:anim calcmode="lin" valueType="num">
                                      <p:cBhvr>
                                        <p:cTn id="60" dur="2000" fill="hold"/>
                                        <p:tgtEl>
                                          <p:spTgt spid="11"/>
                                        </p:tgtEl>
                                        <p:attrNameLst>
                                          <p:attrName>ppt_w</p:attrName>
                                        </p:attrNameLst>
                                      </p:cBhvr>
                                      <p:tavLst>
                                        <p:tav tm="0" fmla="#ppt_w*sin(2.5*pi*$)">
                                          <p:val>
                                            <p:fltVal val="0"/>
                                          </p:val>
                                        </p:tav>
                                        <p:tav tm="100000">
                                          <p:val>
                                            <p:fltVal val="1"/>
                                          </p:val>
                                        </p:tav>
                                      </p:tavLst>
                                    </p:anim>
                                    <p:anim calcmode="lin" valueType="num">
                                      <p:cBhvr>
                                        <p:cTn id="61" dur="2000" fill="hold"/>
                                        <p:tgtEl>
                                          <p:spTgt spid="11"/>
                                        </p:tgtEl>
                                        <p:attrNameLst>
                                          <p:attrName>ppt_h</p:attrName>
                                        </p:attrNameLst>
                                      </p:cBhvr>
                                      <p:tavLst>
                                        <p:tav tm="0">
                                          <p:val>
                                            <p:strVal val="#ppt_h"/>
                                          </p:val>
                                        </p:tav>
                                        <p:tav tm="100000">
                                          <p:val>
                                            <p:strVal val="#ppt_h"/>
                                          </p:val>
                                        </p:tav>
                                      </p:tavLst>
                                    </p:anim>
                                  </p:childTnLst>
                                </p:cTn>
                              </p:par>
                              <p:par>
                                <p:cTn id="62" presetID="45" presetClass="entr" presetSubtype="0" fill="hold"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2000"/>
                                        <p:tgtEl>
                                          <p:spTgt spid="10"/>
                                        </p:tgtEl>
                                      </p:cBhvr>
                                    </p:animEffect>
                                    <p:anim calcmode="lin" valueType="num">
                                      <p:cBhvr>
                                        <p:cTn id="65" dur="2000" fill="hold"/>
                                        <p:tgtEl>
                                          <p:spTgt spid="10"/>
                                        </p:tgtEl>
                                        <p:attrNameLst>
                                          <p:attrName>ppt_w</p:attrName>
                                        </p:attrNameLst>
                                      </p:cBhvr>
                                      <p:tavLst>
                                        <p:tav tm="0" fmla="#ppt_w*sin(2.5*pi*$)">
                                          <p:val>
                                            <p:fltVal val="0"/>
                                          </p:val>
                                        </p:tav>
                                        <p:tav tm="100000">
                                          <p:val>
                                            <p:fltVal val="1"/>
                                          </p:val>
                                        </p:tav>
                                      </p:tavLst>
                                    </p:anim>
                                    <p:anim calcmode="lin" valueType="num">
                                      <p:cBhvr>
                                        <p:cTn id="6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0" grpId="0" animBg="1"/>
      <p:bldP spid="31" grpId="0"/>
      <p:bldP spid="24" grpId="0" build="p" animBg="1"/>
      <p:bldP spid="25" grpId="0" animBg="1"/>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14"/>
          <p:cNvSpPr/>
          <p:nvPr/>
        </p:nvSpPr>
        <p:spPr>
          <a:xfrm>
            <a:off x="4572000" y="1001713"/>
            <a:ext cx="1223963" cy="374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الإجابـــــــــة</a:t>
            </a:r>
          </a:p>
        </p:txBody>
      </p:sp>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527175"/>
            <a:ext cx="57054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25" y="2368550"/>
            <a:ext cx="56642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4888" y="2368550"/>
            <a:ext cx="10001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825" y="3573463"/>
            <a:ext cx="5287963" cy="1008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5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4832350"/>
            <a:ext cx="3629025" cy="75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5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2850" y="5805488"/>
            <a:ext cx="4079875" cy="719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939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74754"/>
                                        </p:tgtEl>
                                        <p:attrNameLst>
                                          <p:attrName>style.visibility</p:attrName>
                                        </p:attrNameLst>
                                      </p:cBhvr>
                                      <p:to>
                                        <p:strVal val="visible"/>
                                      </p:to>
                                    </p:set>
                                    <p:animEffect transition="in" filter="barn(inVertical)">
                                      <p:cBhvr>
                                        <p:cTn id="15" dur="500"/>
                                        <p:tgtEl>
                                          <p:spTgt spid="747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74755"/>
                                        </p:tgtEl>
                                        <p:attrNameLst>
                                          <p:attrName>style.visibility</p:attrName>
                                        </p:attrNameLst>
                                      </p:cBhvr>
                                      <p:to>
                                        <p:strVal val="visible"/>
                                      </p:to>
                                    </p:set>
                                    <p:animEffect transition="in" filter="fade">
                                      <p:cBhvr>
                                        <p:cTn id="20" dur="1000"/>
                                        <p:tgtEl>
                                          <p:spTgt spid="74755"/>
                                        </p:tgtEl>
                                      </p:cBhvr>
                                    </p:animEffect>
                                    <p:anim calcmode="lin" valueType="num">
                                      <p:cBhvr>
                                        <p:cTn id="21" dur="1000" fill="hold"/>
                                        <p:tgtEl>
                                          <p:spTgt spid="74755"/>
                                        </p:tgtEl>
                                        <p:attrNameLst>
                                          <p:attrName>ppt_x</p:attrName>
                                        </p:attrNameLst>
                                      </p:cBhvr>
                                      <p:tavLst>
                                        <p:tav tm="0">
                                          <p:val>
                                            <p:strVal val="#ppt_x"/>
                                          </p:val>
                                        </p:tav>
                                        <p:tav tm="100000">
                                          <p:val>
                                            <p:strVal val="#ppt_x"/>
                                          </p:val>
                                        </p:tav>
                                      </p:tavLst>
                                    </p:anim>
                                    <p:anim calcmode="lin" valueType="num">
                                      <p:cBhvr>
                                        <p:cTn id="22" dur="1000" fill="hold"/>
                                        <p:tgtEl>
                                          <p:spTgt spid="74755"/>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74756"/>
                                        </p:tgtEl>
                                        <p:attrNameLst>
                                          <p:attrName>style.visibility</p:attrName>
                                        </p:attrNameLst>
                                      </p:cBhvr>
                                      <p:to>
                                        <p:strVal val="visible"/>
                                      </p:to>
                                    </p:set>
                                    <p:animEffect transition="in" filter="fade">
                                      <p:cBhvr>
                                        <p:cTn id="27" dur="1000"/>
                                        <p:tgtEl>
                                          <p:spTgt spid="74756"/>
                                        </p:tgtEl>
                                      </p:cBhvr>
                                    </p:animEffect>
                                    <p:anim calcmode="lin" valueType="num">
                                      <p:cBhvr>
                                        <p:cTn id="28" dur="1000" fill="hold"/>
                                        <p:tgtEl>
                                          <p:spTgt spid="74756"/>
                                        </p:tgtEl>
                                        <p:attrNameLst>
                                          <p:attrName>ppt_x</p:attrName>
                                        </p:attrNameLst>
                                      </p:cBhvr>
                                      <p:tavLst>
                                        <p:tav tm="0">
                                          <p:val>
                                            <p:strVal val="#ppt_x"/>
                                          </p:val>
                                        </p:tav>
                                        <p:tav tm="100000">
                                          <p:val>
                                            <p:strVal val="#ppt_x"/>
                                          </p:val>
                                        </p:tav>
                                      </p:tavLst>
                                    </p:anim>
                                    <p:anim calcmode="lin" valueType="num">
                                      <p:cBhvr>
                                        <p:cTn id="29" dur="1000" fill="hold"/>
                                        <p:tgtEl>
                                          <p:spTgt spid="74756"/>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74757"/>
                                        </p:tgtEl>
                                        <p:attrNameLst>
                                          <p:attrName>style.visibility</p:attrName>
                                        </p:attrNameLst>
                                      </p:cBhvr>
                                      <p:to>
                                        <p:strVal val="visible"/>
                                      </p:to>
                                    </p:set>
                                    <p:animEffect transition="in" filter="wipe(down)">
                                      <p:cBhvr>
                                        <p:cTn id="34" dur="500"/>
                                        <p:tgtEl>
                                          <p:spTgt spid="7475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nodeType="clickEffect">
                                  <p:stCondLst>
                                    <p:cond delay="0"/>
                                  </p:stCondLst>
                                  <p:childTnLst>
                                    <p:set>
                                      <p:cBhvr>
                                        <p:cTn id="38" dur="1" fill="hold">
                                          <p:stCondLst>
                                            <p:cond delay="0"/>
                                          </p:stCondLst>
                                        </p:cTn>
                                        <p:tgtEl>
                                          <p:spTgt spid="74758"/>
                                        </p:tgtEl>
                                        <p:attrNameLst>
                                          <p:attrName>style.visibility</p:attrName>
                                        </p:attrNameLst>
                                      </p:cBhvr>
                                      <p:to>
                                        <p:strVal val="visible"/>
                                      </p:to>
                                    </p:set>
                                    <p:animEffect transition="in" filter="barn(inVertical)">
                                      <p:cBhvr>
                                        <p:cTn id="39" dur="500"/>
                                        <p:tgtEl>
                                          <p:spTgt spid="7475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74759"/>
                                        </p:tgtEl>
                                        <p:attrNameLst>
                                          <p:attrName>style.visibility</p:attrName>
                                        </p:attrNameLst>
                                      </p:cBhvr>
                                      <p:to>
                                        <p:strVal val="visible"/>
                                      </p:to>
                                    </p:set>
                                    <p:animEffect transition="in" filter="wipe(down)">
                                      <p:cBhvr>
                                        <p:cTn id="44" dur="500"/>
                                        <p:tgtEl>
                                          <p:spTgt spid="74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14"/>
          <p:cNvSpPr/>
          <p:nvPr/>
        </p:nvSpPr>
        <p:spPr>
          <a:xfrm>
            <a:off x="4329113" y="2633663"/>
            <a:ext cx="1223962" cy="376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الإجابـــــــــة</a:t>
            </a:r>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158" y="417512"/>
            <a:ext cx="7399338" cy="2075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5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252788"/>
            <a:ext cx="7470775" cy="2840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9079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fade">
                                      <p:cBhvr>
                                        <p:cTn id="7" dur="1000"/>
                                        <p:tgtEl>
                                          <p:spTgt spid="72706"/>
                                        </p:tgtEl>
                                      </p:cBhvr>
                                    </p:animEffect>
                                    <p:anim calcmode="lin" valueType="num">
                                      <p:cBhvr>
                                        <p:cTn id="8" dur="1000" fill="hold"/>
                                        <p:tgtEl>
                                          <p:spTgt spid="72706"/>
                                        </p:tgtEl>
                                        <p:attrNameLst>
                                          <p:attrName>ppt_x</p:attrName>
                                        </p:attrNameLst>
                                      </p:cBhvr>
                                      <p:tavLst>
                                        <p:tav tm="0">
                                          <p:val>
                                            <p:strVal val="#ppt_x"/>
                                          </p:val>
                                        </p:tav>
                                        <p:tav tm="100000">
                                          <p:val>
                                            <p:strVal val="#ppt_x"/>
                                          </p:val>
                                        </p:tav>
                                      </p:tavLst>
                                    </p:anim>
                                    <p:anim calcmode="lin" valueType="num">
                                      <p:cBhvr>
                                        <p:cTn id="9" dur="1000" fill="hold"/>
                                        <p:tgtEl>
                                          <p:spTgt spid="7270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 calcmode="lin" valueType="num">
                                      <p:cBhvr>
                                        <p:cTn id="16" dur="1000" fill="hold"/>
                                        <p:tgtEl>
                                          <p:spTgt spid="15"/>
                                        </p:tgtEl>
                                        <p:attrNameLst>
                                          <p:attrName>style.rotation</p:attrName>
                                        </p:attrNameLst>
                                      </p:cBhvr>
                                      <p:tavLst>
                                        <p:tav tm="0">
                                          <p:val>
                                            <p:fltVal val="90"/>
                                          </p:val>
                                        </p:tav>
                                        <p:tav tm="100000">
                                          <p:val>
                                            <p:fltVal val="0"/>
                                          </p:val>
                                        </p:tav>
                                      </p:tavLst>
                                    </p:anim>
                                    <p:animEffect transition="in" filter="fade">
                                      <p:cBhvr>
                                        <p:cTn id="17" dur="10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1450"/>
                                        </p:tgtEl>
                                        <p:attrNameLst>
                                          <p:attrName>style.visibility</p:attrName>
                                        </p:attrNameLst>
                                      </p:cBhvr>
                                      <p:to>
                                        <p:strVal val="visible"/>
                                      </p:to>
                                    </p:set>
                                    <p:animEffect transition="in" filter="wipe(down)">
                                      <p:cBhvr>
                                        <p:cTn id="22" dur="500"/>
                                        <p:tgtEl>
                                          <p:spTgt spid="61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332656"/>
            <a:ext cx="8211886" cy="908137"/>
          </a:xfrm>
          <a:prstGeom prst="rect">
            <a:avLst/>
          </a:prstGeom>
        </p:spPr>
      </p:pic>
      <p:pic>
        <p:nvPicPr>
          <p:cNvPr id="5" name="Picture 4"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224925" y="1277235"/>
            <a:ext cx="6849991" cy="1446581"/>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4925" y="2856535"/>
            <a:ext cx="6814545" cy="3652343"/>
          </a:xfrm>
          <a:prstGeom prst="rect">
            <a:avLst/>
          </a:prstGeom>
        </p:spPr>
      </p:pic>
      <p:grpSp>
        <p:nvGrpSpPr>
          <p:cNvPr id="9" name="مجموعة 8"/>
          <p:cNvGrpSpPr/>
          <p:nvPr/>
        </p:nvGrpSpPr>
        <p:grpSpPr>
          <a:xfrm>
            <a:off x="-36512" y="6128748"/>
            <a:ext cx="2082876" cy="756636"/>
            <a:chOff x="179512" y="692696"/>
            <a:chExt cx="2082876" cy="756636"/>
          </a:xfrm>
        </p:grpSpPr>
        <p:pic>
          <p:nvPicPr>
            <p:cNvPr id="10" name="Picture 2"/>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ربع نص 10"/>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مربع نص 11"/>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93475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971600" y="620688"/>
            <a:ext cx="8100392" cy="4112893"/>
          </a:xfrm>
          <a:prstGeom prst="rect">
            <a:avLst/>
          </a:prstGeom>
        </p:spPr>
      </p:pic>
    </p:spTree>
    <p:extLst>
      <p:ext uri="{BB962C8B-B14F-4D97-AF65-F5344CB8AC3E}">
        <p14:creationId xmlns:p14="http://schemas.microsoft.com/office/powerpoint/2010/main" val="130587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054" y="404664"/>
            <a:ext cx="6835438" cy="1305827"/>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278366" y="1727896"/>
            <a:ext cx="5740126" cy="1041457"/>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2945566"/>
            <a:ext cx="7489680" cy="1512168"/>
          </a:xfrm>
          <a:prstGeom prst="rect">
            <a:avLst/>
          </a:prstGeom>
        </p:spPr>
      </p:pic>
      <p:pic>
        <p:nvPicPr>
          <p:cNvPr id="5" name="Picture 4"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4693106" y="4691142"/>
            <a:ext cx="4325386" cy="1001667"/>
          </a:xfrm>
          <a:prstGeom prst="rect">
            <a:avLst/>
          </a:prstGeom>
        </p:spPr>
      </p:pic>
      <p:grpSp>
        <p:nvGrpSpPr>
          <p:cNvPr id="10" name="مجموعة 9"/>
          <p:cNvGrpSpPr/>
          <p:nvPr/>
        </p:nvGrpSpPr>
        <p:grpSpPr>
          <a:xfrm>
            <a:off x="-36512" y="6128748"/>
            <a:ext cx="2082876" cy="756636"/>
            <a:chOff x="179512" y="692696"/>
            <a:chExt cx="2082876" cy="756636"/>
          </a:xfrm>
        </p:grpSpPr>
        <p:pic>
          <p:nvPicPr>
            <p:cNvPr id="11"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93708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404664"/>
            <a:ext cx="5961509" cy="3037262"/>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131840" y="3513965"/>
            <a:ext cx="5904656" cy="2826315"/>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21889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544" y="332656"/>
            <a:ext cx="6196901" cy="619691"/>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4859133" y="980728"/>
            <a:ext cx="4177363" cy="794044"/>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5147" y="1840169"/>
            <a:ext cx="5609632" cy="1516823"/>
          </a:xfrm>
          <a:prstGeom prst="rect">
            <a:avLst/>
          </a:prstGeom>
        </p:spPr>
      </p:pic>
      <p:pic>
        <p:nvPicPr>
          <p:cNvPr id="5" name="Picture 4"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477556" y="3324531"/>
            <a:ext cx="5444814" cy="3240360"/>
          </a:xfrm>
          <a:prstGeom prst="rect">
            <a:avLst/>
          </a:prstGeom>
        </p:spPr>
      </p:pic>
    </p:spTree>
    <p:extLst>
      <p:ext uri="{BB962C8B-B14F-4D97-AF65-F5344CB8AC3E}">
        <p14:creationId xmlns:p14="http://schemas.microsoft.com/office/powerpoint/2010/main" val="62238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034" y="404664"/>
            <a:ext cx="6588224" cy="2343156"/>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195736" y="2900866"/>
            <a:ext cx="6812947" cy="2840508"/>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27186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404664"/>
            <a:ext cx="7088437" cy="3179254"/>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632053" y="3734794"/>
            <a:ext cx="5292080" cy="1840722"/>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401038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288" y="404664"/>
            <a:ext cx="6367040" cy="2342589"/>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292073" y="2771632"/>
            <a:ext cx="7672415" cy="2881659"/>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22175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8" name="مجموعة 7"/>
          <p:cNvGrpSpPr/>
          <p:nvPr/>
        </p:nvGrpSpPr>
        <p:grpSpPr>
          <a:xfrm>
            <a:off x="72008" y="1124744"/>
            <a:ext cx="8892480" cy="617445"/>
            <a:chOff x="6091124" y="820894"/>
            <a:chExt cx="3052876" cy="787896"/>
          </a:xfrm>
        </p:grpSpPr>
        <p:sp>
          <p:nvSpPr>
            <p:cNvPr id="7" name="مستطيل 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6" name="مخطط انسيابي: معالجة متعاقبة 5"/>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15" name="مربع نص 14"/>
          <p:cNvSpPr txBox="1"/>
          <p:nvPr/>
        </p:nvSpPr>
        <p:spPr>
          <a:xfrm>
            <a:off x="395537" y="1157414"/>
            <a:ext cx="8321374" cy="553998"/>
          </a:xfrm>
          <a:prstGeom prst="rect">
            <a:avLst/>
          </a:prstGeom>
          <a:noFill/>
        </p:spPr>
        <p:txBody>
          <a:bodyPr wrap="square" rtlCol="1">
            <a:spAutoFit/>
          </a:bodyPr>
          <a:lstStyle/>
          <a:p>
            <a:r>
              <a:rPr lang="ar-EG" sz="3000" b="1" dirty="0">
                <a:latin typeface="Sakkal Majalla" pitchFamily="2" charset="-78"/>
                <a:cs typeface="Sakkal Majalla" pitchFamily="2" charset="-78"/>
              </a:rPr>
              <a:t>تحول كاشفات الصوت الطاقة الصوتية إلى شكل آخر من أشكال الطاقة</a:t>
            </a:r>
            <a:r>
              <a:rPr lang="ar-SA" sz="3000" b="1" dirty="0">
                <a:solidFill>
                  <a:srgbClr val="0070C0"/>
                </a:solidFill>
                <a:latin typeface="Sakkal Majalla" pitchFamily="2" charset="-78"/>
                <a:cs typeface="Sakkal Majalla" pitchFamily="2" charset="-78"/>
              </a:rPr>
              <a:t>.</a:t>
            </a:r>
          </a:p>
        </p:txBody>
      </p:sp>
      <p:sp>
        <p:nvSpPr>
          <p:cNvPr id="30" name="مربع نص 29"/>
          <p:cNvSpPr txBox="1"/>
          <p:nvPr/>
        </p:nvSpPr>
        <p:spPr>
          <a:xfrm>
            <a:off x="3705633" y="44624"/>
            <a:ext cx="5258855" cy="1015663"/>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الكشف عن موجات الضغط</a:t>
            </a:r>
          </a:p>
          <a:p>
            <a:pPr algn="ctr"/>
            <a:r>
              <a:rPr lang="ar-SA" sz="3000" b="1" dirty="0" smtClean="0">
                <a:solidFill>
                  <a:schemeClr val="bg1"/>
                </a:solidFill>
                <a:latin typeface="Sakkal Majalla" pitchFamily="2" charset="-78"/>
                <a:cs typeface="Sakkal Majalla" pitchFamily="2" charset="-78"/>
              </a:rPr>
              <a:t> </a:t>
            </a:r>
            <a:r>
              <a:rPr lang="en-US" sz="3000" b="1" dirty="0" smtClean="0">
                <a:solidFill>
                  <a:schemeClr val="bg1"/>
                </a:solidFill>
                <a:latin typeface="Sakkal Majalla" pitchFamily="2" charset="-78"/>
                <a:cs typeface="Sakkal Majalla" pitchFamily="2" charset="-78"/>
              </a:rPr>
              <a:t>Detection of Pressure Waves</a:t>
            </a:r>
            <a:endParaRPr lang="ar-SA" sz="3000" b="1" dirty="0">
              <a:solidFill>
                <a:srgbClr val="FFFF00"/>
              </a:solidFill>
              <a:latin typeface="Sakkal Majalla" pitchFamily="2" charset="-78"/>
              <a:cs typeface="Sakkal Majalla" pitchFamily="2" charset="-78"/>
            </a:endParaRPr>
          </a:p>
        </p:txBody>
      </p:sp>
      <p:sp>
        <p:nvSpPr>
          <p:cNvPr id="25" name="مربع نص 24"/>
          <p:cNvSpPr txBox="1"/>
          <p:nvPr/>
        </p:nvSpPr>
        <p:spPr>
          <a:xfrm>
            <a:off x="827584" y="1886205"/>
            <a:ext cx="8118616" cy="1015663"/>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3000" b="1" dirty="0">
                <a:solidFill>
                  <a:schemeClr val="tx1"/>
                </a:solidFill>
                <a:latin typeface="Sakkal Majalla" pitchFamily="2" charset="-78"/>
                <a:cs typeface="Sakkal Majalla" pitchFamily="2" charset="-78"/>
              </a:rPr>
              <a:t> يعد الميكروفون أحد الكاشفات الشائعة، حيث يحول طاقة الموجات الصوتية إلى طاقة كهربائية.</a:t>
            </a:r>
            <a:endParaRPr lang="ar-SA" sz="3000" b="1" dirty="0">
              <a:solidFill>
                <a:schemeClr val="tx1"/>
              </a:solidFill>
              <a:latin typeface="Sakkal Majalla" pitchFamily="2" charset="-78"/>
              <a:cs typeface="Sakkal Majalla" pitchFamily="2" charset="-78"/>
            </a:endParaRPr>
          </a:p>
        </p:txBody>
      </p:sp>
      <p:sp>
        <p:nvSpPr>
          <p:cNvPr id="23" name="مربع نص 22"/>
          <p:cNvSpPr txBox="1"/>
          <p:nvPr/>
        </p:nvSpPr>
        <p:spPr>
          <a:xfrm>
            <a:off x="6657961" y="3299499"/>
            <a:ext cx="2306527"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الأذن البشرية</a:t>
            </a:r>
            <a:endParaRPr lang="ar-SA" sz="3000" b="1" dirty="0">
              <a:solidFill>
                <a:srgbClr val="FFFF00"/>
              </a:solidFill>
              <a:latin typeface="Sakkal Majalla" pitchFamily="2" charset="-78"/>
              <a:cs typeface="Sakkal Majalla" pitchFamily="2" charset="-78"/>
            </a:endParaRPr>
          </a:p>
        </p:txBody>
      </p:sp>
      <p:sp>
        <p:nvSpPr>
          <p:cNvPr id="32" name="مربع نص 31"/>
          <p:cNvSpPr txBox="1"/>
          <p:nvPr/>
        </p:nvSpPr>
        <p:spPr>
          <a:xfrm>
            <a:off x="829856" y="3061409"/>
            <a:ext cx="5830376" cy="1015663"/>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3000" b="1" dirty="0">
                <a:latin typeface="Sakkal Majalla" pitchFamily="2" charset="-78"/>
                <a:cs typeface="Sakkal Majalla" pitchFamily="2" charset="-78"/>
              </a:rPr>
              <a:t>تعد الأذن البشرية المبينة في كاشفا </a:t>
            </a:r>
            <a:r>
              <a:rPr lang="ar-EG" sz="3000" b="1" dirty="0" smtClean="0">
                <a:latin typeface="Sakkal Majalla" pitchFamily="2" charset="-78"/>
                <a:cs typeface="Sakkal Majalla" pitchFamily="2" charset="-78"/>
              </a:rPr>
              <a:t>يستقبل</a:t>
            </a:r>
            <a:r>
              <a:rPr lang="ar-SA" sz="3000" b="1" dirty="0" smtClean="0">
                <a:latin typeface="Sakkal Majalla" pitchFamily="2" charset="-78"/>
                <a:cs typeface="Sakkal Majalla" pitchFamily="2" charset="-78"/>
              </a:rPr>
              <a:t> </a:t>
            </a:r>
            <a:r>
              <a:rPr lang="ar-EG" sz="3000" b="1" dirty="0" smtClean="0">
                <a:latin typeface="Sakkal Majalla" pitchFamily="2" charset="-78"/>
                <a:cs typeface="Sakkal Majalla" pitchFamily="2" charset="-78"/>
              </a:rPr>
              <a:t>موجات </a:t>
            </a:r>
            <a:r>
              <a:rPr lang="ar-EG" sz="3000" b="1" dirty="0">
                <a:latin typeface="Sakkal Majalla" pitchFamily="2" charset="-78"/>
                <a:cs typeface="Sakkal Majalla" pitchFamily="2" charset="-78"/>
              </a:rPr>
              <a:t>الضغط، ويحولها إلى نبضات كهربائية</a:t>
            </a:r>
            <a:endParaRPr lang="ar-SA" sz="3000" b="1" dirty="0">
              <a:solidFill>
                <a:srgbClr val="FF0000"/>
              </a:solidFill>
              <a:latin typeface="Sakkal Majalla" pitchFamily="2" charset="-78"/>
              <a:cs typeface="Sakkal Majalla" pitchFamily="2" charset="-78"/>
            </a:endParaRPr>
          </a:p>
        </p:txBody>
      </p:sp>
      <p:sp>
        <p:nvSpPr>
          <p:cNvPr id="33" name="مربع نص 32"/>
          <p:cNvSpPr txBox="1"/>
          <p:nvPr/>
        </p:nvSpPr>
        <p:spPr>
          <a:xfrm>
            <a:off x="4705834" y="4399944"/>
            <a:ext cx="4258653" cy="1477328"/>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3000" b="1" dirty="0">
                <a:latin typeface="Sakkal Majalla" pitchFamily="2" charset="-78"/>
                <a:cs typeface="Sakkal Majalla" pitchFamily="2" charset="-78"/>
              </a:rPr>
              <a:t>تستشعر الأذن الموجات الصوتية </a:t>
            </a:r>
          </a:p>
          <a:p>
            <a:pPr algn="ctr"/>
            <a:r>
              <a:rPr lang="ar-EG" sz="3000" b="1" dirty="0">
                <a:latin typeface="Sakkal Majalla" pitchFamily="2" charset="-78"/>
                <a:cs typeface="Sakkal Majalla" pitchFamily="2" charset="-78"/>
              </a:rPr>
              <a:t>لمد ى واسع من الترددات، وهي </a:t>
            </a:r>
            <a:r>
              <a:rPr lang="ar-EG" sz="3000" b="1" dirty="0" smtClean="0">
                <a:latin typeface="Sakkal Majalla" pitchFamily="2" charset="-78"/>
                <a:cs typeface="Sakkal Majalla" pitchFamily="2" charset="-78"/>
              </a:rPr>
              <a:t>حساسة لمدى </a:t>
            </a:r>
            <a:r>
              <a:rPr lang="ar-EG" sz="3000" b="1" dirty="0">
                <a:latin typeface="Sakkal Majalla" pitchFamily="2" charset="-78"/>
                <a:cs typeface="Sakkal Majalla" pitchFamily="2" charset="-78"/>
              </a:rPr>
              <a:t>كبير جدا من السعات.</a:t>
            </a:r>
            <a:endParaRPr lang="ar-SA" sz="3000" b="1" dirty="0">
              <a:solidFill>
                <a:srgbClr val="FF0000"/>
              </a:solidFill>
              <a:latin typeface="Sakkal Majalla" pitchFamily="2" charset="-78"/>
              <a:cs typeface="Sakkal Majalla" pitchFamily="2" charset="-78"/>
            </a:endParaRPr>
          </a:p>
        </p:txBody>
      </p:sp>
      <p:pic>
        <p:nvPicPr>
          <p:cNvPr id="34" name="Picture 12"/>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l="9912" t="46297"/>
          <a:stretch>
            <a:fillRect/>
          </a:stretch>
        </p:blipFill>
        <p:spPr bwMode="auto">
          <a:xfrm>
            <a:off x="755108" y="4365104"/>
            <a:ext cx="3568530"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مجموعة 16"/>
          <p:cNvGrpSpPr/>
          <p:nvPr/>
        </p:nvGrpSpPr>
        <p:grpSpPr>
          <a:xfrm>
            <a:off x="-11230" y="0"/>
            <a:ext cx="2082876" cy="756636"/>
            <a:chOff x="179512" y="692696"/>
            <a:chExt cx="2082876" cy="756636"/>
          </a:xfrm>
        </p:grpSpPr>
        <p:pic>
          <p:nvPicPr>
            <p:cNvPr id="18"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مربع نص 18"/>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مربع نص 19"/>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39</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2571886968"/>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heel(1)">
                                      <p:cBhvr>
                                        <p:cTn id="41" dur="20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 to="" calcmode="lin" valueType="num">
                                      <p:cBhvr>
                                        <p:cTn id="46" dur="1" fill="hold"/>
                                        <p:tgtEl>
                                          <p:spTgt spid="34"/>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2000"/>
                                        <p:tgtEl>
                                          <p:spTgt spid="11"/>
                                        </p:tgtEl>
                                      </p:cBhvr>
                                    </p:animEffect>
                                    <p:anim calcmode="lin" valueType="num">
                                      <p:cBhvr>
                                        <p:cTn id="52" dur="2000" fill="hold"/>
                                        <p:tgtEl>
                                          <p:spTgt spid="11"/>
                                        </p:tgtEl>
                                        <p:attrNameLst>
                                          <p:attrName>ppt_w</p:attrName>
                                        </p:attrNameLst>
                                      </p:cBhvr>
                                      <p:tavLst>
                                        <p:tav tm="0" fmla="#ppt_w*sin(2.5*pi*$)">
                                          <p:val>
                                            <p:fltVal val="0"/>
                                          </p:val>
                                        </p:tav>
                                        <p:tav tm="100000">
                                          <p:val>
                                            <p:fltVal val="1"/>
                                          </p:val>
                                        </p:tav>
                                      </p:tavLst>
                                    </p:anim>
                                    <p:anim calcmode="lin" valueType="num">
                                      <p:cBhvr>
                                        <p:cTn id="53" dur="2000" fill="hold"/>
                                        <p:tgtEl>
                                          <p:spTgt spid="11"/>
                                        </p:tgtEl>
                                        <p:attrNameLst>
                                          <p:attrName>ppt_h</p:attrName>
                                        </p:attrNameLst>
                                      </p:cBhvr>
                                      <p:tavLst>
                                        <p:tav tm="0">
                                          <p:val>
                                            <p:strVal val="#ppt_h"/>
                                          </p:val>
                                        </p:tav>
                                        <p:tav tm="100000">
                                          <p:val>
                                            <p:strVal val="#ppt_h"/>
                                          </p:val>
                                        </p:tav>
                                      </p:tavLst>
                                    </p:anim>
                                  </p:childTnLst>
                                </p:cTn>
                              </p:par>
                              <p:par>
                                <p:cTn id="54" presetID="45" presetClass="entr" presetSubtype="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2000"/>
                                        <p:tgtEl>
                                          <p:spTgt spid="10"/>
                                        </p:tgtEl>
                                      </p:cBhvr>
                                    </p:animEffect>
                                    <p:anim calcmode="lin" valueType="num">
                                      <p:cBhvr>
                                        <p:cTn id="57" dur="2000" fill="hold"/>
                                        <p:tgtEl>
                                          <p:spTgt spid="10"/>
                                        </p:tgtEl>
                                        <p:attrNameLst>
                                          <p:attrName>ppt_w</p:attrName>
                                        </p:attrNameLst>
                                      </p:cBhvr>
                                      <p:tavLst>
                                        <p:tav tm="0" fmla="#ppt_w*sin(2.5*pi*$)">
                                          <p:val>
                                            <p:fltVal val="0"/>
                                          </p:val>
                                        </p:tav>
                                        <p:tav tm="100000">
                                          <p:val>
                                            <p:fltVal val="1"/>
                                          </p:val>
                                        </p:tav>
                                      </p:tavLst>
                                    </p:anim>
                                    <p:anim calcmode="lin" valueType="num">
                                      <p:cBhvr>
                                        <p:cTn id="5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0" grpId="0" animBg="1"/>
      <p:bldP spid="25" grpId="0" animBg="1"/>
      <p:bldP spid="23" grpId="0" animBg="1"/>
      <p:bldP spid="32" grpId="0" animBg="1"/>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301" y="332656"/>
            <a:ext cx="5446699" cy="4507614"/>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267744" y="4692084"/>
            <a:ext cx="6224847" cy="1905268"/>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58</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70569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181211" y="548680"/>
            <a:ext cx="6803195" cy="1305827"/>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412624" y="1825932"/>
            <a:ext cx="7571782" cy="946474"/>
          </a:xfrm>
          <a:prstGeom prst="rect">
            <a:avLst/>
          </a:prstGeom>
        </p:spPr>
      </p:pic>
      <p:pic>
        <p:nvPicPr>
          <p:cNvPr id="4" name="Picture 3" descr="Screen Clipping"/>
          <p:cNvPicPr>
            <a:picLocks noChangeAspect="1"/>
          </p:cNvPicPr>
          <p:nvPr/>
        </p:nvPicPr>
        <p:blipFill>
          <a:blip r:embed="rId4">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115616" y="2772406"/>
            <a:ext cx="7868790" cy="3220714"/>
          </a:xfrm>
          <a:prstGeom prst="rect">
            <a:avLst/>
          </a:prstGeom>
        </p:spPr>
      </p:pic>
      <p:grpSp>
        <p:nvGrpSpPr>
          <p:cNvPr id="9" name="مجموعة 8"/>
          <p:cNvGrpSpPr/>
          <p:nvPr/>
        </p:nvGrpSpPr>
        <p:grpSpPr>
          <a:xfrm>
            <a:off x="-36512" y="6128748"/>
            <a:ext cx="2082876" cy="756636"/>
            <a:chOff x="179512" y="692696"/>
            <a:chExt cx="2082876" cy="756636"/>
          </a:xfrm>
        </p:grpSpPr>
        <p:pic>
          <p:nvPicPr>
            <p:cNvPr id="10" name="Picture 2"/>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ربع نص 10"/>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مربع نص 11"/>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3579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4210273" y="404663"/>
            <a:ext cx="4789735" cy="3406035"/>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23" y="3818537"/>
            <a:ext cx="7658674" cy="2021040"/>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90854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693973" y="419509"/>
            <a:ext cx="6292750" cy="1901547"/>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943226" y="2382499"/>
            <a:ext cx="7043498" cy="1925443"/>
          </a:xfrm>
          <a:prstGeom prst="rect">
            <a:avLst/>
          </a:prstGeom>
        </p:spPr>
      </p:pic>
      <p:pic>
        <p:nvPicPr>
          <p:cNvPr id="4" name="Picture 3" descr="Screen Clipping"/>
          <p:cNvPicPr>
            <a:picLocks noChangeAspect="1"/>
          </p:cNvPicPr>
          <p:nvPr/>
        </p:nvPicPr>
        <p:blipFill>
          <a:blip r:embed="rId4">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405941" y="4369385"/>
            <a:ext cx="6588224" cy="1990834"/>
          </a:xfrm>
          <a:prstGeom prst="rect">
            <a:avLst/>
          </a:prstGeom>
        </p:spPr>
      </p:pic>
      <p:grpSp>
        <p:nvGrpSpPr>
          <p:cNvPr id="9" name="مجموعة 8"/>
          <p:cNvGrpSpPr/>
          <p:nvPr/>
        </p:nvGrpSpPr>
        <p:grpSpPr>
          <a:xfrm>
            <a:off x="-36512" y="6128748"/>
            <a:ext cx="2082876" cy="756636"/>
            <a:chOff x="179512" y="692696"/>
            <a:chExt cx="2082876" cy="756636"/>
          </a:xfrm>
        </p:grpSpPr>
        <p:pic>
          <p:nvPicPr>
            <p:cNvPr id="10" name="Picture 2"/>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ربع نص 10"/>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مربع نص 11"/>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27785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699792" y="476672"/>
            <a:ext cx="6281315" cy="1324732"/>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043608" y="1582485"/>
            <a:ext cx="2560965" cy="901081"/>
          </a:xfrm>
          <a:prstGeom prst="rect">
            <a:avLst/>
          </a:prstGeom>
        </p:spPr>
      </p:pic>
      <p:pic>
        <p:nvPicPr>
          <p:cNvPr id="4" name="Picture 3" descr="Screen Clipping"/>
          <p:cNvPicPr>
            <a:picLocks noChangeAspect="1"/>
          </p:cNvPicPr>
          <p:nvPr/>
        </p:nvPicPr>
        <p:blipFill>
          <a:blip r:embed="rId4">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138964" y="2333643"/>
            <a:ext cx="6842143" cy="1255735"/>
          </a:xfrm>
          <a:prstGeom prst="rect">
            <a:avLst/>
          </a:prstGeom>
        </p:spPr>
      </p:pic>
      <p:pic>
        <p:nvPicPr>
          <p:cNvPr id="5" name="Picture 4"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187624" y="2996624"/>
            <a:ext cx="2491485" cy="762321"/>
          </a:xfrm>
          <a:prstGeom prst="rect">
            <a:avLst/>
          </a:prstGeom>
        </p:spPr>
      </p:pic>
      <p:pic>
        <p:nvPicPr>
          <p:cNvPr id="7" name="Picture 6" descr="Screen Clipping"/>
          <p:cNvPicPr>
            <a:picLocks noChangeAspect="1"/>
          </p:cNvPicPr>
          <p:nvPr/>
        </p:nvPicPr>
        <p:blipFill>
          <a:blip r:embed="rId6">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030482" y="3914365"/>
            <a:ext cx="6950625" cy="1916294"/>
          </a:xfrm>
          <a:prstGeom prst="rect">
            <a:avLst/>
          </a:prstGeom>
        </p:spPr>
      </p:pic>
      <p:pic>
        <p:nvPicPr>
          <p:cNvPr id="8" name="Picture 7" descr="Screen Clipping"/>
          <p:cNvPicPr>
            <a:picLocks noChangeAspect="1"/>
          </p:cNvPicPr>
          <p:nvPr/>
        </p:nvPicPr>
        <p:blipFill>
          <a:blip r:embed="rId7">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894255" y="5190416"/>
            <a:ext cx="2533729" cy="965230"/>
          </a:xfrm>
          <a:prstGeom prst="rect">
            <a:avLst/>
          </a:prstGeom>
        </p:spPr>
      </p:pic>
      <p:grpSp>
        <p:nvGrpSpPr>
          <p:cNvPr id="12" name="مجموعة 11"/>
          <p:cNvGrpSpPr/>
          <p:nvPr/>
        </p:nvGrpSpPr>
        <p:grpSpPr>
          <a:xfrm>
            <a:off x="-36512" y="6128748"/>
            <a:ext cx="2082876" cy="756636"/>
            <a:chOff x="179512" y="692696"/>
            <a:chExt cx="2082876" cy="756636"/>
          </a:xfrm>
        </p:grpSpPr>
        <p:pic>
          <p:nvPicPr>
            <p:cNvPr id="13" name="Picture 2"/>
            <p:cNvPicPr>
              <a:picLocks noChangeAspect="1" noChangeArrowheads="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مربع نص 13"/>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مربع نص 14"/>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57701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371" y="404664"/>
            <a:ext cx="6929737" cy="1310588"/>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827584" y="1528175"/>
            <a:ext cx="2950494" cy="833836"/>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5371" y="2362011"/>
            <a:ext cx="6969747" cy="2414461"/>
          </a:xfrm>
          <a:prstGeom prst="rect">
            <a:avLst/>
          </a:prstGeom>
        </p:spPr>
      </p:pic>
      <p:pic>
        <p:nvPicPr>
          <p:cNvPr id="5" name="Picture 4"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741131" y="4899295"/>
            <a:ext cx="2968952" cy="1075368"/>
          </a:xfrm>
          <a:prstGeom prst="rect">
            <a:avLst/>
          </a:prstGeom>
        </p:spPr>
      </p:pic>
      <p:grpSp>
        <p:nvGrpSpPr>
          <p:cNvPr id="10" name="مجموعة 9"/>
          <p:cNvGrpSpPr/>
          <p:nvPr/>
        </p:nvGrpSpPr>
        <p:grpSpPr>
          <a:xfrm>
            <a:off x="-36512" y="6128748"/>
            <a:ext cx="2082876" cy="756636"/>
            <a:chOff x="179512" y="692696"/>
            <a:chExt cx="2082876" cy="756636"/>
          </a:xfrm>
        </p:grpSpPr>
        <p:pic>
          <p:nvPicPr>
            <p:cNvPr id="11"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422862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71800" y="529934"/>
            <a:ext cx="6234500" cy="2981845"/>
            <a:chOff x="5086530" y="869050"/>
            <a:chExt cx="4039164" cy="2136753"/>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6530" y="869050"/>
              <a:ext cx="4039164" cy="762106"/>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530" y="1605433"/>
              <a:ext cx="4039164" cy="1400370"/>
            </a:xfrm>
            <a:prstGeom prst="rect">
              <a:avLst/>
            </a:prstGeom>
          </p:spPr>
        </p:pic>
      </p:gr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6519" y="3284984"/>
            <a:ext cx="2884381" cy="1538814"/>
          </a:xfrm>
          <a:prstGeom prst="rect">
            <a:avLst/>
          </a:prstGeom>
        </p:spPr>
      </p:pic>
      <p:pic>
        <p:nvPicPr>
          <p:cNvPr id="7" name="Picture 6"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995936" y="5013176"/>
            <a:ext cx="3319778" cy="993097"/>
          </a:xfrm>
          <a:prstGeom prst="rect">
            <a:avLst/>
          </a:prstGeom>
        </p:spPr>
      </p:pic>
      <p:grpSp>
        <p:nvGrpSpPr>
          <p:cNvPr id="11" name="مجموعة 10"/>
          <p:cNvGrpSpPr/>
          <p:nvPr/>
        </p:nvGrpSpPr>
        <p:grpSpPr>
          <a:xfrm>
            <a:off x="-36512" y="6128748"/>
            <a:ext cx="2082876" cy="756636"/>
            <a:chOff x="179512" y="692696"/>
            <a:chExt cx="2082876" cy="756636"/>
          </a:xfrm>
        </p:grpSpPr>
        <p:pic>
          <p:nvPicPr>
            <p:cNvPr id="12"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مربع نص 12"/>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مربع نص 13"/>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99808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283" y="548680"/>
            <a:ext cx="6526693" cy="1781403"/>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123728" y="1861945"/>
            <a:ext cx="3198293" cy="771354"/>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1283" y="2804996"/>
            <a:ext cx="6520896" cy="1261117"/>
          </a:xfrm>
          <a:prstGeom prst="rect">
            <a:avLst/>
          </a:prstGeom>
        </p:spPr>
      </p:pic>
      <p:pic>
        <p:nvPicPr>
          <p:cNvPr id="5" name="Picture 4"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4067944" y="4417617"/>
            <a:ext cx="1940292" cy="720680"/>
          </a:xfrm>
          <a:prstGeom prst="rect">
            <a:avLst/>
          </a:prstGeom>
        </p:spPr>
      </p:pic>
      <p:grpSp>
        <p:nvGrpSpPr>
          <p:cNvPr id="10" name="مجموعة 9"/>
          <p:cNvGrpSpPr/>
          <p:nvPr/>
        </p:nvGrpSpPr>
        <p:grpSpPr>
          <a:xfrm>
            <a:off x="-36512" y="6128748"/>
            <a:ext cx="2082876" cy="756636"/>
            <a:chOff x="179512" y="692696"/>
            <a:chExt cx="2082876" cy="756636"/>
          </a:xfrm>
        </p:grpSpPr>
        <p:pic>
          <p:nvPicPr>
            <p:cNvPr id="11"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39175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0455" y="381729"/>
            <a:ext cx="5703545" cy="3771891"/>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421066" y="4162913"/>
            <a:ext cx="5232095" cy="2317580"/>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28535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692696"/>
            <a:ext cx="6784230" cy="2523991"/>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059832" y="3672232"/>
            <a:ext cx="5967561" cy="2902158"/>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84212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8" name="مجموعة 7"/>
          <p:cNvGrpSpPr/>
          <p:nvPr/>
        </p:nvGrpSpPr>
        <p:grpSpPr>
          <a:xfrm>
            <a:off x="584156" y="1308098"/>
            <a:ext cx="8380331" cy="973813"/>
            <a:chOff x="6091124" y="820894"/>
            <a:chExt cx="3052876" cy="787896"/>
          </a:xfrm>
        </p:grpSpPr>
        <p:sp>
          <p:nvSpPr>
            <p:cNvPr id="7" name="مستطيل 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6" name="مخطط انسيابي: معالجة متعاقبة 5"/>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15" name="مربع نص 14"/>
          <p:cNvSpPr txBox="1"/>
          <p:nvPr/>
        </p:nvSpPr>
        <p:spPr>
          <a:xfrm>
            <a:off x="395537" y="1268760"/>
            <a:ext cx="8321374" cy="1015663"/>
          </a:xfrm>
          <a:prstGeom prst="rect">
            <a:avLst/>
          </a:prstGeom>
          <a:noFill/>
        </p:spPr>
        <p:txBody>
          <a:bodyPr wrap="square" rtlCol="1">
            <a:spAutoFit/>
          </a:bodyPr>
          <a:lstStyle/>
          <a:p>
            <a:r>
              <a:rPr lang="ar-EG" sz="3000" b="1" dirty="0">
                <a:latin typeface="Sakkal Majalla" pitchFamily="2" charset="-78"/>
                <a:cs typeface="Sakkal Majalla" pitchFamily="2" charset="-78"/>
              </a:rPr>
              <a:t>كان مارن </a:t>
            </a:r>
            <a:r>
              <a:rPr lang="ar-EG" sz="3000" b="1" dirty="0" err="1">
                <a:latin typeface="Sakkal Majalla" pitchFamily="2" charset="-78"/>
                <a:cs typeface="Sakkal Majalla" pitchFamily="2" charset="-78"/>
              </a:rPr>
              <a:t>ميرسن</a:t>
            </a:r>
            <a:r>
              <a:rPr lang="ar-EG" sz="3000" b="1" dirty="0">
                <a:latin typeface="Sakkal Majalla" pitchFamily="2" charset="-78"/>
                <a:cs typeface="Sakkal Majalla" pitchFamily="2" charset="-78"/>
              </a:rPr>
              <a:t> </a:t>
            </a:r>
            <a:r>
              <a:rPr lang="ar-EG" sz="3000" b="1" dirty="0" err="1">
                <a:latin typeface="Sakkal Majalla" pitchFamily="2" charset="-78"/>
                <a:cs typeface="Sakkal Majalla" pitchFamily="2" charset="-78"/>
              </a:rPr>
              <a:t>وجالليو</a:t>
            </a:r>
            <a:r>
              <a:rPr lang="ar-EG" sz="3000" b="1" dirty="0">
                <a:latin typeface="Sakkal Majalla" pitchFamily="2" charset="-78"/>
                <a:cs typeface="Sakkal Majalla" pitchFamily="2" charset="-78"/>
              </a:rPr>
              <a:t> أول من توصلا </a:t>
            </a:r>
            <a:r>
              <a:rPr lang="ar-EG" sz="3000" b="1" dirty="0" smtClean="0">
                <a:latin typeface="Sakkal Majalla" pitchFamily="2" charset="-78"/>
                <a:cs typeface="Sakkal Majalla" pitchFamily="2" charset="-78"/>
              </a:rPr>
              <a:t>إلى</a:t>
            </a:r>
            <a:r>
              <a:rPr lang="ar-SA" sz="3000" b="1" dirty="0" smtClean="0">
                <a:latin typeface="Sakkal Majalla" pitchFamily="2" charset="-78"/>
                <a:cs typeface="Sakkal Majalla" pitchFamily="2" charset="-78"/>
              </a:rPr>
              <a:t> </a:t>
            </a:r>
            <a:r>
              <a:rPr lang="ar-EG" sz="3000" b="1" dirty="0" smtClean="0">
                <a:latin typeface="Sakkal Majalla" pitchFamily="2" charset="-78"/>
                <a:cs typeface="Sakkal Majalla" pitchFamily="2" charset="-78"/>
              </a:rPr>
              <a:t>أن </a:t>
            </a:r>
            <a:r>
              <a:rPr lang="ar-EG" sz="3000" b="1" dirty="0">
                <a:latin typeface="Sakkal Majalla" pitchFamily="2" charset="-78"/>
                <a:cs typeface="Sakkal Majalla" pitchFamily="2" charset="-78"/>
              </a:rPr>
              <a:t>حدة الصوت الذي نسمعه </a:t>
            </a:r>
            <a:r>
              <a:rPr lang="ar-EG" sz="3000" b="1" dirty="0" smtClean="0">
                <a:latin typeface="Sakkal Majalla" pitchFamily="2" charset="-78"/>
                <a:cs typeface="Sakkal Majalla" pitchFamily="2" charset="-78"/>
              </a:rPr>
              <a:t>تعتمد</a:t>
            </a:r>
            <a:r>
              <a:rPr lang="ar-SA" sz="3000" b="1" dirty="0" smtClean="0">
                <a:latin typeface="Sakkal Majalla" pitchFamily="2" charset="-78"/>
                <a:cs typeface="Sakkal Majalla" pitchFamily="2" charset="-78"/>
              </a:rPr>
              <a:t> </a:t>
            </a:r>
            <a:r>
              <a:rPr lang="ar-EG" sz="3000" b="1" dirty="0" smtClean="0">
                <a:latin typeface="Sakkal Majalla" pitchFamily="2" charset="-78"/>
                <a:cs typeface="Sakkal Majalla" pitchFamily="2" charset="-78"/>
              </a:rPr>
              <a:t>على </a:t>
            </a:r>
            <a:r>
              <a:rPr lang="ar-EG" sz="3000" b="1" dirty="0">
                <a:latin typeface="Sakkal Majalla" pitchFamily="2" charset="-78"/>
                <a:cs typeface="Sakkal Majalla" pitchFamily="2" charset="-78"/>
              </a:rPr>
              <a:t>تردد الاهتزاز</a:t>
            </a:r>
            <a:endParaRPr lang="ar-SA" sz="3000" b="1" dirty="0">
              <a:solidFill>
                <a:srgbClr val="FF0000"/>
              </a:solidFill>
              <a:latin typeface="Sakkal Majalla" pitchFamily="2" charset="-78"/>
              <a:cs typeface="Sakkal Majalla" pitchFamily="2" charset="-78"/>
            </a:endParaRPr>
          </a:p>
        </p:txBody>
      </p:sp>
      <p:sp>
        <p:nvSpPr>
          <p:cNvPr id="30" name="مربع نص 29"/>
          <p:cNvSpPr txBox="1"/>
          <p:nvPr/>
        </p:nvSpPr>
        <p:spPr>
          <a:xfrm>
            <a:off x="3345109" y="44624"/>
            <a:ext cx="5619380"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إدراك (تمييز ) الصوت </a:t>
            </a:r>
            <a:r>
              <a:rPr lang="en-US" sz="3000" b="1" dirty="0" smtClean="0">
                <a:solidFill>
                  <a:schemeClr val="bg1"/>
                </a:solidFill>
                <a:latin typeface="Sakkal Majalla" pitchFamily="2" charset="-78"/>
                <a:cs typeface="Sakkal Majalla" pitchFamily="2" charset="-78"/>
              </a:rPr>
              <a:t>Perceiving Sound</a:t>
            </a:r>
            <a:endParaRPr lang="ar-SA" sz="3000" b="1" dirty="0">
              <a:solidFill>
                <a:srgbClr val="FFFF00"/>
              </a:solidFill>
              <a:latin typeface="Sakkal Majalla" pitchFamily="2" charset="-78"/>
              <a:cs typeface="Sakkal Majalla" pitchFamily="2" charset="-78"/>
            </a:endParaRPr>
          </a:p>
        </p:txBody>
      </p:sp>
      <p:sp>
        <p:nvSpPr>
          <p:cNvPr id="25" name="مربع نص 24"/>
          <p:cNvSpPr txBox="1"/>
          <p:nvPr/>
        </p:nvSpPr>
        <p:spPr>
          <a:xfrm>
            <a:off x="7131838" y="692696"/>
            <a:ext cx="1814361"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b="1" dirty="0" smtClean="0">
                <a:solidFill>
                  <a:schemeClr val="tx1"/>
                </a:solidFill>
                <a:latin typeface="Sakkal Majalla" pitchFamily="2" charset="-78"/>
                <a:cs typeface="Sakkal Majalla" pitchFamily="2" charset="-78"/>
              </a:rPr>
              <a:t>حدة الصوت</a:t>
            </a:r>
            <a:endParaRPr lang="ar-SA" sz="3000" b="1" dirty="0">
              <a:solidFill>
                <a:schemeClr val="tx1"/>
              </a:solidFill>
              <a:latin typeface="Sakkal Majalla" pitchFamily="2" charset="-78"/>
              <a:cs typeface="Sakkal Majalla" pitchFamily="2" charset="-78"/>
            </a:endParaRPr>
          </a:p>
        </p:txBody>
      </p:sp>
      <p:sp>
        <p:nvSpPr>
          <p:cNvPr id="23" name="مربع نص 22"/>
          <p:cNvSpPr txBox="1"/>
          <p:nvPr/>
        </p:nvSpPr>
        <p:spPr>
          <a:xfrm>
            <a:off x="6657961" y="3451066"/>
            <a:ext cx="2306527"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علو الصوت</a:t>
            </a:r>
            <a:endParaRPr lang="ar-SA" sz="3000" b="1" dirty="0">
              <a:solidFill>
                <a:srgbClr val="FFFF00"/>
              </a:solidFill>
              <a:latin typeface="Sakkal Majalla" pitchFamily="2" charset="-78"/>
              <a:cs typeface="Sakkal Majalla" pitchFamily="2" charset="-78"/>
            </a:endParaRPr>
          </a:p>
        </p:txBody>
      </p:sp>
      <p:sp>
        <p:nvSpPr>
          <p:cNvPr id="32" name="مربع نص 31"/>
          <p:cNvSpPr txBox="1"/>
          <p:nvPr/>
        </p:nvSpPr>
        <p:spPr>
          <a:xfrm>
            <a:off x="584157" y="2356431"/>
            <a:ext cx="8362042" cy="1015663"/>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3000" b="1" dirty="0">
                <a:latin typeface="Sakkal Majalla" pitchFamily="2" charset="-78"/>
                <a:cs typeface="Sakkal Majalla" pitchFamily="2" charset="-78"/>
              </a:rPr>
              <a:t>أغلب الأشخاص لا يستطيعون سماع أصوات تردداتها أقل من </a:t>
            </a:r>
            <a:r>
              <a:rPr lang="en-US" sz="3000" b="1" dirty="0">
                <a:latin typeface="Sakkal Majalla" pitchFamily="2" charset="-78"/>
                <a:cs typeface="Sakkal Majalla" pitchFamily="2" charset="-78"/>
              </a:rPr>
              <a:t>20Hz </a:t>
            </a:r>
            <a:r>
              <a:rPr lang="ar-EG" sz="3000" b="1" dirty="0">
                <a:latin typeface="Sakkal Majalla" pitchFamily="2" charset="-78"/>
                <a:cs typeface="Sakkal Majalla" pitchFamily="2" charset="-78"/>
              </a:rPr>
              <a:t> أو أكبر من </a:t>
            </a:r>
            <a:r>
              <a:rPr lang="en-US" sz="3000" b="1" dirty="0">
                <a:solidFill>
                  <a:prstClr val="black"/>
                </a:solidFill>
                <a:latin typeface="Sakkal Majalla" pitchFamily="2" charset="-78"/>
                <a:cs typeface="Sakkal Majalla" pitchFamily="2" charset="-78"/>
              </a:rPr>
              <a:t>16,000 Hz</a:t>
            </a:r>
            <a:r>
              <a:rPr lang="ar-EG" sz="3000" b="1" dirty="0">
                <a:solidFill>
                  <a:prstClr val="black"/>
                </a:solidFill>
                <a:latin typeface="Sakkal Majalla" pitchFamily="2" charset="-78"/>
                <a:cs typeface="Sakkal Majalla" pitchFamily="2" charset="-78"/>
              </a:rPr>
              <a:t> </a:t>
            </a:r>
            <a:endParaRPr lang="ar-SA" sz="3000" b="1" dirty="0">
              <a:solidFill>
                <a:srgbClr val="FF0000"/>
              </a:solidFill>
              <a:latin typeface="Sakkal Majalla" pitchFamily="2" charset="-78"/>
              <a:cs typeface="Sakkal Majalla" pitchFamily="2" charset="-78"/>
            </a:endParaRPr>
          </a:p>
        </p:txBody>
      </p:sp>
      <p:sp>
        <p:nvSpPr>
          <p:cNvPr id="33" name="مربع نص 32"/>
          <p:cNvSpPr txBox="1"/>
          <p:nvPr/>
        </p:nvSpPr>
        <p:spPr>
          <a:xfrm>
            <a:off x="584158" y="4077072"/>
            <a:ext cx="8380330" cy="1938992"/>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3000" b="1" dirty="0">
                <a:latin typeface="Sakkal Majalla" pitchFamily="2" charset="-78"/>
                <a:cs typeface="Sakkal Majalla" pitchFamily="2" charset="-78"/>
              </a:rPr>
              <a:t>ويعتمد </a:t>
            </a:r>
            <a:r>
              <a:rPr lang="ar-EG" sz="3000" b="1" dirty="0">
                <a:solidFill>
                  <a:srgbClr val="7030A0"/>
                </a:solidFill>
                <a:latin typeface="Sakkal Majalla" pitchFamily="2" charset="-78"/>
                <a:cs typeface="Sakkal Majalla" pitchFamily="2" charset="-78"/>
              </a:rPr>
              <a:t>علو الصوت  </a:t>
            </a:r>
            <a:r>
              <a:rPr lang="ar-EG" sz="3000" b="1" dirty="0">
                <a:latin typeface="Sakkal Majalla" pitchFamily="2" charset="-78"/>
                <a:cs typeface="Sakkal Majalla" pitchFamily="2" charset="-78"/>
              </a:rPr>
              <a:t>عند إدراكه بوساطة حاسة </a:t>
            </a:r>
            <a:r>
              <a:rPr lang="ar-EG" sz="3000" b="1" dirty="0" smtClean="0">
                <a:latin typeface="Sakkal Majalla" pitchFamily="2" charset="-78"/>
                <a:cs typeface="Sakkal Majalla" pitchFamily="2" charset="-78"/>
              </a:rPr>
              <a:t>السمع  </a:t>
            </a:r>
            <a:r>
              <a:rPr lang="ar-EG" sz="3000" b="1" dirty="0">
                <a:latin typeface="Sakkal Majalla" pitchFamily="2" charset="-78"/>
                <a:cs typeface="Sakkal Majalla" pitchFamily="2" charset="-78"/>
              </a:rPr>
              <a:t>على سعة موجة الضغط في المقام </a:t>
            </a:r>
            <a:r>
              <a:rPr lang="ar-EG" sz="3000" b="1" dirty="0" smtClean="0">
                <a:latin typeface="Sakkal Majalla" pitchFamily="2" charset="-78"/>
                <a:cs typeface="Sakkal Majalla" pitchFamily="2" charset="-78"/>
              </a:rPr>
              <a:t>الأول</a:t>
            </a:r>
            <a:r>
              <a:rPr lang="ar-SA" sz="3000" b="1" dirty="0" smtClean="0">
                <a:latin typeface="Sakkal Majalla" pitchFamily="2" charset="-78"/>
                <a:cs typeface="Sakkal Majalla" pitchFamily="2" charset="-78"/>
              </a:rPr>
              <a:t>؛ لأن البشر يستطيعون تحسس مدى واسع من تغيرات الضغط فإن هذه السعات تقاس على مقياس لوغاريتمي يسمّى مستوى الصوت، وتُسمى وحدة قياس مستوى.</a:t>
            </a:r>
            <a:endParaRPr lang="ar-SA" sz="3000" b="1" dirty="0">
              <a:solidFill>
                <a:srgbClr val="FF0000"/>
              </a:solidFill>
              <a:latin typeface="Sakkal Majalla" pitchFamily="2" charset="-78"/>
              <a:cs typeface="Sakkal Majalla" pitchFamily="2" charset="-78"/>
            </a:endParaRPr>
          </a:p>
        </p:txBody>
      </p:sp>
      <p:grpSp>
        <p:nvGrpSpPr>
          <p:cNvPr id="16" name="مجموعة 15"/>
          <p:cNvGrpSpPr/>
          <p:nvPr/>
        </p:nvGrpSpPr>
        <p:grpSpPr>
          <a:xfrm>
            <a:off x="-11230" y="0"/>
            <a:ext cx="2082876" cy="756636"/>
            <a:chOff x="179512" y="692696"/>
            <a:chExt cx="2082876" cy="756636"/>
          </a:xfrm>
        </p:grpSpPr>
        <p:pic>
          <p:nvPicPr>
            <p:cNvPr id="17"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مربع نص 17"/>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مربع نص 18"/>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3580398666"/>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ppt_x"/>
                                          </p:val>
                                        </p:tav>
                                        <p:tav tm="100000">
                                          <p:val>
                                            <p:strVal val="#ppt_x"/>
                                          </p:val>
                                        </p:tav>
                                      </p:tavLst>
                                    </p:anim>
                                    <p:anim calcmode="lin" valueType="num">
                                      <p:cBhvr additive="base">
                                        <p:cTn id="3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3">
                                            <p:bg/>
                                          </p:spTgt>
                                        </p:tgtEl>
                                        <p:attrNameLst>
                                          <p:attrName>style.visibility</p:attrName>
                                        </p:attrNameLst>
                                      </p:cBhvr>
                                      <p:to>
                                        <p:strVal val="visible"/>
                                      </p:to>
                                    </p:set>
                                    <p:animEffect transition="in" filter="wipe(up)">
                                      <p:cBhvr>
                                        <p:cTn id="41" dur="500"/>
                                        <p:tgtEl>
                                          <p:spTgt spid="33">
                                            <p:bg/>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3">
                                            <p:txEl>
                                              <p:pRg st="0" end="0"/>
                                            </p:txEl>
                                          </p:spTgt>
                                        </p:tgtEl>
                                        <p:attrNameLst>
                                          <p:attrName>style.visibility</p:attrName>
                                        </p:attrNameLst>
                                      </p:cBhvr>
                                      <p:to>
                                        <p:strVal val="visible"/>
                                      </p:to>
                                    </p:set>
                                    <p:animEffect transition="in" filter="wipe(up)">
                                      <p:cBhvr>
                                        <p:cTn id="46" dur="500"/>
                                        <p:tgtEl>
                                          <p:spTgt spid="3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2000"/>
                                        <p:tgtEl>
                                          <p:spTgt spid="11"/>
                                        </p:tgtEl>
                                      </p:cBhvr>
                                    </p:animEffect>
                                    <p:anim calcmode="lin" valueType="num">
                                      <p:cBhvr>
                                        <p:cTn id="52" dur="2000" fill="hold"/>
                                        <p:tgtEl>
                                          <p:spTgt spid="11"/>
                                        </p:tgtEl>
                                        <p:attrNameLst>
                                          <p:attrName>ppt_w</p:attrName>
                                        </p:attrNameLst>
                                      </p:cBhvr>
                                      <p:tavLst>
                                        <p:tav tm="0" fmla="#ppt_w*sin(2.5*pi*$)">
                                          <p:val>
                                            <p:fltVal val="0"/>
                                          </p:val>
                                        </p:tav>
                                        <p:tav tm="100000">
                                          <p:val>
                                            <p:fltVal val="1"/>
                                          </p:val>
                                        </p:tav>
                                      </p:tavLst>
                                    </p:anim>
                                    <p:anim calcmode="lin" valueType="num">
                                      <p:cBhvr>
                                        <p:cTn id="53" dur="2000" fill="hold"/>
                                        <p:tgtEl>
                                          <p:spTgt spid="11"/>
                                        </p:tgtEl>
                                        <p:attrNameLst>
                                          <p:attrName>ppt_h</p:attrName>
                                        </p:attrNameLst>
                                      </p:cBhvr>
                                      <p:tavLst>
                                        <p:tav tm="0">
                                          <p:val>
                                            <p:strVal val="#ppt_h"/>
                                          </p:val>
                                        </p:tav>
                                        <p:tav tm="100000">
                                          <p:val>
                                            <p:strVal val="#ppt_h"/>
                                          </p:val>
                                        </p:tav>
                                      </p:tavLst>
                                    </p:anim>
                                  </p:childTnLst>
                                </p:cTn>
                              </p:par>
                              <p:par>
                                <p:cTn id="54" presetID="45" presetClass="entr" presetSubtype="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2000"/>
                                        <p:tgtEl>
                                          <p:spTgt spid="10"/>
                                        </p:tgtEl>
                                      </p:cBhvr>
                                    </p:animEffect>
                                    <p:anim calcmode="lin" valueType="num">
                                      <p:cBhvr>
                                        <p:cTn id="57" dur="2000" fill="hold"/>
                                        <p:tgtEl>
                                          <p:spTgt spid="10"/>
                                        </p:tgtEl>
                                        <p:attrNameLst>
                                          <p:attrName>ppt_w</p:attrName>
                                        </p:attrNameLst>
                                      </p:cBhvr>
                                      <p:tavLst>
                                        <p:tav tm="0" fmla="#ppt_w*sin(2.5*pi*$)">
                                          <p:val>
                                            <p:fltVal val="0"/>
                                          </p:val>
                                        </p:tav>
                                        <p:tav tm="100000">
                                          <p:val>
                                            <p:fltVal val="1"/>
                                          </p:val>
                                        </p:tav>
                                      </p:tavLst>
                                    </p:anim>
                                    <p:anim calcmode="lin" valueType="num">
                                      <p:cBhvr>
                                        <p:cTn id="5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0" grpId="0" animBg="1"/>
      <p:bldP spid="25" grpId="0" animBg="1"/>
      <p:bldP spid="23" grpId="0" animBg="1"/>
      <p:bldP spid="32" grpId="0" animBg="1"/>
      <p:bldP spid="33"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638" y="397227"/>
            <a:ext cx="5970850" cy="1575642"/>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07818" y="852046"/>
            <a:ext cx="2233075" cy="666004"/>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2628" y="2338804"/>
            <a:ext cx="6316604" cy="3538468"/>
          </a:xfrm>
          <a:prstGeom prst="rect">
            <a:avLst/>
          </a:prstGeom>
        </p:spPr>
      </p:pic>
      <p:pic>
        <p:nvPicPr>
          <p:cNvPr id="5" name="Picture 4"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52448" y="4027602"/>
            <a:ext cx="2543814" cy="1262887"/>
          </a:xfrm>
          <a:prstGeom prst="rect">
            <a:avLst/>
          </a:prstGeom>
        </p:spPr>
      </p:pic>
      <p:grpSp>
        <p:nvGrpSpPr>
          <p:cNvPr id="10" name="مجموعة 9"/>
          <p:cNvGrpSpPr/>
          <p:nvPr/>
        </p:nvGrpSpPr>
        <p:grpSpPr>
          <a:xfrm>
            <a:off x="-36512" y="6128748"/>
            <a:ext cx="2082876" cy="756636"/>
            <a:chOff x="179512" y="692696"/>
            <a:chExt cx="2082876" cy="756636"/>
          </a:xfrm>
        </p:grpSpPr>
        <p:pic>
          <p:nvPicPr>
            <p:cNvPr id="11"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41985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9004" y="419915"/>
            <a:ext cx="5954996" cy="5601373"/>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9203" y="4221088"/>
            <a:ext cx="3149801" cy="969169"/>
          </a:xfrm>
          <a:prstGeom prst="rect">
            <a:avLst/>
          </a:prstGeom>
        </p:spPr>
      </p:pic>
      <p:grpSp>
        <p:nvGrpSpPr>
          <p:cNvPr id="12" name="مجموعة 11"/>
          <p:cNvGrpSpPr/>
          <p:nvPr/>
        </p:nvGrpSpPr>
        <p:grpSpPr>
          <a:xfrm>
            <a:off x="-36512" y="6128748"/>
            <a:ext cx="2082876" cy="756636"/>
            <a:chOff x="179512" y="692696"/>
            <a:chExt cx="2082876" cy="756636"/>
          </a:xfrm>
        </p:grpSpPr>
        <p:pic>
          <p:nvPicPr>
            <p:cNvPr id="13"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مربع نص 13"/>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مربع نص 14"/>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99812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3" y="300496"/>
            <a:ext cx="6364758" cy="2805810"/>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203847" y="3106306"/>
            <a:ext cx="2963059" cy="824309"/>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3782631"/>
            <a:ext cx="7156846" cy="2598697"/>
          </a:xfrm>
          <a:prstGeom prst="rect">
            <a:avLst/>
          </a:prstGeom>
        </p:spPr>
      </p:pic>
      <p:grpSp>
        <p:nvGrpSpPr>
          <p:cNvPr id="9" name="مجموعة 8"/>
          <p:cNvGrpSpPr/>
          <p:nvPr/>
        </p:nvGrpSpPr>
        <p:grpSpPr>
          <a:xfrm>
            <a:off x="-36512" y="6128748"/>
            <a:ext cx="2082876" cy="756636"/>
            <a:chOff x="179512" y="692696"/>
            <a:chExt cx="2082876" cy="756636"/>
          </a:xfrm>
        </p:grpSpPr>
        <p:pic>
          <p:nvPicPr>
            <p:cNvPr id="10" name="Picture 2"/>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ربع نص 10"/>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مربع نص 11"/>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70810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7392" y="407248"/>
            <a:ext cx="4847355" cy="5346705"/>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619672" y="3284984"/>
            <a:ext cx="2356227" cy="1159412"/>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03879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077734" y="548680"/>
            <a:ext cx="5900521" cy="2078434"/>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763688" y="2207420"/>
            <a:ext cx="2253752" cy="819546"/>
          </a:xfrm>
          <a:prstGeom prst="rect">
            <a:avLst/>
          </a:prstGeom>
        </p:spPr>
      </p:pic>
      <p:pic>
        <p:nvPicPr>
          <p:cNvPr id="4" name="Picture 3" descr="Screen Clipping"/>
          <p:cNvPicPr>
            <a:picLocks noChangeAspect="1"/>
          </p:cNvPicPr>
          <p:nvPr/>
        </p:nvPicPr>
        <p:blipFill>
          <a:blip r:embed="rId4">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699793" y="2887712"/>
            <a:ext cx="6300192" cy="2816215"/>
          </a:xfrm>
          <a:prstGeom prst="rect">
            <a:avLst/>
          </a:prstGeom>
        </p:spPr>
      </p:pic>
      <p:pic>
        <p:nvPicPr>
          <p:cNvPr id="7" name="Picture 6"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203848" y="4509112"/>
            <a:ext cx="1904487" cy="642212"/>
          </a:xfrm>
          <a:prstGeom prst="rect">
            <a:avLst/>
          </a:prstGeom>
        </p:spPr>
      </p:pic>
      <p:pic>
        <p:nvPicPr>
          <p:cNvPr id="8" name="Picture 7" descr="Screen Clipping"/>
          <p:cNvPicPr>
            <a:picLocks noChangeAspect="1"/>
          </p:cNvPicPr>
          <p:nvPr/>
        </p:nvPicPr>
        <p:blipFill>
          <a:blip r:embed="rId6">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779912" y="5737244"/>
            <a:ext cx="1876228" cy="646975"/>
          </a:xfrm>
          <a:prstGeom prst="rect">
            <a:avLst/>
          </a:prstGeom>
        </p:spPr>
      </p:pic>
      <p:grpSp>
        <p:nvGrpSpPr>
          <p:cNvPr id="11" name="مجموعة 10"/>
          <p:cNvGrpSpPr/>
          <p:nvPr/>
        </p:nvGrpSpPr>
        <p:grpSpPr>
          <a:xfrm>
            <a:off x="-36512" y="6128748"/>
            <a:ext cx="2082876" cy="756636"/>
            <a:chOff x="179512" y="692696"/>
            <a:chExt cx="2082876" cy="756636"/>
          </a:xfrm>
        </p:grpSpPr>
        <p:pic>
          <p:nvPicPr>
            <p:cNvPr id="12"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مربع نص 12"/>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مربع نص 13"/>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6609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888098"/>
            <a:ext cx="6681632" cy="2540902"/>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297256" y="3717032"/>
            <a:ext cx="2858716" cy="1120747"/>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60</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412062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83768" y="476672"/>
            <a:ext cx="6437907" cy="3812670"/>
            <a:chOff x="4755587" y="840466"/>
            <a:chExt cx="4382112" cy="2724535"/>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5587" y="840466"/>
              <a:ext cx="4382112" cy="1638529"/>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5587" y="2450420"/>
              <a:ext cx="4382112" cy="1114581"/>
            </a:xfrm>
            <a:prstGeom prst="rect">
              <a:avLst/>
            </a:prstGeom>
          </p:spPr>
        </p:pic>
      </p:grpSp>
      <p:pic>
        <p:nvPicPr>
          <p:cNvPr id="5" name="Picture 4" descr="Screen Clipping"/>
          <p:cNvPicPr>
            <a:picLocks noChangeAspect="1"/>
          </p:cNvPicPr>
          <p:nvPr/>
        </p:nvPicPr>
        <p:blipFill>
          <a:blip r:embed="rId4">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995936" y="5146056"/>
            <a:ext cx="2185878" cy="742775"/>
          </a:xfrm>
          <a:prstGeom prst="rect">
            <a:avLst/>
          </a:prstGeom>
        </p:spPr>
      </p:pic>
      <p:grpSp>
        <p:nvGrpSpPr>
          <p:cNvPr id="10" name="مجموعة 9"/>
          <p:cNvGrpSpPr/>
          <p:nvPr/>
        </p:nvGrpSpPr>
        <p:grpSpPr>
          <a:xfrm>
            <a:off x="-36512" y="6128748"/>
            <a:ext cx="2082876" cy="756636"/>
            <a:chOff x="179512" y="692696"/>
            <a:chExt cx="2082876" cy="756636"/>
          </a:xfrm>
        </p:grpSpPr>
        <p:pic>
          <p:nvPicPr>
            <p:cNvPr id="11" name="Picture 2"/>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33389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311" y="404664"/>
            <a:ext cx="6332689" cy="1649445"/>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04205" y="830142"/>
            <a:ext cx="2252140" cy="798487"/>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2471027"/>
            <a:ext cx="6653361" cy="3404044"/>
          </a:xfrm>
          <a:prstGeom prst="rect">
            <a:avLst/>
          </a:prstGeom>
        </p:spPr>
      </p:pic>
      <p:pic>
        <p:nvPicPr>
          <p:cNvPr id="5" name="Picture 4"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04636" y="3346662"/>
            <a:ext cx="2309084" cy="833836"/>
          </a:xfrm>
          <a:prstGeom prst="rect">
            <a:avLst/>
          </a:prstGeom>
        </p:spPr>
      </p:pic>
      <p:grpSp>
        <p:nvGrpSpPr>
          <p:cNvPr id="10" name="مجموعة 9"/>
          <p:cNvGrpSpPr/>
          <p:nvPr/>
        </p:nvGrpSpPr>
        <p:grpSpPr>
          <a:xfrm>
            <a:off x="-36512" y="6128748"/>
            <a:ext cx="2082876" cy="756636"/>
            <a:chOff x="179512" y="692696"/>
            <a:chExt cx="2082876" cy="756636"/>
          </a:xfrm>
        </p:grpSpPr>
        <p:pic>
          <p:nvPicPr>
            <p:cNvPr id="11"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8173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2552" y="912663"/>
            <a:ext cx="6530785" cy="1724249"/>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547664" y="2165920"/>
            <a:ext cx="4962847" cy="759024"/>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972" y="3147114"/>
            <a:ext cx="7045365" cy="1289997"/>
          </a:xfrm>
          <a:prstGeom prst="rect">
            <a:avLst/>
          </a:prstGeom>
        </p:spPr>
      </p:pic>
      <p:pic>
        <p:nvPicPr>
          <p:cNvPr id="5" name="Picture 4"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528387" y="4623410"/>
            <a:ext cx="5484950" cy="821715"/>
          </a:xfrm>
          <a:prstGeom prst="rect">
            <a:avLst/>
          </a:prstGeom>
        </p:spPr>
      </p:pic>
      <p:grpSp>
        <p:nvGrpSpPr>
          <p:cNvPr id="10" name="مجموعة 9"/>
          <p:cNvGrpSpPr/>
          <p:nvPr/>
        </p:nvGrpSpPr>
        <p:grpSpPr>
          <a:xfrm>
            <a:off x="-36512" y="6128748"/>
            <a:ext cx="2082876" cy="756636"/>
            <a:chOff x="179512" y="692696"/>
            <a:chExt cx="2082876" cy="756636"/>
          </a:xfrm>
        </p:grpSpPr>
        <p:pic>
          <p:nvPicPr>
            <p:cNvPr id="11"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76381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892861"/>
            <a:ext cx="6660207" cy="2487919"/>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444428"/>
            <a:ext cx="4270796" cy="1487342"/>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35011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Work2\exxit.png">
            <a:hlinkClick r:id="" action="ppaction://hlinkshowjump?jump=endshow"/>
            <a:hlinkHover r:id="" action="ppaction://noaction" highlightClick="1">
              <a:snd r:embed="rId4" name="الترجمة من Google_2.wav"/>
            </a:hlinkHov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57" y="6042291"/>
            <a:ext cx="892103"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p:cNvGrpSpPr/>
          <p:nvPr/>
        </p:nvGrpSpPr>
        <p:grpSpPr>
          <a:xfrm>
            <a:off x="1984382" y="6059330"/>
            <a:ext cx="6443601" cy="760831"/>
            <a:chOff x="1691680" y="5715517"/>
            <a:chExt cx="6443601" cy="1065706"/>
          </a:xfrm>
        </p:grpSpPr>
        <p:sp>
          <p:nvSpPr>
            <p:cNvPr id="12" name="سهم مسنن إلى اليمين 11">
              <a:hlinkClick r:id="" action="ppaction://hlinkshowjump?jump=previousslide"/>
            </p:cNvPr>
            <p:cNvSpPr/>
            <p:nvPr/>
          </p:nvSpPr>
          <p:spPr>
            <a:xfrm>
              <a:off x="5542993" y="5730239"/>
              <a:ext cx="2592288" cy="1050984"/>
            </a:xfrm>
            <a:prstGeom prst="notchedRightArrow">
              <a:avLst>
                <a:gd name="adj1" fmla="val 50000"/>
                <a:gd name="adj2" fmla="val 37571"/>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السابق</a:t>
              </a:r>
            </a:p>
          </p:txBody>
        </p:sp>
        <p:sp>
          <p:nvSpPr>
            <p:cNvPr id="13" name="سهم مسنن إلى اليمين 12">
              <a:hlinkClick r:id="" action="ppaction://hlinkshowjump?jump=nextslide"/>
            </p:cNvPr>
            <p:cNvSpPr/>
            <p:nvPr/>
          </p:nvSpPr>
          <p:spPr>
            <a:xfrm flipH="1">
              <a:off x="1691680" y="5715517"/>
              <a:ext cx="2721452" cy="1050984"/>
            </a:xfrm>
            <a:prstGeom prst="notchedRightArrow">
              <a:avLst>
                <a:gd name="adj1" fmla="val 50000"/>
                <a:gd name="adj2" fmla="val 41714"/>
              </a:avLst>
            </a:prstGeom>
            <a:scene3d>
              <a:camera prst="orthographicFront">
                <a:rot lat="0" lon="0" rev="0"/>
              </a:camera>
              <a:lightRig rig="threePt" dir="t">
                <a:rot lat="0" lon="0" rev="1200000"/>
              </a:lightRig>
            </a:scene3d>
            <a:sp3d>
              <a:bevelT w="63500" h="25400" prst="softRound"/>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التالي</a:t>
              </a:r>
            </a:p>
          </p:txBody>
        </p:sp>
        <p:sp>
          <p:nvSpPr>
            <p:cNvPr id="14" name="مخطط انسيابي: تحضير 13">
              <a:hlinkClick r:id="" action="ppaction://hlinkshowjump?jump=firstslide"/>
            </p:cNvPr>
            <p:cNvSpPr/>
            <p:nvPr/>
          </p:nvSpPr>
          <p:spPr>
            <a:xfrm>
              <a:off x="3412931" y="5792496"/>
              <a:ext cx="2952328" cy="926470"/>
            </a:xfrm>
            <a:prstGeom prst="flowChartPreparation">
              <a:avLst/>
            </a:prstGeom>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Arabic Typesetting" pitchFamily="66" charset="-78"/>
                </a:rPr>
                <a:t>الرئــــيسية</a:t>
              </a:r>
            </a:p>
          </p:txBody>
        </p:sp>
      </p:grpSp>
      <p:grpSp>
        <p:nvGrpSpPr>
          <p:cNvPr id="8" name="مجموعة 7"/>
          <p:cNvGrpSpPr/>
          <p:nvPr/>
        </p:nvGrpSpPr>
        <p:grpSpPr>
          <a:xfrm>
            <a:off x="4067944" y="897159"/>
            <a:ext cx="4896543" cy="731641"/>
            <a:chOff x="6091124" y="820894"/>
            <a:chExt cx="3052876" cy="787896"/>
          </a:xfrm>
        </p:grpSpPr>
        <p:sp>
          <p:nvSpPr>
            <p:cNvPr id="7" name="مستطيل 6"/>
            <p:cNvSpPr/>
            <p:nvPr/>
          </p:nvSpPr>
          <p:spPr>
            <a:xfrm>
              <a:off x="7131839" y="820894"/>
              <a:ext cx="2012161" cy="7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6" name="مخطط انسيابي: معالجة متعاقبة 5"/>
            <p:cNvSpPr/>
            <p:nvPr/>
          </p:nvSpPr>
          <p:spPr>
            <a:xfrm>
              <a:off x="6091124" y="840904"/>
              <a:ext cx="2987824" cy="72008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solidFill>
                  <a:prstClr val="black"/>
                </a:solidFill>
              </a:endParaRPr>
            </a:p>
          </p:txBody>
        </p:sp>
      </p:grpSp>
      <p:sp>
        <p:nvSpPr>
          <p:cNvPr id="15" name="مربع نص 14"/>
          <p:cNvSpPr txBox="1"/>
          <p:nvPr/>
        </p:nvSpPr>
        <p:spPr>
          <a:xfrm>
            <a:off x="3851919" y="920089"/>
            <a:ext cx="4864991" cy="553998"/>
          </a:xfrm>
          <a:prstGeom prst="rect">
            <a:avLst/>
          </a:prstGeom>
          <a:noFill/>
        </p:spPr>
        <p:txBody>
          <a:bodyPr wrap="square" rtlCol="1">
            <a:spAutoFit/>
          </a:bodyPr>
          <a:lstStyle/>
          <a:p>
            <a:r>
              <a:rPr lang="ar-SA" sz="3000" b="1" dirty="0" smtClean="0">
                <a:latin typeface="Sakkal Majalla" pitchFamily="2" charset="-78"/>
                <a:cs typeface="Sakkal Majalla" pitchFamily="2" charset="-78"/>
              </a:rPr>
              <a:t>يسمى انزياح أو تغير التردد تأثير دوبلر</a:t>
            </a:r>
            <a:endParaRPr lang="ar-SA" sz="3000" b="1" dirty="0">
              <a:solidFill>
                <a:srgbClr val="FF0000"/>
              </a:solidFill>
              <a:latin typeface="Sakkal Majalla" pitchFamily="2" charset="-78"/>
              <a:cs typeface="Sakkal Majalla" pitchFamily="2" charset="-78"/>
            </a:endParaRPr>
          </a:p>
        </p:txBody>
      </p:sp>
      <p:sp>
        <p:nvSpPr>
          <p:cNvPr id="30" name="مربع نص 29"/>
          <p:cNvSpPr txBox="1"/>
          <p:nvPr/>
        </p:nvSpPr>
        <p:spPr>
          <a:xfrm>
            <a:off x="3345109" y="44624"/>
            <a:ext cx="5619380" cy="553998"/>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sz="3000" b="1" dirty="0" smtClean="0">
                <a:solidFill>
                  <a:schemeClr val="bg1"/>
                </a:solidFill>
                <a:latin typeface="Sakkal Majalla" pitchFamily="2" charset="-78"/>
                <a:cs typeface="Sakkal Majalla" pitchFamily="2" charset="-78"/>
              </a:rPr>
              <a:t>تأثير دوبلر </a:t>
            </a:r>
            <a:r>
              <a:rPr lang="ar-SA" sz="3000" b="1" dirty="0">
                <a:solidFill>
                  <a:schemeClr val="bg1"/>
                </a:solidFill>
                <a:latin typeface="Sakkal Majalla" pitchFamily="2" charset="-78"/>
                <a:cs typeface="Sakkal Majalla" pitchFamily="2" charset="-78"/>
              </a:rPr>
              <a:t> </a:t>
            </a:r>
            <a:r>
              <a:rPr lang="en-US" sz="3000" b="1" dirty="0" smtClean="0">
                <a:solidFill>
                  <a:schemeClr val="bg1"/>
                </a:solidFill>
                <a:latin typeface="Sakkal Majalla" pitchFamily="2" charset="-78"/>
                <a:cs typeface="Sakkal Majalla" pitchFamily="2" charset="-78"/>
              </a:rPr>
              <a:t>The Doppler </a:t>
            </a:r>
            <a:r>
              <a:rPr lang="en-US" sz="3000" b="1" dirty="0" err="1" smtClean="0">
                <a:solidFill>
                  <a:schemeClr val="bg1"/>
                </a:solidFill>
                <a:latin typeface="Sakkal Majalla" pitchFamily="2" charset="-78"/>
                <a:cs typeface="Sakkal Majalla" pitchFamily="2" charset="-78"/>
              </a:rPr>
              <a:t>EFFect</a:t>
            </a:r>
            <a:r>
              <a:rPr lang="en-US" sz="3000" b="1" dirty="0" smtClean="0">
                <a:solidFill>
                  <a:schemeClr val="bg1"/>
                </a:solidFill>
                <a:latin typeface="Sakkal Majalla" pitchFamily="2" charset="-78"/>
                <a:cs typeface="Sakkal Majalla" pitchFamily="2" charset="-78"/>
              </a:rPr>
              <a:t>     </a:t>
            </a:r>
            <a:endParaRPr lang="ar-SA" sz="3000" b="1" dirty="0">
              <a:solidFill>
                <a:srgbClr val="FFFF00"/>
              </a:solidFill>
              <a:latin typeface="Sakkal Majalla" pitchFamily="2" charset="-78"/>
              <a:cs typeface="Sakkal Majalla" pitchFamily="2" charset="-78"/>
            </a:endParaRPr>
          </a:p>
        </p:txBody>
      </p:sp>
      <p:sp>
        <p:nvSpPr>
          <p:cNvPr id="32" name="مربع نص 31"/>
          <p:cNvSpPr txBox="1"/>
          <p:nvPr/>
        </p:nvSpPr>
        <p:spPr>
          <a:xfrm>
            <a:off x="584157" y="1844824"/>
            <a:ext cx="8362042" cy="147732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b="1" dirty="0" smtClean="0">
                <a:latin typeface="Sakkal Majalla" pitchFamily="2" charset="-78"/>
                <a:cs typeface="Sakkal Majalla" pitchFamily="2" charset="-78"/>
              </a:rPr>
              <a:t>يمكن حساب التردد الذي يسمعه المراقب إذا كان المصدر فقط متحركًا، أو المراقب فقط </a:t>
            </a:r>
            <a:r>
              <a:rPr lang="ar-SA" sz="3000" b="1" dirty="0" err="1" smtClean="0">
                <a:latin typeface="Sakkal Majalla" pitchFamily="2" charset="-78"/>
                <a:cs typeface="Sakkal Majalla" pitchFamily="2" charset="-78"/>
              </a:rPr>
              <a:t>متحركًأ</a:t>
            </a:r>
            <a:r>
              <a:rPr lang="ar-SA" sz="3000" b="1" dirty="0" smtClean="0">
                <a:latin typeface="Sakkal Majalla" pitchFamily="2" charset="-78"/>
                <a:cs typeface="Sakkal Majalla" pitchFamily="2" charset="-78"/>
              </a:rPr>
              <a:t>، أو كان كلاهما متحركين، وذلك باستخدام المعادلة التالية:</a:t>
            </a:r>
            <a:endParaRPr lang="ar-SA" sz="3000" b="1" dirty="0">
              <a:solidFill>
                <a:srgbClr val="FF0000"/>
              </a:solidFill>
              <a:latin typeface="Sakkal Majalla" pitchFamily="2" charset="-78"/>
              <a:cs typeface="Sakkal Majalla" pitchFamily="2" charset="-78"/>
            </a:endParaRPr>
          </a:p>
        </p:txBody>
      </p:sp>
      <p:sp>
        <p:nvSpPr>
          <p:cNvPr id="33" name="مربع نص 32"/>
          <p:cNvSpPr txBox="1"/>
          <p:nvPr/>
        </p:nvSpPr>
        <p:spPr>
          <a:xfrm>
            <a:off x="584158" y="4471952"/>
            <a:ext cx="8380330" cy="1477328"/>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SA" sz="3000" b="1" dirty="0" smtClean="0">
                <a:latin typeface="Sakkal Majalla" pitchFamily="2" charset="-78"/>
                <a:cs typeface="Sakkal Majalla" pitchFamily="2" charset="-78"/>
              </a:rPr>
              <a:t>التردد الذي يدركه مراقب يساوي السرعة المتجهة للمراقب بالنسبة إلى السرعة المتجهة للموجة، مقسومًا على السرعة المتجهة للمصدر بالنسبة إلى السرعة المتجهة للموجة، وكله مضروب في تردد الموجة.</a:t>
            </a:r>
            <a:endParaRPr lang="ar-SA" sz="3000" b="1" dirty="0">
              <a:solidFill>
                <a:srgbClr val="FF0000"/>
              </a:solidFill>
              <a:latin typeface="Sakkal Majalla" pitchFamily="2" charset="-78"/>
              <a:cs typeface="Sakkal Majalla" pitchFamily="2" charset="-78"/>
            </a:endParaRPr>
          </a:p>
        </p:txBody>
      </p:sp>
      <p:pic>
        <p:nvPicPr>
          <p:cNvPr id="16" name="Picture 9"/>
          <p:cNvPicPr>
            <a:picLocks noChangeAspect="1" noChangeArrowheads="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059113" y="3501008"/>
            <a:ext cx="3600450" cy="80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مجموعة 16"/>
          <p:cNvGrpSpPr/>
          <p:nvPr/>
        </p:nvGrpSpPr>
        <p:grpSpPr>
          <a:xfrm>
            <a:off x="-11230" y="0"/>
            <a:ext cx="2082876" cy="756636"/>
            <a:chOff x="179512" y="692696"/>
            <a:chExt cx="2082876" cy="756636"/>
          </a:xfrm>
        </p:grpSpPr>
        <p:pic>
          <p:nvPicPr>
            <p:cNvPr id="18"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مربع نص 18"/>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مربع نص 19"/>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1816099020"/>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laser.wav"/>
          </p:stSnd>
        </p:sndAc>
      </p:transition>
    </mc:Choice>
    <mc:Fallback xmlns="">
      <p:transition spd="slow">
        <p:fade/>
        <p:sndAc>
          <p:stSnd>
            <p:snd r:embed="rId8"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3">
                                            <p:bg/>
                                          </p:spTgt>
                                        </p:tgtEl>
                                        <p:attrNameLst>
                                          <p:attrName>style.visibility</p:attrName>
                                        </p:attrNameLst>
                                      </p:cBhvr>
                                      <p:to>
                                        <p:strVal val="visible"/>
                                      </p:to>
                                    </p:set>
                                    <p:animEffect transition="in" filter="wipe(up)">
                                      <p:cBhvr>
                                        <p:cTn id="34" dur="500"/>
                                        <p:tgtEl>
                                          <p:spTgt spid="33">
                                            <p:bg/>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3">
                                            <p:txEl>
                                              <p:pRg st="0" end="0"/>
                                            </p:txEl>
                                          </p:spTgt>
                                        </p:tgtEl>
                                        <p:attrNameLst>
                                          <p:attrName>style.visibility</p:attrName>
                                        </p:attrNameLst>
                                      </p:cBhvr>
                                      <p:to>
                                        <p:strVal val="visible"/>
                                      </p:to>
                                    </p:set>
                                    <p:animEffect transition="in" filter="wipe(up)">
                                      <p:cBhvr>
                                        <p:cTn id="39" dur="500"/>
                                        <p:tgtEl>
                                          <p:spTgt spid="3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2000"/>
                                        <p:tgtEl>
                                          <p:spTgt spid="11"/>
                                        </p:tgtEl>
                                      </p:cBhvr>
                                    </p:animEffect>
                                    <p:anim calcmode="lin" valueType="num">
                                      <p:cBhvr>
                                        <p:cTn id="45" dur="2000" fill="hold"/>
                                        <p:tgtEl>
                                          <p:spTgt spid="11"/>
                                        </p:tgtEl>
                                        <p:attrNameLst>
                                          <p:attrName>ppt_w</p:attrName>
                                        </p:attrNameLst>
                                      </p:cBhvr>
                                      <p:tavLst>
                                        <p:tav tm="0" fmla="#ppt_w*sin(2.5*pi*$)">
                                          <p:val>
                                            <p:fltVal val="0"/>
                                          </p:val>
                                        </p:tav>
                                        <p:tav tm="100000">
                                          <p:val>
                                            <p:fltVal val="1"/>
                                          </p:val>
                                        </p:tav>
                                      </p:tavLst>
                                    </p:anim>
                                    <p:anim calcmode="lin" valueType="num">
                                      <p:cBhvr>
                                        <p:cTn id="46" dur="2000" fill="hold"/>
                                        <p:tgtEl>
                                          <p:spTgt spid="11"/>
                                        </p:tgtEl>
                                        <p:attrNameLst>
                                          <p:attrName>ppt_h</p:attrName>
                                        </p:attrNameLst>
                                      </p:cBhvr>
                                      <p:tavLst>
                                        <p:tav tm="0">
                                          <p:val>
                                            <p:strVal val="#ppt_h"/>
                                          </p:val>
                                        </p:tav>
                                        <p:tav tm="100000">
                                          <p:val>
                                            <p:strVal val="#ppt_h"/>
                                          </p:val>
                                        </p:tav>
                                      </p:tavLst>
                                    </p:anim>
                                  </p:childTnLst>
                                </p:cTn>
                              </p:par>
                              <p:par>
                                <p:cTn id="47" presetID="45"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000"/>
                                        <p:tgtEl>
                                          <p:spTgt spid="10"/>
                                        </p:tgtEl>
                                      </p:cBhvr>
                                    </p:animEffect>
                                    <p:anim calcmode="lin" valueType="num">
                                      <p:cBhvr>
                                        <p:cTn id="50" dur="2000" fill="hold"/>
                                        <p:tgtEl>
                                          <p:spTgt spid="10"/>
                                        </p:tgtEl>
                                        <p:attrNameLst>
                                          <p:attrName>ppt_w</p:attrName>
                                        </p:attrNameLst>
                                      </p:cBhvr>
                                      <p:tavLst>
                                        <p:tav tm="0" fmla="#ppt_w*sin(2.5*pi*$)">
                                          <p:val>
                                            <p:fltVal val="0"/>
                                          </p:val>
                                        </p:tav>
                                        <p:tav tm="100000">
                                          <p:val>
                                            <p:fltVal val="1"/>
                                          </p:val>
                                        </p:tav>
                                      </p:tavLst>
                                    </p:anim>
                                    <p:anim calcmode="lin" valueType="num">
                                      <p:cBhvr>
                                        <p:cTn id="5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0" grpId="0" animBg="1"/>
      <p:bldP spid="32" grpId="0" animBg="1"/>
      <p:bldP spid="33"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332656"/>
            <a:ext cx="6120218" cy="3259371"/>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860999" y="3562408"/>
            <a:ext cx="3061902" cy="810504"/>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6323" y="4510554"/>
            <a:ext cx="6029056" cy="1090972"/>
          </a:xfrm>
          <a:prstGeom prst="rect">
            <a:avLst/>
          </a:prstGeom>
        </p:spPr>
      </p:pic>
      <p:pic>
        <p:nvPicPr>
          <p:cNvPr id="4" name="Picture 3"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923928" y="5751438"/>
            <a:ext cx="2438464" cy="782492"/>
          </a:xfrm>
          <a:prstGeom prst="rect">
            <a:avLst/>
          </a:prstGeom>
        </p:spPr>
      </p:pic>
      <p:grpSp>
        <p:nvGrpSpPr>
          <p:cNvPr id="10" name="مجموعة 9"/>
          <p:cNvGrpSpPr/>
          <p:nvPr/>
        </p:nvGrpSpPr>
        <p:grpSpPr>
          <a:xfrm>
            <a:off x="-36512" y="6128748"/>
            <a:ext cx="2082876" cy="756636"/>
            <a:chOff x="179512" y="692696"/>
            <a:chExt cx="2082876" cy="756636"/>
          </a:xfrm>
        </p:grpSpPr>
        <p:pic>
          <p:nvPicPr>
            <p:cNvPr id="11"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02782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1305" y="404664"/>
            <a:ext cx="6054756" cy="5184576"/>
          </a:xfrm>
          <a:prstGeom prst="rect">
            <a:avLst/>
          </a:prstGeom>
        </p:spPr>
      </p:pic>
      <p:pic>
        <p:nvPicPr>
          <p:cNvPr id="4" name="Picture 3"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644923" y="2573425"/>
            <a:ext cx="2629551" cy="1703420"/>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94945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347" y="720668"/>
            <a:ext cx="6476654" cy="1268469"/>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640215" y="1989137"/>
            <a:ext cx="2127288" cy="670767"/>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4727" y="2659904"/>
            <a:ext cx="6225273" cy="2137248"/>
          </a:xfrm>
          <a:prstGeom prst="rect">
            <a:avLst/>
          </a:prstGeom>
        </p:spPr>
      </p:pic>
      <p:pic>
        <p:nvPicPr>
          <p:cNvPr id="5" name="Picture 4" descr="Screen Clipping"/>
          <p:cNvPicPr>
            <a:picLocks noChangeAspect="1"/>
          </p:cNvPicPr>
          <p:nvPr/>
        </p:nvPicPr>
        <p:blipFill>
          <a:blip r:embed="rId5">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937795" y="4998890"/>
            <a:ext cx="3967880" cy="950390"/>
          </a:xfrm>
          <a:prstGeom prst="rect">
            <a:avLst/>
          </a:prstGeom>
        </p:spPr>
      </p:pic>
      <p:grpSp>
        <p:nvGrpSpPr>
          <p:cNvPr id="10" name="مجموعة 9"/>
          <p:cNvGrpSpPr/>
          <p:nvPr/>
        </p:nvGrpSpPr>
        <p:grpSpPr>
          <a:xfrm>
            <a:off x="-36512" y="6128748"/>
            <a:ext cx="2082876" cy="756636"/>
            <a:chOff x="179512" y="692696"/>
            <a:chExt cx="2082876" cy="756636"/>
          </a:xfrm>
        </p:grpSpPr>
        <p:pic>
          <p:nvPicPr>
            <p:cNvPr id="11"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12"/>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91276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4981" y="404664"/>
            <a:ext cx="6204743" cy="5400425"/>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610891" y="4005064"/>
            <a:ext cx="2530235" cy="982615"/>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72010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23792" y="430041"/>
            <a:ext cx="5668209" cy="2566911"/>
            <a:chOff x="5064051" y="821422"/>
            <a:chExt cx="4086795" cy="1838582"/>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051" y="821422"/>
              <a:ext cx="4086795" cy="781159"/>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4051" y="1602581"/>
              <a:ext cx="4079949" cy="1057423"/>
            </a:xfrm>
            <a:prstGeom prst="rect">
              <a:avLst/>
            </a:prstGeom>
          </p:spPr>
        </p:pic>
      </p:grpSp>
      <p:pic>
        <p:nvPicPr>
          <p:cNvPr id="5" name="Picture 4" descr="Screen Clipping"/>
          <p:cNvPicPr>
            <a:picLocks noChangeAspect="1"/>
          </p:cNvPicPr>
          <p:nvPr/>
        </p:nvPicPr>
        <p:blipFill>
          <a:blip r:embed="rId4">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04205" y="1529701"/>
            <a:ext cx="2700435" cy="884626"/>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5402" y="3024951"/>
            <a:ext cx="5063334" cy="3482528"/>
          </a:xfrm>
          <a:prstGeom prst="rect">
            <a:avLst/>
          </a:prstGeom>
        </p:spPr>
      </p:pic>
      <p:pic>
        <p:nvPicPr>
          <p:cNvPr id="8" name="Picture 7" descr="Screen Clipping"/>
          <p:cNvPicPr>
            <a:picLocks noChangeAspect="1"/>
          </p:cNvPicPr>
          <p:nvPr/>
        </p:nvPicPr>
        <p:blipFill>
          <a:blip r:embed="rId6">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1081379" y="4976544"/>
            <a:ext cx="2464228" cy="971476"/>
          </a:xfrm>
          <a:prstGeom prst="rect">
            <a:avLst/>
          </a:prstGeom>
        </p:spPr>
      </p:pic>
      <p:grpSp>
        <p:nvGrpSpPr>
          <p:cNvPr id="12" name="مجموعة 11"/>
          <p:cNvGrpSpPr/>
          <p:nvPr/>
        </p:nvGrpSpPr>
        <p:grpSpPr>
          <a:xfrm>
            <a:off x="-36512" y="6128748"/>
            <a:ext cx="2082876" cy="756636"/>
            <a:chOff x="179512" y="692696"/>
            <a:chExt cx="2082876" cy="756636"/>
          </a:xfrm>
        </p:grpSpPr>
        <p:pic>
          <p:nvPicPr>
            <p:cNvPr id="13"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مربع نص 13"/>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مربع نص 14"/>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61</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80062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056" y="404664"/>
            <a:ext cx="6099432" cy="5628046"/>
          </a:xfrm>
          <a:prstGeom prst="rect">
            <a:avLst/>
          </a:prstGeom>
        </p:spPr>
      </p:pic>
    </p:spTree>
    <p:extLst>
      <p:ext uri="{BB962C8B-B14F-4D97-AF65-F5344CB8AC3E}">
        <p14:creationId xmlns:p14="http://schemas.microsoft.com/office/powerpoint/2010/main" val="407086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404664"/>
            <a:ext cx="5581823" cy="4679556"/>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347864" y="5281852"/>
            <a:ext cx="3506737" cy="1184709"/>
          </a:xfrm>
          <a:prstGeom prst="rect">
            <a:avLst/>
          </a:prstGeom>
        </p:spPr>
      </p:pic>
    </p:spTree>
    <p:extLst>
      <p:ext uri="{BB962C8B-B14F-4D97-AF65-F5344CB8AC3E}">
        <p14:creationId xmlns:p14="http://schemas.microsoft.com/office/powerpoint/2010/main" val="21872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333" y="825258"/>
            <a:ext cx="6099370" cy="2603741"/>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555776" y="3774758"/>
            <a:ext cx="6485079" cy="2557780"/>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62</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29135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392147"/>
            <a:ext cx="5923833" cy="2604805"/>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563888" y="3068960"/>
            <a:ext cx="5184576" cy="3476993"/>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62</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5774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548680"/>
            <a:ext cx="6588224" cy="2343156"/>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685426" y="3052618"/>
            <a:ext cx="6230544" cy="2519139"/>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62</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417629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538" y="404664"/>
            <a:ext cx="16383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028551"/>
            <a:ext cx="6986588"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مستطيل مستدير الزوايا 14"/>
          <p:cNvSpPr/>
          <p:nvPr/>
        </p:nvSpPr>
        <p:spPr>
          <a:xfrm>
            <a:off x="4500563" y="2930376"/>
            <a:ext cx="1223962"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الإجابـــــــــة</a:t>
            </a:r>
          </a:p>
        </p:txBody>
      </p:sp>
      <p:pic>
        <p:nvPicPr>
          <p:cNvPr id="2970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450" y="3466951"/>
            <a:ext cx="7037388"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مجموعة 11"/>
          <p:cNvGrpSpPr/>
          <p:nvPr/>
        </p:nvGrpSpPr>
        <p:grpSpPr>
          <a:xfrm>
            <a:off x="-11230" y="0"/>
            <a:ext cx="2082876" cy="756636"/>
            <a:chOff x="179512" y="692696"/>
            <a:chExt cx="2082876" cy="756636"/>
          </a:xfrm>
        </p:grpSpPr>
        <p:pic>
          <p:nvPicPr>
            <p:cNvPr id="13" name="Picture 2"/>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مربع نص 13"/>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مربع نص 15"/>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44</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4121344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circle(in)">
                                      <p:cBhvr>
                                        <p:cTn id="7" dur="2000"/>
                                        <p:tgtEl>
                                          <p:spTgt spid="58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58371"/>
                                        </p:tgtEl>
                                        <p:attrNameLst>
                                          <p:attrName>style.visibility</p:attrName>
                                        </p:attrNameLst>
                                      </p:cBhvr>
                                      <p:to>
                                        <p:strVal val="visible"/>
                                      </p:to>
                                    </p:set>
                                    <p:animEffect transition="in" filter="wheel(1)">
                                      <p:cBhvr>
                                        <p:cTn id="12" dur="2000"/>
                                        <p:tgtEl>
                                          <p:spTgt spid="583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29707"/>
                                        </p:tgtEl>
                                        <p:attrNameLst>
                                          <p:attrName>style.visibility</p:attrName>
                                        </p:attrNameLst>
                                      </p:cBhvr>
                                      <p:to>
                                        <p:strVal val="visible"/>
                                      </p:to>
                                    </p:set>
                                    <p:animEffect transition="in" filter="barn(inVertical)">
                                      <p:cBhvr>
                                        <p:cTn id="25" dur="500"/>
                                        <p:tgtEl>
                                          <p:spTgt spid="29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1098" y="907150"/>
            <a:ext cx="6783455" cy="2521849"/>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3134603" y="3645024"/>
            <a:ext cx="6009398" cy="2448272"/>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62</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19644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620688"/>
            <a:ext cx="6822794" cy="2540902"/>
          </a:xfrm>
          <a:prstGeom prst="rect">
            <a:avLst/>
          </a:prstGeom>
        </p:spPr>
      </p:pic>
      <p:pic>
        <p:nvPicPr>
          <p:cNvPr id="3" name="Picture 2" descr="Screen Clipping"/>
          <p:cNvPicPr>
            <a:picLocks noChangeAspect="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tretch>
            <a:fillRect/>
          </a:stretch>
        </p:blipFill>
        <p:spPr>
          <a:xfrm>
            <a:off x="2771800" y="4005064"/>
            <a:ext cx="4153737" cy="1249497"/>
          </a:xfrm>
          <a:prstGeom prst="rect">
            <a:avLst/>
          </a:prstGeom>
        </p:spPr>
      </p:pic>
      <p:grpSp>
        <p:nvGrpSpPr>
          <p:cNvPr id="8" name="مجموعة 7"/>
          <p:cNvGrpSpPr/>
          <p:nvPr/>
        </p:nvGrpSpPr>
        <p:grpSpPr>
          <a:xfrm>
            <a:off x="-36512" y="612874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62</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5190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8" y="2471738"/>
            <a:ext cx="732472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7237549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5335016" y="116632"/>
            <a:ext cx="3672408" cy="1036868"/>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rPr>
              <a:t>الاختبار المقنن </a:t>
            </a:r>
            <a:r>
              <a:rPr lang="ar-SA" sz="2400" b="1" dirty="0" smtClean="0">
                <a:solidFill>
                  <a:prstClr val="white"/>
                </a:solidFill>
              </a:rPr>
              <a:t> </a:t>
            </a:r>
            <a:endParaRPr lang="ar-SA" sz="2400" b="1" dirty="0">
              <a:solidFill>
                <a:prstClr val="white"/>
              </a:solidFill>
            </a:endParaRPr>
          </a:p>
        </p:txBody>
      </p:sp>
      <p:pic>
        <p:nvPicPr>
          <p:cNvPr id="4098" name="Picture 2"/>
          <p:cNvPicPr>
            <a:picLocks noChangeAspect="1" noChangeArrowheads="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sharpenSoften amount="100000"/>
                    </a14:imgEffect>
                    <a14:imgEffect>
                      <a14:saturation sat="375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rot="-1560000">
            <a:off x="4380" y="581958"/>
            <a:ext cx="2863701" cy="7800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سهم إلى اليسار 5"/>
          <p:cNvSpPr/>
          <p:nvPr/>
        </p:nvSpPr>
        <p:spPr>
          <a:xfrm>
            <a:off x="3755272" y="18296"/>
            <a:ext cx="1224136" cy="122413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prstClr val="white"/>
                </a:solidFill>
              </a:rPr>
              <a:t>أولا</a:t>
            </a:r>
            <a:endParaRPr lang="ar-SA" b="1" dirty="0">
              <a:solidFill>
                <a:prstClr val="white"/>
              </a:solidFill>
            </a:endParaRPr>
          </a:p>
        </p:txBody>
      </p:sp>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1800" y="1340767"/>
            <a:ext cx="6369893" cy="5467839"/>
          </a:xfrm>
          <a:prstGeom prst="rect">
            <a:avLst/>
          </a:prstGeom>
        </p:spPr>
      </p:pic>
      <p:sp>
        <p:nvSpPr>
          <p:cNvPr id="7" name="Rectangle 6"/>
          <p:cNvSpPr/>
          <p:nvPr/>
        </p:nvSpPr>
        <p:spPr>
          <a:xfrm>
            <a:off x="6012160" y="1950197"/>
            <a:ext cx="2880320" cy="398683"/>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31840" y="5661248"/>
            <a:ext cx="2808312" cy="64807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05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barn(inVertical)">
                                      <p:cBhvr>
                                        <p:cTn id="21" dur="500"/>
                                        <p:tgtEl>
                                          <p:spTgt spid="409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63" y="15999"/>
            <a:ext cx="8820473" cy="6792932"/>
          </a:xfrm>
          <a:prstGeom prst="rect">
            <a:avLst/>
          </a:prstGeom>
        </p:spPr>
      </p:pic>
      <p:sp>
        <p:nvSpPr>
          <p:cNvPr id="3" name="Rectangle 2"/>
          <p:cNvSpPr/>
          <p:nvPr/>
        </p:nvSpPr>
        <p:spPr>
          <a:xfrm>
            <a:off x="1907704" y="2420888"/>
            <a:ext cx="2520280" cy="43204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96136" y="4869160"/>
            <a:ext cx="2664296" cy="36004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60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24" y="0"/>
            <a:ext cx="8373952" cy="6835325"/>
          </a:xfrm>
          <a:prstGeom prst="rect">
            <a:avLst/>
          </a:prstGeom>
        </p:spPr>
      </p:pic>
      <p:sp>
        <p:nvSpPr>
          <p:cNvPr id="3" name="Rectangle 2"/>
          <p:cNvSpPr/>
          <p:nvPr/>
        </p:nvSpPr>
        <p:spPr>
          <a:xfrm>
            <a:off x="2339752" y="1052736"/>
            <a:ext cx="2232248" cy="43204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1419" y="5949280"/>
            <a:ext cx="2734988" cy="738012"/>
          </a:xfrm>
          <a:prstGeom prst="rect">
            <a:avLst/>
          </a:prstGeom>
        </p:spPr>
      </p:pic>
    </p:spTree>
    <p:extLst>
      <p:ext uri="{BB962C8B-B14F-4D97-AF65-F5344CB8AC3E}">
        <p14:creationId xmlns:p14="http://schemas.microsoft.com/office/powerpoint/2010/main" val="107386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14"/>
          <p:cNvSpPr/>
          <p:nvPr/>
        </p:nvSpPr>
        <p:spPr>
          <a:xfrm>
            <a:off x="4502150" y="2433638"/>
            <a:ext cx="1223963" cy="374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الإجابـــــــــة</a:t>
            </a:r>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178" y="374338"/>
            <a:ext cx="6591870" cy="190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3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425825"/>
            <a:ext cx="7273925" cy="151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مجموعة 15"/>
          <p:cNvGrpSpPr/>
          <p:nvPr/>
        </p:nvGrpSpPr>
        <p:grpSpPr>
          <a:xfrm>
            <a:off x="-11230" y="0"/>
            <a:ext cx="2082876" cy="756636"/>
            <a:chOff x="179512" y="692696"/>
            <a:chExt cx="2082876" cy="756636"/>
          </a:xfrm>
        </p:grpSpPr>
        <p:pic>
          <p:nvPicPr>
            <p:cNvPr id="17"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مربع نص 17"/>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مربع نص 18"/>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44</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235670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wipe(down)">
                                      <p:cBhvr>
                                        <p:cTn id="7" dur="500"/>
                                        <p:tgtEl>
                                          <p:spTgt spid="59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nodeType="clickEffect">
                                  <p:stCondLst>
                                    <p:cond delay="0"/>
                                  </p:stCondLst>
                                  <p:childTnLst>
                                    <p:set>
                                      <p:cBhvr>
                                        <p:cTn id="19" dur="1" fill="hold">
                                          <p:stCondLst>
                                            <p:cond delay="0"/>
                                          </p:stCondLst>
                                        </p:cTn>
                                        <p:tgtEl>
                                          <p:spTgt spid="30730"/>
                                        </p:tgtEl>
                                        <p:attrNameLst>
                                          <p:attrName>style.visibility</p:attrName>
                                        </p:attrNameLst>
                                      </p:cBhvr>
                                      <p:to>
                                        <p:strVal val="visible"/>
                                      </p:to>
                                    </p:set>
                                    <p:anim calcmode="lin" valueType="num">
                                      <p:cBhvr>
                                        <p:cTn id="20" dur="1000" fill="hold"/>
                                        <p:tgtEl>
                                          <p:spTgt spid="30730"/>
                                        </p:tgtEl>
                                        <p:attrNameLst>
                                          <p:attrName>ppt_w</p:attrName>
                                        </p:attrNameLst>
                                      </p:cBhvr>
                                      <p:tavLst>
                                        <p:tav tm="0">
                                          <p:val>
                                            <p:fltVal val="0"/>
                                          </p:val>
                                        </p:tav>
                                        <p:tav tm="100000">
                                          <p:val>
                                            <p:strVal val="#ppt_w"/>
                                          </p:val>
                                        </p:tav>
                                      </p:tavLst>
                                    </p:anim>
                                    <p:anim calcmode="lin" valueType="num">
                                      <p:cBhvr>
                                        <p:cTn id="21" dur="1000" fill="hold"/>
                                        <p:tgtEl>
                                          <p:spTgt spid="30730"/>
                                        </p:tgtEl>
                                        <p:attrNameLst>
                                          <p:attrName>ppt_h</p:attrName>
                                        </p:attrNameLst>
                                      </p:cBhvr>
                                      <p:tavLst>
                                        <p:tav tm="0">
                                          <p:val>
                                            <p:fltVal val="0"/>
                                          </p:val>
                                        </p:tav>
                                        <p:tav tm="100000">
                                          <p:val>
                                            <p:strVal val="#ppt_h"/>
                                          </p:val>
                                        </p:tav>
                                      </p:tavLst>
                                    </p:anim>
                                    <p:anim calcmode="lin" valueType="num">
                                      <p:cBhvr>
                                        <p:cTn id="22" dur="1000" fill="hold"/>
                                        <p:tgtEl>
                                          <p:spTgt spid="30730"/>
                                        </p:tgtEl>
                                        <p:attrNameLst>
                                          <p:attrName>style.rotation</p:attrName>
                                        </p:attrNameLst>
                                      </p:cBhvr>
                                      <p:tavLst>
                                        <p:tav tm="0">
                                          <p:val>
                                            <p:fltVal val="90"/>
                                          </p:val>
                                        </p:tav>
                                        <p:tav tm="100000">
                                          <p:val>
                                            <p:fltVal val="0"/>
                                          </p:val>
                                        </p:tav>
                                      </p:tavLst>
                                    </p:anim>
                                    <p:animEffect transition="in" filter="fade">
                                      <p:cBhvr>
                                        <p:cTn id="23" dur="1000"/>
                                        <p:tgtEl>
                                          <p:spTgt spid="30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14"/>
          <p:cNvSpPr/>
          <p:nvPr/>
        </p:nvSpPr>
        <p:spPr>
          <a:xfrm>
            <a:off x="4525963" y="2244725"/>
            <a:ext cx="1223962" cy="37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dirty="0">
                <a:solidFill>
                  <a:prstClr val="white"/>
                </a:solidFill>
              </a:rPr>
              <a:t>الإجابـــــــــة</a:t>
            </a:r>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663" y="404664"/>
            <a:ext cx="6312825"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453" y="3078268"/>
            <a:ext cx="2326982" cy="868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مجموعة 15"/>
          <p:cNvGrpSpPr/>
          <p:nvPr/>
        </p:nvGrpSpPr>
        <p:grpSpPr>
          <a:xfrm>
            <a:off x="-11230" y="0"/>
            <a:ext cx="2082876" cy="756636"/>
            <a:chOff x="179512" y="692696"/>
            <a:chExt cx="2082876" cy="756636"/>
          </a:xfrm>
        </p:grpSpPr>
        <p:pic>
          <p:nvPicPr>
            <p:cNvPr id="17"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مربع نص 17"/>
            <p:cNvSpPr txBox="1"/>
            <p:nvPr/>
          </p:nvSpPr>
          <p:spPr>
            <a:xfrm>
              <a:off x="971600" y="899428"/>
              <a:ext cx="1207205" cy="369332"/>
            </a:xfrm>
            <a:prstGeom prst="rect">
              <a:avLst/>
            </a:prstGeom>
            <a:noFill/>
          </p:spPr>
          <p:txBody>
            <a:bodyPr wrap="square" rtlCol="1">
              <a:sp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مربع نص 18"/>
            <p:cNvSpPr txBox="1"/>
            <p:nvPr/>
          </p:nvSpPr>
          <p:spPr>
            <a:xfrm>
              <a:off x="179512" y="899428"/>
              <a:ext cx="681435" cy="369332"/>
            </a:xfrm>
            <a:prstGeom prst="rect">
              <a:avLst/>
            </a:prstGeom>
            <a:noFill/>
          </p:spPr>
          <p:txBody>
            <a:bodyPr wrap="square" rtlCol="1">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44</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592088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wipe(down)">
                                      <p:cBhvr>
                                        <p:cTn id="7" dur="500"/>
                                        <p:tgtEl>
                                          <p:spTgt spid="60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31754"/>
                                        </p:tgtEl>
                                        <p:attrNameLst>
                                          <p:attrName>style.visibility</p:attrName>
                                        </p:attrNameLst>
                                      </p:cBhvr>
                                      <p:to>
                                        <p:strVal val="visible"/>
                                      </p:to>
                                    </p:set>
                                    <p:animEffect transition="in" filter="barn(inVertical)">
                                      <p:cBhvr>
                                        <p:cTn id="20" dur="5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6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1" anchor="ctr"/>
      <a:lstStyle>
        <a:defPPr algn="ctr">
          <a:defRP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9715</TotalTime>
  <Words>1247</Words>
  <Application>Microsoft Office PowerPoint</Application>
  <PresentationFormat>عرض على الشاشة (3:4)‏</PresentationFormat>
  <Paragraphs>279</Paragraphs>
  <Slides>75</Slides>
  <Notes>3</Notes>
  <HiddenSlides>0</HiddenSlides>
  <MMClips>0</MMClips>
  <ScaleCrop>false</ScaleCrop>
  <HeadingPairs>
    <vt:vector size="4" baseType="variant">
      <vt:variant>
        <vt:lpstr>نسق</vt:lpstr>
      </vt:variant>
      <vt:variant>
        <vt:i4>1</vt:i4>
      </vt:variant>
      <vt:variant>
        <vt:lpstr>عناوين الشرائح</vt:lpstr>
      </vt:variant>
      <vt:variant>
        <vt:i4>75</vt:i4>
      </vt:variant>
    </vt:vector>
  </HeadingPairs>
  <TitlesOfParts>
    <vt:vector size="76"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TARK</dc:creator>
  <cp:lastModifiedBy>DAWHA</cp:lastModifiedBy>
  <cp:revision>6064</cp:revision>
  <dcterms:created xsi:type="dcterms:W3CDTF">2015-01-26T14:26:28Z</dcterms:created>
  <dcterms:modified xsi:type="dcterms:W3CDTF">2017-01-10T18:11:45Z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E9EC7C2B-97A7-4FF9-85E1-F46C82355494</vt:lpwstr>
  </property>
  <property fmtid="{D5CDD505-2E9C-101B-9397-08002B2CF9AE}" pid="3" name="ArticulatePath">
    <vt:lpwstr>رياضيات ف1</vt:lpwstr>
  </property>
</Properties>
</file>