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7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3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0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0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7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0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3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94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1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8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الفصل الخامس</a:t>
            </a:r>
          </a:p>
          <a:p>
            <a:r>
              <a:rPr lang="ar-EG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جمع الأعداد المكونة من رقمين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96" y="1628800"/>
            <a:ext cx="8001056" cy="424731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5-1 جمع العشرات.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5-2 الجمع بالعد التصاعدى.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5-3  أحل المسألة : أحل عكسيا.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5-4 الجمع بإعادة التجميع.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5-5 جمع عدد من رقمين إلى عدد من رقم واحد.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5-6 جمع عددين مكونين من رقمين.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5-7 تقدير ناتج الجمع.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5-8 جمع ثلاثة أعداد كل منها مكون من رقمين.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5-9 استقصاء حل المسألة 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الرئيسية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5 جمع عدد من رقمين إلى عدد من رقم واحد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استعمل ورقة العمل (6) و □□□□□□□□□ لأجد ناتج الجمع: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7" name="Picture 4" descr="scan003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8586537" cy="4071966"/>
          </a:xfrm>
          <a:prstGeom prst="rect">
            <a:avLst/>
          </a:prstGeom>
          <a:noFill/>
        </p:spPr>
      </p:pic>
      <p:grpSp>
        <p:nvGrpSpPr>
          <p:cNvPr id="74" name="Group 73"/>
          <p:cNvGrpSpPr/>
          <p:nvPr/>
        </p:nvGrpSpPr>
        <p:grpSpPr>
          <a:xfrm>
            <a:off x="285720" y="2000240"/>
            <a:ext cx="8509053" cy="3929090"/>
            <a:chOff x="285720" y="2000240"/>
            <a:chExt cx="8509053" cy="3929090"/>
          </a:xfrm>
        </p:grpSpPr>
        <p:grpSp>
          <p:nvGrpSpPr>
            <p:cNvPr id="37" name="Group 36"/>
            <p:cNvGrpSpPr/>
            <p:nvPr/>
          </p:nvGrpSpPr>
          <p:grpSpPr>
            <a:xfrm>
              <a:off x="285720" y="2000240"/>
              <a:ext cx="7781983" cy="3000396"/>
              <a:chOff x="285720" y="2000240"/>
              <a:chExt cx="7781983" cy="3000396"/>
            </a:xfrm>
          </p:grpSpPr>
          <p:sp>
            <p:nvSpPr>
              <p:cNvPr id="19" name="Text Box 8"/>
              <p:cNvSpPr txBox="1">
                <a:spLocks noChangeArrowheads="1"/>
              </p:cNvSpPr>
              <p:nvPr/>
            </p:nvSpPr>
            <p:spPr bwMode="auto">
              <a:xfrm>
                <a:off x="7420003" y="2011359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 Box 8"/>
              <p:cNvSpPr txBox="1">
                <a:spLocks noChangeArrowheads="1"/>
              </p:cNvSpPr>
              <p:nvPr/>
            </p:nvSpPr>
            <p:spPr bwMode="auto">
              <a:xfrm>
                <a:off x="352400" y="2000240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 Box 8"/>
              <p:cNvSpPr txBox="1">
                <a:spLocks noChangeArrowheads="1"/>
              </p:cNvSpPr>
              <p:nvPr/>
            </p:nvSpPr>
            <p:spPr bwMode="auto">
              <a:xfrm>
                <a:off x="285720" y="3357562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285720" y="4714884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2638416" y="4714884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2643174" y="3357562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>
                <a:off x="5000628" y="3357562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7353324" y="3357562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353324" y="4756161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5000628" y="4756161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Text Box 8"/>
              <p:cNvSpPr txBox="1">
                <a:spLocks noChangeArrowheads="1"/>
              </p:cNvSpPr>
              <p:nvPr/>
            </p:nvSpPr>
            <p:spPr bwMode="auto">
              <a:xfrm>
                <a:off x="2643174" y="2000240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28596" y="2643182"/>
              <a:ext cx="8286808" cy="3286148"/>
              <a:chOff x="428596" y="2643182"/>
              <a:chExt cx="8286808" cy="3286148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495276" y="2643182"/>
                <a:ext cx="8218540" cy="457200"/>
                <a:chOff x="495276" y="2643182"/>
                <a:chExt cx="8218540" cy="457200"/>
              </a:xfrm>
            </p:grpSpPr>
            <p:sp>
              <p:nvSpPr>
                <p:cNvPr id="1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06611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>
                      <a:solidFill>
                        <a:srgbClr val="FF0000"/>
                      </a:solidFill>
                    </a:rPr>
                    <a:t>4</a:t>
                  </a:r>
                  <a:endParaRPr lang="en-US" sz="24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562879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 dirty="0">
                      <a:solidFill>
                        <a:srgbClr val="FF0000"/>
                      </a:solidFill>
                    </a:rPr>
                    <a:t>6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572132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 dirty="0">
                      <a:solidFill>
                        <a:srgbClr val="FF0000"/>
                      </a:solidFill>
                    </a:rPr>
                    <a:t>7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07206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8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81292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 dirty="0">
                      <a:solidFill>
                        <a:srgbClr val="FF0000"/>
                      </a:solidFill>
                    </a:rPr>
                    <a:t>7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214678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2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246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3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9527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3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496864" y="4043370"/>
                <a:ext cx="8218540" cy="457200"/>
                <a:chOff x="495276" y="2643182"/>
                <a:chExt cx="8218540" cy="457200"/>
              </a:xfrm>
            </p:grpSpPr>
            <p:sp>
              <p:nvSpPr>
                <p:cNvPr id="4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06611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1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562879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>
                      <a:solidFill>
                        <a:srgbClr val="FF0000"/>
                      </a:solidFill>
                    </a:rPr>
                    <a:t>6</a:t>
                  </a:r>
                  <a:endParaRPr lang="en-US" sz="24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572132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6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07206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4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81292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3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214678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0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246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1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9527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5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428596" y="5472130"/>
                <a:ext cx="8218540" cy="457200"/>
                <a:chOff x="495276" y="2643182"/>
                <a:chExt cx="8218540" cy="457200"/>
              </a:xfrm>
            </p:grpSpPr>
            <p:sp>
              <p:nvSpPr>
                <p:cNvPr id="5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06611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>
                      <a:solidFill>
                        <a:srgbClr val="FF0000"/>
                      </a:solidFill>
                    </a:rPr>
                    <a:t>4</a:t>
                  </a:r>
                  <a:endParaRPr lang="en-US" sz="24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562879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>
                      <a:solidFill>
                        <a:srgbClr val="FF0000"/>
                      </a:solidFill>
                    </a:rPr>
                    <a:t>6</a:t>
                  </a:r>
                  <a:endParaRPr lang="en-US" sz="24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572132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 dirty="0">
                      <a:solidFill>
                        <a:srgbClr val="FF0000"/>
                      </a:solidFill>
                    </a:rPr>
                    <a:t>7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07206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8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81292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 dirty="0">
                      <a:solidFill>
                        <a:srgbClr val="FF0000"/>
                      </a:solidFill>
                    </a:rPr>
                    <a:t>7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214678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2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246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0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9527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8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72" name="Group 71"/>
            <p:cNvGrpSpPr/>
            <p:nvPr/>
          </p:nvGrpSpPr>
          <p:grpSpPr>
            <a:xfrm>
              <a:off x="571472" y="2714619"/>
              <a:ext cx="8223301" cy="3143273"/>
              <a:chOff x="571472" y="2714619"/>
              <a:chExt cx="8223301" cy="3143273"/>
            </a:xfrm>
          </p:grpSpPr>
          <p:sp>
            <p:nvSpPr>
              <p:cNvPr id="22" name="Oval 45"/>
              <p:cNvSpPr>
                <a:spLocks noChangeArrowheads="1"/>
              </p:cNvSpPr>
              <p:nvPr/>
            </p:nvSpPr>
            <p:spPr bwMode="auto">
              <a:xfrm>
                <a:off x="7707341" y="2714619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Oval 45"/>
              <p:cNvSpPr>
                <a:spLocks noChangeArrowheads="1"/>
              </p:cNvSpPr>
              <p:nvPr/>
            </p:nvSpPr>
            <p:spPr bwMode="auto">
              <a:xfrm>
                <a:off x="7786710" y="4071942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Oval 45"/>
              <p:cNvSpPr>
                <a:spLocks noChangeArrowheads="1"/>
              </p:cNvSpPr>
              <p:nvPr/>
            </p:nvSpPr>
            <p:spPr bwMode="auto">
              <a:xfrm>
                <a:off x="3000364" y="2714620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Oval 45"/>
              <p:cNvSpPr>
                <a:spLocks noChangeArrowheads="1"/>
              </p:cNvSpPr>
              <p:nvPr/>
            </p:nvSpPr>
            <p:spPr bwMode="auto">
              <a:xfrm>
                <a:off x="706417" y="2714620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Oval 45"/>
              <p:cNvSpPr>
                <a:spLocks noChangeArrowheads="1"/>
              </p:cNvSpPr>
              <p:nvPr/>
            </p:nvSpPr>
            <p:spPr bwMode="auto">
              <a:xfrm>
                <a:off x="642910" y="4071942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Oval 45"/>
              <p:cNvSpPr>
                <a:spLocks noChangeArrowheads="1"/>
              </p:cNvSpPr>
              <p:nvPr/>
            </p:nvSpPr>
            <p:spPr bwMode="auto">
              <a:xfrm>
                <a:off x="571472" y="5570554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Oval 45"/>
              <p:cNvSpPr>
                <a:spLocks noChangeArrowheads="1"/>
              </p:cNvSpPr>
              <p:nvPr/>
            </p:nvSpPr>
            <p:spPr bwMode="auto">
              <a:xfrm>
                <a:off x="2920995" y="5500702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Oval 45"/>
              <p:cNvSpPr>
                <a:spLocks noChangeArrowheads="1"/>
              </p:cNvSpPr>
              <p:nvPr/>
            </p:nvSpPr>
            <p:spPr bwMode="auto">
              <a:xfrm>
                <a:off x="3000364" y="4071942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Oval 45"/>
              <p:cNvSpPr>
                <a:spLocks noChangeArrowheads="1"/>
              </p:cNvSpPr>
              <p:nvPr/>
            </p:nvSpPr>
            <p:spPr bwMode="auto">
              <a:xfrm>
                <a:off x="5278449" y="4071942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Oval 45"/>
              <p:cNvSpPr>
                <a:spLocks noChangeArrowheads="1"/>
              </p:cNvSpPr>
              <p:nvPr/>
            </p:nvSpPr>
            <p:spPr bwMode="auto">
              <a:xfrm>
                <a:off x="5286380" y="5499116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Oval 45"/>
              <p:cNvSpPr>
                <a:spLocks noChangeArrowheads="1"/>
              </p:cNvSpPr>
              <p:nvPr/>
            </p:nvSpPr>
            <p:spPr bwMode="auto">
              <a:xfrm>
                <a:off x="7707341" y="5500702"/>
                <a:ext cx="1008063" cy="287338"/>
              </a:xfrm>
              <a:prstGeom prst="ellips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1" name="Oval 70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9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619764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أحل المسائل الآتية: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85860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حفظ فراس 34 سورة من القرآن الكريم فى السنة الماضية, وفى هذه السنة حفظ 8 سور أخرى. فكم سورة حفظ فراس فى السنتين ؟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42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سورة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2714620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كان فى صفنا 24 طالبا فى بداية العام الدراسى, وفى الفصل الثانى انضم إلينا 5 طلاب جدد , كم طالبا أصبح فى صفنا الآن ؟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29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طالبا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929066"/>
            <a:ext cx="7992888" cy="85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 – أنظر إلى </a:t>
            </a:r>
            <a:r>
              <a:rPr lang="ar-EG" sz="200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المسائل السابقة , وأحوط كل ناتج جمع لابد من إعادة تجميع الآحاد إلى عشرات للحصول عليه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Oval 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706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4" descr="scan003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1851938"/>
            <a:ext cx="8001056" cy="4557564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6 جمع عددين مكونين من رقمين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استعمل ورقة العمل (7) و □□□□□□□□□ لأجد ناتج الجمع: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pSp>
        <p:nvGrpSpPr>
          <p:cNvPr id="2" name="Group 73"/>
          <p:cNvGrpSpPr/>
          <p:nvPr/>
        </p:nvGrpSpPr>
        <p:grpSpPr>
          <a:xfrm>
            <a:off x="781028" y="2000240"/>
            <a:ext cx="7796258" cy="4286280"/>
            <a:chOff x="781028" y="2000240"/>
            <a:chExt cx="7796258" cy="4286280"/>
          </a:xfrm>
        </p:grpSpPr>
        <p:grpSp>
          <p:nvGrpSpPr>
            <p:cNvPr id="4" name="Group 36"/>
            <p:cNvGrpSpPr/>
            <p:nvPr/>
          </p:nvGrpSpPr>
          <p:grpSpPr>
            <a:xfrm>
              <a:off x="781028" y="2000240"/>
              <a:ext cx="7286675" cy="3429024"/>
              <a:chOff x="781028" y="2000240"/>
              <a:chExt cx="7286675" cy="3429024"/>
            </a:xfrm>
          </p:grpSpPr>
          <p:sp>
            <p:nvSpPr>
              <p:cNvPr id="19" name="Text Box 8"/>
              <p:cNvSpPr txBox="1">
                <a:spLocks noChangeArrowheads="1"/>
              </p:cNvSpPr>
              <p:nvPr/>
            </p:nvSpPr>
            <p:spPr bwMode="auto">
              <a:xfrm>
                <a:off x="7420003" y="2011359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 Box 8"/>
              <p:cNvSpPr txBox="1">
                <a:spLocks noChangeArrowheads="1"/>
              </p:cNvSpPr>
              <p:nvPr/>
            </p:nvSpPr>
            <p:spPr bwMode="auto">
              <a:xfrm>
                <a:off x="852466" y="2000240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 Box 8"/>
              <p:cNvSpPr txBox="1">
                <a:spLocks noChangeArrowheads="1"/>
              </p:cNvSpPr>
              <p:nvPr/>
            </p:nvSpPr>
            <p:spPr bwMode="auto">
              <a:xfrm>
                <a:off x="852466" y="3541715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781028" y="5113351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2995606" y="5143512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5214942" y="2000240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>
                <a:off x="5210184" y="3613153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7358082" y="3613153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353324" y="5184789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Text Box 8"/>
              <p:cNvSpPr txBox="1">
                <a:spLocks noChangeArrowheads="1"/>
              </p:cNvSpPr>
              <p:nvPr/>
            </p:nvSpPr>
            <p:spPr bwMode="auto">
              <a:xfrm>
                <a:off x="3067044" y="2000240"/>
                <a:ext cx="6477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1000" b="1" dirty="0">
                    <a:solidFill>
                      <a:srgbClr val="FF0000"/>
                    </a:solidFill>
                  </a:rPr>
                  <a:t>1</a:t>
                </a:r>
                <a:endParaRPr lang="en-US" sz="10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" name="Group 59"/>
            <p:cNvGrpSpPr/>
            <p:nvPr/>
          </p:nvGrpSpPr>
          <p:grpSpPr>
            <a:xfrm>
              <a:off x="852466" y="2643182"/>
              <a:ext cx="7724820" cy="3643338"/>
              <a:chOff x="852466" y="2643182"/>
              <a:chExt cx="7724820" cy="3643338"/>
            </a:xfrm>
          </p:grpSpPr>
          <p:grpSp>
            <p:nvGrpSpPr>
              <p:cNvPr id="7" name="Group 40"/>
              <p:cNvGrpSpPr/>
              <p:nvPr/>
            </p:nvGrpSpPr>
            <p:grpSpPr>
              <a:xfrm>
                <a:off x="928662" y="2643182"/>
                <a:ext cx="7648624" cy="457200"/>
                <a:chOff x="928662" y="2643182"/>
                <a:chExt cx="7648624" cy="457200"/>
              </a:xfrm>
            </p:grpSpPr>
            <p:sp>
              <p:nvSpPr>
                <p:cNvPr id="1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929586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0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562879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>
                      <a:solidFill>
                        <a:srgbClr val="FF0000"/>
                      </a:solidFill>
                    </a:rPr>
                    <a:t>6</a:t>
                  </a:r>
                  <a:endParaRPr lang="en-US" sz="24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781688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6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353060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5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071802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 dirty="0">
                      <a:solidFill>
                        <a:srgbClr val="FF0000"/>
                      </a:solidFill>
                    </a:rPr>
                    <a:t>7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638548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4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423970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7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928662" y="264318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4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" name="Group 41"/>
              <p:cNvGrpSpPr/>
              <p:nvPr/>
            </p:nvGrpSpPr>
            <p:grpSpPr>
              <a:xfrm>
                <a:off x="857224" y="4186246"/>
                <a:ext cx="7715304" cy="528638"/>
                <a:chOff x="855636" y="2786058"/>
                <a:chExt cx="7715304" cy="528638"/>
              </a:xfrm>
            </p:grpSpPr>
            <p:sp>
              <p:nvSpPr>
                <p:cNvPr id="4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923240" y="2857496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2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427932" y="2814630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9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708662" y="2857496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5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280034" y="2814630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5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065456" y="2786058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4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498842" y="2786058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7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355702" y="2786058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3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5636" y="2786058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8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9" name="Group 50"/>
              <p:cNvGrpSpPr/>
              <p:nvPr/>
            </p:nvGrpSpPr>
            <p:grpSpPr>
              <a:xfrm>
                <a:off x="852466" y="5715016"/>
                <a:ext cx="7653382" cy="571504"/>
                <a:chOff x="919146" y="2886068"/>
                <a:chExt cx="7653382" cy="571504"/>
              </a:xfrm>
            </p:grpSpPr>
            <p:sp>
              <p:nvSpPr>
                <p:cNvPr id="5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924828" y="300037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1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562879" y="3000372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3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281622" y="2957506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SA" sz="2400" b="1" dirty="0">
                      <a:solidFill>
                        <a:srgbClr val="FF0000"/>
                      </a:solidFill>
                    </a:rPr>
                    <a:t>7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710250" y="2957506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6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38482" y="2928934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6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562352" y="2928934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5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352532" y="2886068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3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919146" y="2928934"/>
                  <a:ext cx="6477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ar-EG" sz="2400" b="1" dirty="0">
                      <a:solidFill>
                        <a:srgbClr val="FF0000"/>
                      </a:solidFill>
                    </a:rPr>
                    <a:t>5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51" name="Oval 50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21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619764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أحل المسألتين الآتيتين: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85860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باع محمود 32 مترا من القماش, وباع سالم 17 مترا. كم مترا من القماش باع الاثنان ؟    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49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مترا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2714620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زرع طلاب الصف الثانى 45 شجرة, وطلاب الصف الثالث 40 شجرة. كم شجرة زرع جميع الطلاب ؟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85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شجرة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13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7 تقدير ناتج الجمع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أقرب كل عدد إلى أقرب عشرة ثم أقدر ناتج الجمع: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428596" y="1857364"/>
            <a:ext cx="8247092" cy="4000528"/>
            <a:chOff x="428596" y="1857364"/>
            <a:chExt cx="8247092" cy="4000528"/>
          </a:xfrm>
        </p:grpSpPr>
        <p:grpSp>
          <p:nvGrpSpPr>
            <p:cNvPr id="65" name="Group 64"/>
            <p:cNvGrpSpPr/>
            <p:nvPr/>
          </p:nvGrpSpPr>
          <p:grpSpPr>
            <a:xfrm>
              <a:off x="468313" y="1857364"/>
              <a:ext cx="8207375" cy="4000528"/>
              <a:chOff x="468313" y="1857364"/>
              <a:chExt cx="8207375" cy="4000528"/>
            </a:xfrm>
          </p:grpSpPr>
          <p:pic>
            <p:nvPicPr>
              <p:cNvPr id="51" name="Picture 4" descr="scan0038"/>
              <p:cNvPicPr>
                <a:picLocks noChangeAspect="1" noChangeArrowheads="1"/>
              </p:cNvPicPr>
              <p:nvPr/>
            </p:nvPicPr>
            <p:blipFill>
              <a:blip r:embed="rId2" cstate="screen"/>
              <a:srcRect/>
              <a:stretch>
                <a:fillRect/>
              </a:stretch>
            </p:blipFill>
            <p:spPr bwMode="auto">
              <a:xfrm>
                <a:off x="468313" y="1857364"/>
                <a:ext cx="8207375" cy="3857652"/>
              </a:xfrm>
              <a:prstGeom prst="rect">
                <a:avLst/>
              </a:prstGeom>
              <a:noFill/>
            </p:spPr>
          </p:pic>
          <p:sp>
            <p:nvSpPr>
              <p:cNvPr id="61" name="Text Box 6"/>
              <p:cNvSpPr txBox="1">
                <a:spLocks noChangeArrowheads="1"/>
              </p:cNvSpPr>
              <p:nvPr/>
            </p:nvSpPr>
            <p:spPr bwMode="auto">
              <a:xfrm>
                <a:off x="6338916" y="1984709"/>
                <a:ext cx="661976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ar-SA" sz="2000" b="1" dirty="0">
                    <a:solidFill>
                      <a:srgbClr val="FF0000"/>
                    </a:solidFill>
                  </a:rPr>
                  <a:t>50</a:t>
                </a:r>
                <a:endParaRPr lang="ar-EG" sz="2000" b="1" dirty="0">
                  <a:solidFill>
                    <a:srgbClr val="FF0000"/>
                  </a:solidFill>
                </a:endParaRPr>
              </a:p>
              <a:p>
                <a:r>
                  <a:rPr lang="ar-EG" sz="2000" b="1" dirty="0">
                    <a:solidFill>
                      <a:srgbClr val="FF0000"/>
                    </a:solidFill>
                  </a:rPr>
                  <a:t>20</a:t>
                </a:r>
              </a:p>
              <a:p>
                <a:r>
                  <a:rPr lang="ar-EG" sz="2000" b="1" dirty="0">
                    <a:solidFill>
                      <a:srgbClr val="FF0000"/>
                    </a:solidFill>
                  </a:rPr>
                  <a:t>70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2" name="Text Box 6"/>
              <p:cNvSpPr txBox="1">
                <a:spLocks noChangeArrowheads="1"/>
              </p:cNvSpPr>
              <p:nvPr/>
            </p:nvSpPr>
            <p:spPr bwMode="auto">
              <a:xfrm>
                <a:off x="6357950" y="2913403"/>
                <a:ext cx="661976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ar-EG" sz="2000" b="1" dirty="0">
                    <a:solidFill>
                      <a:srgbClr val="FF0000"/>
                    </a:solidFill>
                  </a:rPr>
                  <a:t>2</a:t>
                </a:r>
                <a:r>
                  <a:rPr lang="ar-SA" sz="2000" b="1" dirty="0">
                    <a:solidFill>
                      <a:srgbClr val="FF0000"/>
                    </a:solidFill>
                  </a:rPr>
                  <a:t>0</a:t>
                </a:r>
                <a:endParaRPr lang="ar-EG" sz="2000" b="1" dirty="0">
                  <a:solidFill>
                    <a:srgbClr val="FF0000"/>
                  </a:solidFill>
                </a:endParaRPr>
              </a:p>
              <a:p>
                <a:r>
                  <a:rPr lang="ar-EG" sz="2000" b="1" dirty="0">
                    <a:solidFill>
                      <a:srgbClr val="FF0000"/>
                    </a:solidFill>
                  </a:rPr>
                  <a:t>20</a:t>
                </a:r>
              </a:p>
              <a:p>
                <a:r>
                  <a:rPr lang="ar-EG" sz="2000" b="1" dirty="0">
                    <a:solidFill>
                      <a:srgbClr val="FF0000"/>
                    </a:solidFill>
                  </a:rPr>
                  <a:t>40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Text Box 6"/>
              <p:cNvSpPr txBox="1">
                <a:spLocks noChangeArrowheads="1"/>
              </p:cNvSpPr>
              <p:nvPr/>
            </p:nvSpPr>
            <p:spPr bwMode="auto">
              <a:xfrm>
                <a:off x="6357950" y="3857628"/>
                <a:ext cx="661976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ar-SA" sz="2000" b="1" dirty="0">
                    <a:solidFill>
                      <a:srgbClr val="FF0000"/>
                    </a:solidFill>
                  </a:rPr>
                  <a:t>50</a:t>
                </a:r>
                <a:endParaRPr lang="ar-EG" sz="2000" b="1" dirty="0">
                  <a:solidFill>
                    <a:srgbClr val="FF0000"/>
                  </a:solidFill>
                </a:endParaRPr>
              </a:p>
              <a:p>
                <a:r>
                  <a:rPr lang="ar-EG" sz="2000" b="1" dirty="0">
                    <a:solidFill>
                      <a:srgbClr val="FF0000"/>
                    </a:solidFill>
                  </a:rPr>
                  <a:t>30</a:t>
                </a:r>
              </a:p>
              <a:p>
                <a:r>
                  <a:rPr lang="ar-EG" sz="2000" b="1" dirty="0">
                    <a:solidFill>
                      <a:srgbClr val="FF0000"/>
                    </a:solidFill>
                  </a:rPr>
                  <a:t>80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Text Box 6"/>
              <p:cNvSpPr txBox="1">
                <a:spLocks noChangeArrowheads="1"/>
              </p:cNvSpPr>
              <p:nvPr/>
            </p:nvSpPr>
            <p:spPr bwMode="auto">
              <a:xfrm>
                <a:off x="6338916" y="4842229"/>
                <a:ext cx="661976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ar-EG" sz="2000" b="1" dirty="0">
                    <a:solidFill>
                      <a:srgbClr val="FF0000"/>
                    </a:solidFill>
                  </a:rPr>
                  <a:t>2</a:t>
                </a:r>
                <a:r>
                  <a:rPr lang="ar-SA" sz="2000" b="1" dirty="0">
                    <a:solidFill>
                      <a:srgbClr val="FF0000"/>
                    </a:solidFill>
                  </a:rPr>
                  <a:t>0</a:t>
                </a:r>
                <a:endParaRPr lang="ar-EG" sz="2000" b="1" dirty="0">
                  <a:solidFill>
                    <a:srgbClr val="FF0000"/>
                  </a:solidFill>
                </a:endParaRPr>
              </a:p>
              <a:p>
                <a:r>
                  <a:rPr lang="ar-EG" sz="2000" b="1" dirty="0">
                    <a:solidFill>
                      <a:srgbClr val="FF0000"/>
                    </a:solidFill>
                  </a:rPr>
                  <a:t>70</a:t>
                </a:r>
              </a:p>
              <a:p>
                <a:r>
                  <a:rPr lang="ar-EG" sz="2000" b="1" dirty="0">
                    <a:solidFill>
                      <a:srgbClr val="FF0000"/>
                    </a:solidFill>
                  </a:rPr>
                  <a:t>90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6" name="Text Box 6"/>
            <p:cNvSpPr txBox="1">
              <a:spLocks noChangeArrowheads="1"/>
            </p:cNvSpPr>
            <p:nvPr/>
          </p:nvSpPr>
          <p:spPr bwMode="auto">
            <a:xfrm>
              <a:off x="3428992" y="1928802"/>
              <a:ext cx="66197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EG" sz="2000" b="1" dirty="0">
                  <a:solidFill>
                    <a:srgbClr val="FF0000"/>
                  </a:solidFill>
                </a:rPr>
                <a:t>30</a:t>
              </a: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40</a:t>
              </a: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70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 Box 6"/>
            <p:cNvSpPr txBox="1">
              <a:spLocks noChangeArrowheads="1"/>
            </p:cNvSpPr>
            <p:nvPr/>
          </p:nvSpPr>
          <p:spPr bwMode="auto">
            <a:xfrm>
              <a:off x="3448026" y="2857496"/>
              <a:ext cx="66197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EG" sz="2000" b="1" dirty="0">
                  <a:solidFill>
                    <a:srgbClr val="FF0000"/>
                  </a:solidFill>
                </a:rPr>
                <a:t>6</a:t>
              </a:r>
              <a:r>
                <a:rPr lang="ar-SA" sz="2000" b="1" dirty="0">
                  <a:solidFill>
                    <a:srgbClr val="FF0000"/>
                  </a:solidFill>
                </a:rPr>
                <a:t>0</a:t>
              </a:r>
              <a:endParaRPr lang="ar-EG" sz="2000" b="1" dirty="0">
                <a:solidFill>
                  <a:srgbClr val="FF0000"/>
                </a:solidFill>
              </a:endParaRP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30</a:t>
              </a: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90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3448026" y="3801721"/>
              <a:ext cx="66197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EG" sz="2000" b="1" dirty="0">
                  <a:solidFill>
                    <a:srgbClr val="FF0000"/>
                  </a:solidFill>
                </a:rPr>
                <a:t>3</a:t>
              </a:r>
              <a:r>
                <a:rPr lang="ar-SA" sz="2000" b="1" dirty="0">
                  <a:solidFill>
                    <a:srgbClr val="FF0000"/>
                  </a:solidFill>
                </a:rPr>
                <a:t>0</a:t>
              </a:r>
              <a:endParaRPr lang="ar-EG" sz="2000" b="1" dirty="0">
                <a:solidFill>
                  <a:srgbClr val="FF0000"/>
                </a:solidFill>
              </a:endParaRP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10</a:t>
              </a: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40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 Box 6"/>
            <p:cNvSpPr txBox="1">
              <a:spLocks noChangeArrowheads="1"/>
            </p:cNvSpPr>
            <p:nvPr/>
          </p:nvSpPr>
          <p:spPr bwMode="auto">
            <a:xfrm>
              <a:off x="3428992" y="4786322"/>
              <a:ext cx="66197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EG" sz="2000" b="1" dirty="0">
                  <a:solidFill>
                    <a:srgbClr val="FF0000"/>
                  </a:solidFill>
                </a:rPr>
                <a:t>5</a:t>
              </a:r>
              <a:r>
                <a:rPr lang="ar-SA" sz="2000" b="1" dirty="0">
                  <a:solidFill>
                    <a:srgbClr val="FF0000"/>
                  </a:solidFill>
                </a:rPr>
                <a:t>0</a:t>
              </a:r>
              <a:endParaRPr lang="ar-EG" sz="2000" b="1" dirty="0">
                <a:solidFill>
                  <a:srgbClr val="FF0000"/>
                </a:solidFill>
              </a:endParaRP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20</a:t>
              </a: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70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428596" y="1984709"/>
              <a:ext cx="66197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EG" sz="2000" b="1" dirty="0">
                  <a:solidFill>
                    <a:srgbClr val="FF0000"/>
                  </a:solidFill>
                </a:rPr>
                <a:t>2</a:t>
              </a:r>
              <a:r>
                <a:rPr lang="ar-SA" sz="2000" b="1" dirty="0">
                  <a:solidFill>
                    <a:srgbClr val="FF0000"/>
                  </a:solidFill>
                </a:rPr>
                <a:t>0</a:t>
              </a:r>
              <a:endParaRPr lang="ar-EG" sz="2000" b="1" dirty="0">
                <a:solidFill>
                  <a:srgbClr val="FF0000"/>
                </a:solidFill>
              </a:endParaRP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20</a:t>
              </a: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40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1" name="Text Box 6"/>
            <p:cNvSpPr txBox="1">
              <a:spLocks noChangeArrowheads="1"/>
            </p:cNvSpPr>
            <p:nvPr/>
          </p:nvSpPr>
          <p:spPr bwMode="auto">
            <a:xfrm>
              <a:off x="447630" y="2913403"/>
              <a:ext cx="66197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EG" sz="2000" b="1" dirty="0">
                  <a:solidFill>
                    <a:srgbClr val="FF0000"/>
                  </a:solidFill>
                </a:rPr>
                <a:t>3</a:t>
              </a:r>
              <a:r>
                <a:rPr lang="ar-SA" sz="2000" b="1" dirty="0">
                  <a:solidFill>
                    <a:srgbClr val="FF0000"/>
                  </a:solidFill>
                </a:rPr>
                <a:t>0</a:t>
              </a:r>
              <a:endParaRPr lang="ar-EG" sz="2000" b="1" dirty="0">
                <a:solidFill>
                  <a:srgbClr val="FF0000"/>
                </a:solidFill>
              </a:endParaRP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40</a:t>
              </a: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70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447630" y="3857628"/>
              <a:ext cx="66197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EG" sz="2000" b="1" dirty="0">
                  <a:solidFill>
                    <a:srgbClr val="FF0000"/>
                  </a:solidFill>
                </a:rPr>
                <a:t>7</a:t>
              </a:r>
              <a:r>
                <a:rPr lang="ar-SA" sz="2000" b="1" dirty="0">
                  <a:solidFill>
                    <a:srgbClr val="FF0000"/>
                  </a:solidFill>
                </a:rPr>
                <a:t>0</a:t>
              </a:r>
              <a:endParaRPr lang="ar-EG" sz="2000" b="1" dirty="0">
                <a:solidFill>
                  <a:srgbClr val="FF0000"/>
                </a:solidFill>
              </a:endParaRP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20</a:t>
              </a: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90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428596" y="4842229"/>
              <a:ext cx="66197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ar-EG" sz="2000" b="1" dirty="0">
                  <a:solidFill>
                    <a:srgbClr val="FF0000"/>
                  </a:solidFill>
                </a:rPr>
                <a:t>4</a:t>
              </a:r>
              <a:r>
                <a:rPr lang="ar-SA" sz="2000" b="1" dirty="0">
                  <a:solidFill>
                    <a:srgbClr val="FF0000"/>
                  </a:solidFill>
                </a:rPr>
                <a:t>0</a:t>
              </a:r>
              <a:endParaRPr lang="ar-EG" sz="2000" b="1" dirty="0">
                <a:solidFill>
                  <a:srgbClr val="FF0000"/>
                </a:solidFill>
              </a:endParaRP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30</a:t>
              </a:r>
            </a:p>
            <a:p>
              <a:r>
                <a:rPr lang="ar-EG" sz="2000" b="1" dirty="0">
                  <a:solidFill>
                    <a:srgbClr val="FF0000"/>
                  </a:solidFill>
                </a:rPr>
                <a:t>70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Oval 19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98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619764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أحل المسألتين الآتيتين: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85860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كان على الشاطئ 34 رجلا و 57 طفلا . كم شخصا كان على الشاطئ تقريبا ؟    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90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شخصا تقريبا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2714620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السلة الأولى 24 تفاحة , وفى السلة الثانية 37 تفاحة . كم تفاحة فى السلتين تقريبا ؟ 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60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تفاحة تقريبا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54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8 جمع ثلاثة أعداد كل منها مكون من رقمين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أجد ناتج الجمع: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28596" y="1928801"/>
            <a:ext cx="8429684" cy="3857653"/>
            <a:chOff x="428596" y="1928801"/>
            <a:chExt cx="8429684" cy="3857653"/>
          </a:xfrm>
        </p:grpSpPr>
        <p:pic>
          <p:nvPicPr>
            <p:cNvPr id="20" name="Picture 4" descr="scan0039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28596" y="1928801"/>
              <a:ext cx="8429684" cy="3766455"/>
            </a:xfrm>
            <a:prstGeom prst="rect">
              <a:avLst/>
            </a:prstGeom>
            <a:noFill/>
          </p:spPr>
        </p:pic>
        <p:grpSp>
          <p:nvGrpSpPr>
            <p:cNvPr id="36" name="Group 35"/>
            <p:cNvGrpSpPr/>
            <p:nvPr/>
          </p:nvGrpSpPr>
          <p:grpSpPr>
            <a:xfrm>
              <a:off x="666765" y="2859100"/>
              <a:ext cx="7548573" cy="2927354"/>
              <a:chOff x="666765" y="2859100"/>
              <a:chExt cx="7548573" cy="2927354"/>
            </a:xfrm>
          </p:grpSpPr>
          <p:sp>
            <p:nvSpPr>
              <p:cNvPr id="21" name="Text Box 6"/>
              <p:cNvSpPr txBox="1">
                <a:spLocks noChangeArrowheads="1"/>
              </p:cNvSpPr>
              <p:nvPr/>
            </p:nvSpPr>
            <p:spPr bwMode="auto">
              <a:xfrm>
                <a:off x="7567638" y="2859100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 dirty="0">
                    <a:solidFill>
                      <a:srgbClr val="FF0000"/>
                    </a:solidFill>
                  </a:rPr>
                  <a:t>95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 Box 7"/>
              <p:cNvSpPr txBox="1">
                <a:spLocks noChangeArrowheads="1"/>
              </p:cNvSpPr>
              <p:nvPr/>
            </p:nvSpPr>
            <p:spPr bwMode="auto">
              <a:xfrm>
                <a:off x="5748317" y="2859100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93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4092553" y="2859100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99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2392381" y="2859100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98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785786" y="2859100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90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 Box 11"/>
              <p:cNvSpPr txBox="1">
                <a:spLocks noChangeArrowheads="1"/>
              </p:cNvSpPr>
              <p:nvPr/>
            </p:nvSpPr>
            <p:spPr bwMode="auto">
              <a:xfrm>
                <a:off x="7496200" y="4071942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54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 Box 12"/>
              <p:cNvSpPr txBox="1">
                <a:spLocks noChangeArrowheads="1"/>
              </p:cNvSpPr>
              <p:nvPr/>
            </p:nvSpPr>
            <p:spPr bwMode="auto">
              <a:xfrm>
                <a:off x="5770585" y="4035439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90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 Box 13"/>
              <p:cNvSpPr txBox="1">
                <a:spLocks noChangeArrowheads="1"/>
              </p:cNvSpPr>
              <p:nvPr/>
            </p:nvSpPr>
            <p:spPr bwMode="auto">
              <a:xfrm>
                <a:off x="4071934" y="4071942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99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 Box 14"/>
              <p:cNvSpPr txBox="1">
                <a:spLocks noChangeArrowheads="1"/>
              </p:cNvSpPr>
              <p:nvPr/>
            </p:nvSpPr>
            <p:spPr bwMode="auto">
              <a:xfrm>
                <a:off x="2320942" y="4000504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92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 Box 15"/>
              <p:cNvSpPr txBox="1">
                <a:spLocks noChangeArrowheads="1"/>
              </p:cNvSpPr>
              <p:nvPr/>
            </p:nvSpPr>
            <p:spPr bwMode="auto">
              <a:xfrm>
                <a:off x="715935" y="4106877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92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7496200" y="5329254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99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 Box 17"/>
              <p:cNvSpPr txBox="1">
                <a:spLocks noChangeArrowheads="1"/>
              </p:cNvSpPr>
              <p:nvPr/>
            </p:nvSpPr>
            <p:spPr bwMode="auto">
              <a:xfrm>
                <a:off x="5770585" y="5329254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77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 Box 18"/>
              <p:cNvSpPr txBox="1">
                <a:spLocks noChangeArrowheads="1"/>
              </p:cNvSpPr>
              <p:nvPr/>
            </p:nvSpPr>
            <p:spPr bwMode="auto">
              <a:xfrm>
                <a:off x="4117995" y="5329254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92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Text Box 19"/>
              <p:cNvSpPr txBox="1">
                <a:spLocks noChangeArrowheads="1"/>
              </p:cNvSpPr>
              <p:nvPr/>
            </p:nvSpPr>
            <p:spPr bwMode="auto">
              <a:xfrm>
                <a:off x="2320942" y="5329254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88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Text Box 20"/>
              <p:cNvSpPr txBox="1">
                <a:spLocks noChangeArrowheads="1"/>
              </p:cNvSpPr>
              <p:nvPr/>
            </p:nvSpPr>
            <p:spPr bwMode="auto">
              <a:xfrm>
                <a:off x="666765" y="5329254"/>
                <a:ext cx="6477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>
                    <a:solidFill>
                      <a:srgbClr val="FF0000"/>
                    </a:solidFill>
                  </a:rPr>
                  <a:t>88</a:t>
                </a:r>
                <a:endParaRPr lang="en-US" sz="2400" b="1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8" name="Oval 3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2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619764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أحل المسألتين الآتيتين: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85860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إشتركت عائلة جاسم فى قطف ثمار التفاح من بستان العائلة. فقطف جاسم 24 تفاحة, وقطفت زوجته 35 تفاحة , وقطف ابنهما 26 تفاحة. كم تفاحة قطفت العائلة ؟              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85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تفاحة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3127717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أختار جملة جمع من الجمل السابقة فى هذه الصفحة , وأكتب مسألة عنها 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انظر الى إجابات الطلبة 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423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9 استقصاء حل المسألة 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أختار خطة مناسبة لحل كل مسألة مما يأتى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3108" y="1984709"/>
            <a:ext cx="667328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اشترك مروان وسعيد وحسين فى مسابقة للقراءة. لم يحصل مروان على المركز الثانى, وحصل سعيد على نقاط أكثر من مروان. فإذا كان سعيد فى المركز الثانى , فمن الذى حصل على المركز الأول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	      حسين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هو الذى حصل على المركز الأول.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4237688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مزرعة والد سلمان 24 بقرة, وفيها ضعف ذلك العدد من الخيول. كم بقرة وحصانا فى مزرعة أبى سلمان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		   72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بقرة وحصانا 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20" y="1857364"/>
          <a:ext cx="1833554" cy="1371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554"/>
              </a:tblGrid>
              <a:tr h="345047"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خطط </a:t>
                      </a:r>
                      <a:r>
                        <a:rPr lang="ar-EG" b="1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 حل المسألة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45047"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EG" b="1" dirty="0" smtClean="0">
                          <a:solidFill>
                            <a:srgbClr val="002060"/>
                          </a:solidFill>
                        </a:rPr>
                        <a:t>ارسم صورة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EG" b="1" dirty="0" smtClean="0">
                          <a:solidFill>
                            <a:srgbClr val="002060"/>
                          </a:solidFill>
                        </a:rPr>
                        <a:t>أحل</a:t>
                      </a:r>
                      <a:r>
                        <a:rPr lang="ar-EG" b="1" baseline="0" dirty="0" smtClean="0">
                          <a:solidFill>
                            <a:srgbClr val="002060"/>
                          </a:solidFill>
                        </a:rPr>
                        <a:t> عكسيا</a:t>
                      </a:r>
                      <a:endParaRPr lang="ar-EG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45047"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EG" b="1" dirty="0" smtClean="0">
                          <a:solidFill>
                            <a:srgbClr val="002060"/>
                          </a:solidFill>
                        </a:rPr>
                        <a:t>أكتب جملة عددية</a:t>
                      </a:r>
                      <a:endParaRPr lang="ar-EG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Oval 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80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26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0034" y="928670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باع جزار 3 خراف, وزن الأول 37 كيلوجراما من اللحم , ووزن الثانى 36 كيلوجراما , ووزن الثالث 26 كيلوجراما. كم كيلوجراما من اللحم باع الجزار ؟                             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99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كيلوجراما من اللحم 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3127717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انفق أحمد 30 ريالا يوم الجمعة, وأنفق أكثر من ذلك المبلغ بأربعة ريالات يوم السبت, وأنفق يوم الأحد مبلغا يساوى ما أنفققه يوم السبت . كم ريالا أنفق أحمد يوم الأحد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34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ريالا 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Oval 4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2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1 جمع العشرات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أجد ناتج الجمع فيما يأتى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16073"/>
              </p:ext>
            </p:extLst>
          </p:nvPr>
        </p:nvGraphicFramePr>
        <p:xfrm>
          <a:off x="357158" y="1785926"/>
          <a:ext cx="8572560" cy="444914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4512"/>
                <a:gridCol w="1714512"/>
                <a:gridCol w="1288960"/>
                <a:gridCol w="1727656"/>
                <a:gridCol w="2126920"/>
              </a:tblGrid>
              <a:tr h="571504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عشرات + 2 عشرات =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عشرات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70 + 20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1504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6 عشرات + 2 عشرات =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عشرات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60 + 20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628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 عشرات + 7 عشرات =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عشرات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10 + 70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94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 عشرات + 4 عشرات =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عشرات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50 + 40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20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30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+ 40</a:t>
                      </a:r>
                      <a:endParaRPr lang="ar-EG" sz="24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40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 20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+ 60</a:t>
                      </a:r>
                      <a:endParaRPr lang="ar-EG" sz="24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80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50 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80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30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+ 30</a:t>
                      </a:r>
                      <a:endParaRPr lang="ar-EG" sz="24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40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+ 10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 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+ 60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20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+ 70</a:t>
                      </a:r>
                      <a:endParaRPr lang="ar-EG" sz="24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Oval 12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الرجوعؤ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852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71472" y="1285860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علبة فيها 10 مشابك للورق, وعلبة أخرى فيها 50 مشبكا. كم مشبكا فى العلبتين معا؟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60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مشبكا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71480"/>
            <a:ext cx="7992888" cy="6083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أجمع العشرات لأحل المسألتين الآتيتين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770527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المكتبة 20 قلما أحمر و 40 قلما أسود . كم قلما فى المكتبة ؟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60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قلما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52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2 الجمع بالعد التصاعدى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أجمع بالعد التصاعدى , ثم أكتب ناتج الجمع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525208"/>
              </p:ext>
            </p:extLst>
          </p:nvPr>
        </p:nvGraphicFramePr>
        <p:xfrm>
          <a:off x="500034" y="2766072"/>
          <a:ext cx="8286809" cy="2377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4255"/>
                <a:gridCol w="2204255"/>
                <a:gridCol w="1657146"/>
                <a:gridCol w="2221153"/>
              </a:tblGrid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47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73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+ 20</a:t>
                      </a:r>
                      <a:endParaRPr lang="ar-EG" sz="24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42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+ 50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 92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 24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+ 24</a:t>
                      </a:r>
                      <a:endParaRPr lang="ar-EG" sz="24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48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22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+ 33</a:t>
                      </a:r>
                      <a:endParaRPr lang="ar-EG" sz="24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41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+ 56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34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+ 22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 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34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4" descr="scan003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1857364"/>
            <a:ext cx="8072494" cy="590670"/>
          </a:xfrm>
          <a:prstGeom prst="rect">
            <a:avLst/>
          </a:prstGeom>
          <a:noFill/>
        </p:spPr>
      </p:pic>
      <p:sp>
        <p:nvSpPr>
          <p:cNvPr id="8" name="Oval 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925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619764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أعد تصاعديا لأحل المسائل الآتية: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92240"/>
              </p:ext>
            </p:extLst>
          </p:nvPr>
        </p:nvGraphicFramePr>
        <p:xfrm>
          <a:off x="500035" y="1383025"/>
          <a:ext cx="8286808" cy="10834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11420"/>
                <a:gridCol w="3011420"/>
                <a:gridCol w="2263968"/>
              </a:tblGrid>
              <a:tr h="617215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28 + 40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38 + 1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77 + 11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6263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65 + 30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76 + 2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55 + 44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99 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2714620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مدرستنا ثلاثة وثلاثون طالبا يمارسون السباحة, وأربعون طالبا يلعبون كرة السلة. كم طالبا يمارس الرياضة فى مدرستنا؟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73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طالبا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413601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عند سعاد 27 ربطة شعر , وعند أختها 32 ربطة شعر , كم ربطة شعر عند الأختين ؟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59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ربطة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47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3 أحل المسألة : أحل عكسيا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أحل المسألة الآتية عكسيا , وأبين خطوات الحل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34" y="1984709"/>
            <a:ext cx="831635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مزرعة عمى عدد من الطيور, يزيد عددها 12 طائرا على عدد الطيور فى مزرعة أبى. فإذا كان عدد الطيور فى مزرعة أبى يزيد 5 على ما فى مزرعة جدى, وكان فى مزرعة جدى 10 طيور. فكم طائرا فى مزرعة عمى؟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5 + 10 = 15 , 15 + 12 = 27                      27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طائرا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4023374"/>
            <a:ext cx="82449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اشترت فاطمة عددا من الدجاجات يزيد عددها 5 على عدد الدجاجات التى اشترتها مها, وهو 4 دجاجات, وعدد الدجاجات التى اشترتها عائشة يزيد 6 على ما اشترته فاطمة , فكم دجاجة اشترت عائشة؟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5 + 4 = 9   , 9 + 6 = 15                15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دجاجة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89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2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00034" y="928670"/>
            <a:ext cx="831635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خبزت خالتى 7 كعكات , وخبزت أمى أكثر من ذلك العدد بأربع كعكات, وخبزت أختى أكثر مما خبزت أمى بست كعكات , فكم كعكعة خبزت أختى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 + 4 = 11 , 11 + 6 = 17                      17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كعكة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2775892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قطف عدنان عددا من التفاح يزيد على ما قطفه أحمد بـ 5 , والعدد الذى قطفه أحمد يزيد على ما قطفه أمجد بـ 3 . فإذا قطف أمجد تفاحتين , فكم تفاحة قطف عدنان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2 + 3 = 5   , 5 + 5 = 10                10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تفاحات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Oval 4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4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– 4 الجمع بإعادة التجميع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استعمل ورقة العمل (6) و □□□□□□□□□ لأجد ناتج الجمع: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5718" y="2000240"/>
          <a:ext cx="8501124" cy="37147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25281"/>
                <a:gridCol w="2701399"/>
                <a:gridCol w="2124060"/>
                <a:gridCol w="1550384"/>
              </a:tblGrid>
              <a:tr h="619129">
                <a:tc>
                  <a:txBody>
                    <a:bodyPr/>
                    <a:lstStyle/>
                    <a:p>
                      <a:pPr algn="ctr" rtl="1"/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أجمع الآحاد وأجمع العشرات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هل نعيد التجميع</a:t>
                      </a:r>
                      <a:r>
                        <a:rPr lang="ar-EG" sz="2000" b="1" baseline="0" dirty="0" smtClean="0">
                          <a:solidFill>
                            <a:srgbClr val="002060"/>
                          </a:solidFill>
                        </a:rPr>
                        <a:t> ؟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أكتب ناتج الجمع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24</a:t>
                      </a:r>
                      <a:r>
                        <a:rPr lang="ar-EG" sz="2000" b="1" baseline="0" dirty="0" smtClean="0">
                          <a:solidFill>
                            <a:srgbClr val="002060"/>
                          </a:solidFill>
                        </a:rPr>
                        <a:t> + 7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آحاد 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عشرات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نعم          لا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24 + 7 =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36</a:t>
                      </a:r>
                      <a:r>
                        <a:rPr lang="ar-EG" sz="2000" b="1" baseline="0" dirty="0" smtClean="0">
                          <a:solidFill>
                            <a:srgbClr val="002060"/>
                          </a:solidFill>
                        </a:rPr>
                        <a:t> + 8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آحاد 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عشرات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نعم          لا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36 + 8</a:t>
                      </a:r>
                      <a:r>
                        <a:rPr lang="ar-EG" sz="20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=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ar-EG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r>
                        <a:rPr lang="ar-EG" sz="2000" b="1" baseline="0" dirty="0" smtClean="0">
                          <a:solidFill>
                            <a:srgbClr val="002060"/>
                          </a:solidFill>
                        </a:rPr>
                        <a:t> + 5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آحاد 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عشرات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نعم          لا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28 + 5 =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ar-EG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47</a:t>
                      </a:r>
                      <a:r>
                        <a:rPr lang="ar-EG" sz="2000" b="1" baseline="0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آحاد 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عشرات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نعم          لا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47 + 4 =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ar-EG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23</a:t>
                      </a:r>
                      <a:r>
                        <a:rPr lang="ar-EG" sz="2000" b="1" baseline="0" dirty="0" smtClean="0">
                          <a:solidFill>
                            <a:srgbClr val="002060"/>
                          </a:solidFill>
                        </a:rPr>
                        <a:t> + 3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آحاد 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 عشرات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نعم          لا</a:t>
                      </a:r>
                      <a:endParaRPr lang="ar-EG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solidFill>
                            <a:srgbClr val="002060"/>
                          </a:solidFill>
                        </a:rPr>
                        <a:t>23 + 3 = </a:t>
                      </a:r>
                      <a:r>
                        <a:rPr lang="ar-EG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ar-EG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85720" y="2714620"/>
            <a:ext cx="3286148" cy="2928958"/>
            <a:chOff x="285720" y="2714620"/>
            <a:chExt cx="3286148" cy="2928958"/>
          </a:xfrm>
        </p:grpSpPr>
        <p:sp>
          <p:nvSpPr>
            <p:cNvPr id="9" name="Oval 8"/>
            <p:cNvSpPr/>
            <p:nvPr/>
          </p:nvSpPr>
          <p:spPr>
            <a:xfrm>
              <a:off x="357158" y="3929066"/>
              <a:ext cx="428628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071802" y="2714620"/>
              <a:ext cx="500066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071802" y="3286124"/>
              <a:ext cx="500066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071802" y="3929066"/>
              <a:ext cx="500066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071802" y="4572008"/>
              <a:ext cx="500066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214546" y="5143512"/>
              <a:ext cx="500066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5720" y="4572008"/>
              <a:ext cx="500066" cy="50006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18" name="Oval 1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92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00034" y="928670"/>
            <a:ext cx="8316354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قرأ مروان قصة خلال الشهر الماضى, وقرأ 9 قصص خلال هذا الشهر. كم قصة قرأ مروان فى الشهرين ؟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10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قصص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256026"/>
            <a:ext cx="831635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وفر نعمان 9 ريالات خلال الأسبوع الماضى , ووفر 33 ريالا خلال هذا الأسبوع . كم ريالا وفر نعمان خلال الأسبوعين ؟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32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ريالا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500438"/>
            <a:ext cx="7992888" cy="85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 – أنظر إلى المسائل الواردة فى هذه الصفحة , وأرسم   ⃝ حول أى ناتج جمع رقم آحاده 3. وأرسم □ حول أى ناتج جمع رقم عشراته 5 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1311</Words>
  <Application>Microsoft Office PowerPoint</Application>
  <PresentationFormat>عرض على الشاشة (3:4)‏</PresentationFormat>
  <Paragraphs>309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Hossam</dc:creator>
  <cp:lastModifiedBy>Hossam</cp:lastModifiedBy>
  <cp:revision>1</cp:revision>
  <dcterms:created xsi:type="dcterms:W3CDTF">2016-12-14T05:30:13Z</dcterms:created>
  <dcterms:modified xsi:type="dcterms:W3CDTF">2016-12-14T05:31:30Z</dcterms:modified>
</cp:coreProperties>
</file>