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notesMasterIdLst>
    <p:notesMasterId r:id="rId20"/>
  </p:notesMasterIdLst>
  <p:sldIdLst>
    <p:sldId id="257" r:id="rId2"/>
    <p:sldId id="299" r:id="rId3"/>
    <p:sldId id="259" r:id="rId4"/>
    <p:sldId id="295" r:id="rId5"/>
    <p:sldId id="302" r:id="rId6"/>
    <p:sldId id="300" r:id="rId7"/>
    <p:sldId id="264" r:id="rId8"/>
    <p:sldId id="296" r:id="rId9"/>
    <p:sldId id="297" r:id="rId10"/>
    <p:sldId id="303" r:id="rId11"/>
    <p:sldId id="267" r:id="rId12"/>
    <p:sldId id="304" r:id="rId13"/>
    <p:sldId id="271" r:id="rId14"/>
    <p:sldId id="273" r:id="rId15"/>
    <p:sldId id="274" r:id="rId16"/>
    <p:sldId id="276" r:id="rId17"/>
    <p:sldId id="277" r:id="rId18"/>
    <p:sldId id="305" r:id="rId1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0000"/>
    <a:srgbClr val="FFCCFF"/>
    <a:srgbClr val="3E0000"/>
    <a:srgbClr val="CC9900"/>
    <a:srgbClr val="FF9933"/>
    <a:srgbClr val="EF9511"/>
  </p:clrMru>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667" autoAdjust="0"/>
  </p:normalViewPr>
  <p:slideViewPr>
    <p:cSldViewPr>
      <p:cViewPr varScale="1">
        <p:scale>
          <a:sx n="59" d="100"/>
          <a:sy n="59" d="100"/>
        </p:scale>
        <p:origin x="-7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204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819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5E7663E0-DCF1-4B79-81E0-F476C2D0B289}"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ar-SA" b="1" smtClean="0">
                <a:latin typeface="Arial" pitchFamily="34" charset="0"/>
                <a:cs typeface="Arial" pitchFamily="34" charset="0"/>
              </a:rPr>
              <a:t>للمعل</a:t>
            </a:r>
            <a:r>
              <a:rPr lang="ar-JO" b="1" smtClean="0">
                <a:latin typeface="Arial" pitchFamily="34" charset="0"/>
                <a:cs typeface="Arial" pitchFamily="34" charset="0"/>
              </a:rPr>
              <a:t>ّ</a:t>
            </a:r>
            <a:r>
              <a:rPr lang="ar-SA" b="1" smtClean="0">
                <a:latin typeface="Arial" pitchFamily="34" charset="0"/>
                <a:cs typeface="Arial" pitchFamily="34" charset="0"/>
              </a:rPr>
              <a:t>م: </a:t>
            </a:r>
          </a:p>
          <a:p>
            <a:r>
              <a:rPr lang="ar-JO" b="1" smtClean="0">
                <a:latin typeface="Arial" pitchFamily="34" charset="0"/>
                <a:cs typeface="Arial" pitchFamily="34" charset="0"/>
              </a:rPr>
              <a:t>الرّبط مع  المعرفة السّابقة</a:t>
            </a:r>
            <a:endParaRPr lang="en-GB" b="1" smtClean="0">
              <a:latin typeface="Arial" pitchFamily="34" charset="0"/>
              <a:cs typeface="Arial" pitchFamily="34" charset="0"/>
            </a:endParaRPr>
          </a:p>
          <a:p>
            <a:r>
              <a:rPr lang="ar-JO" b="1" smtClean="0">
                <a:latin typeface="Arial" pitchFamily="34" charset="0"/>
                <a:cs typeface="Arial" pitchFamily="34" charset="0"/>
              </a:rPr>
              <a:t>العلم في حياتنا اليوميّة: اطلب إلى الطّلاب تسمية أحداث أو ظواهر تتكرّر يوميًّا، مثل: شروق الشّمس صباح كلّ يوم. واسألهم كذلك، هل حاولوا مرّة تمرير قطعة أثاث كبيرة عبر باب، واطلب إليهم وصف  الطّريقة التي اتّبعوها.</a:t>
            </a:r>
            <a:endParaRPr lang="en-GB" b="1" smtClean="0">
              <a:latin typeface="Arial" pitchFamily="34" charset="0"/>
              <a:cs typeface="Arial" pitchFamily="34" charset="0"/>
            </a:endParaRPr>
          </a:p>
          <a:p>
            <a:r>
              <a:rPr lang="ar-JO" b="1" smtClean="0">
                <a:latin typeface="Arial" pitchFamily="34" charset="0"/>
                <a:cs typeface="Arial" pitchFamily="34" charset="0"/>
              </a:rPr>
              <a:t>وأخبرهم أنّهم سيتعلّمون خلال هذا الدّرس، كيف يفسّر العلمُ المشاهدات اليوميّة بصورة منطقيّة، والتّكرار المنتظم لفهم هذا العالَم. وكذلك أخبرهم أنّ ما قاموا به لإدخال قطعة الأثاث يماثل الطّريقة التي يستخدمها العلماء في حلّ مشكلة علميّة.</a:t>
            </a:r>
            <a:endParaRPr lang="en-GB" b="1" smtClean="0">
              <a:latin typeface="Arial" pitchFamily="34" charset="0"/>
              <a:cs typeface="Arial" pitchFamily="34" charset="0"/>
            </a:endParaRPr>
          </a:p>
          <a:p>
            <a:r>
              <a:rPr lang="ar-JO" b="1" smtClean="0">
                <a:latin typeface="Arial" pitchFamily="34" charset="0"/>
                <a:cs typeface="Arial" pitchFamily="34" charset="0"/>
              </a:rPr>
              <a:t> </a:t>
            </a:r>
            <a:endParaRPr lang="en-GB" b="1" smtClean="0">
              <a:latin typeface="Arial" pitchFamily="34" charset="0"/>
              <a:cs typeface="Arial" pitchFamily="34" charset="0"/>
            </a:endParaRPr>
          </a:p>
          <a:p>
            <a:endParaRPr lang="en-GB" b="1" smtClean="0">
              <a:latin typeface="Arial" pitchFamily="34" charset="0"/>
              <a:cs typeface="Arial" pitchFamily="34" charset="0"/>
            </a:endParaRPr>
          </a:p>
        </p:txBody>
      </p:sp>
      <p:sp>
        <p:nvSpPr>
          <p:cNvPr id="21508" name="Slide Number Placeholder 3"/>
          <p:cNvSpPr>
            <a:spLocks noGrp="1"/>
          </p:cNvSpPr>
          <p:nvPr>
            <p:ph type="sldNum" sz="quarter" idx="5"/>
          </p:nvPr>
        </p:nvSpPr>
        <p:spPr>
          <a:noFill/>
        </p:spPr>
        <p:txBody>
          <a:bodyPr/>
          <a:lstStyle/>
          <a:p>
            <a:fld id="{394F98B8-E57A-4196-8297-E89BE792D4A1}" type="slidenum">
              <a:rPr lang="ar-SA" smtClean="0">
                <a:latin typeface="Arial" pitchFamily="34" charset="0"/>
                <a:cs typeface="Arial" pitchFamily="34" charset="0"/>
              </a:rPr>
              <a:pPr/>
              <a:t>1</a:t>
            </a:fld>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ar-JO" b="1" smtClean="0">
                <a:latin typeface="Arial" pitchFamily="34" charset="0"/>
                <a:cs typeface="Arial" pitchFamily="34" charset="0"/>
              </a:rPr>
              <a:t>المفاهيم الشّائعة</a:t>
            </a:r>
            <a:r>
              <a:rPr lang="ar-SA" b="1" smtClean="0">
                <a:latin typeface="Arial" pitchFamily="34" charset="0"/>
                <a:cs typeface="Arial" pitchFamily="34" charset="0"/>
              </a:rPr>
              <a:t> </a:t>
            </a:r>
            <a:r>
              <a:rPr lang="ar-JO" b="1" smtClean="0">
                <a:latin typeface="Arial" pitchFamily="34" charset="0"/>
                <a:cs typeface="Arial" pitchFamily="34" charset="0"/>
              </a:rPr>
              <a:t>غير الصّحيحة</a:t>
            </a:r>
            <a:r>
              <a:rPr lang="ar-SA" b="1" smtClean="0">
                <a:latin typeface="Arial" pitchFamily="34" charset="0"/>
                <a:cs typeface="Arial" pitchFamily="34" charset="0"/>
              </a:rPr>
              <a:t>:</a:t>
            </a:r>
            <a:endParaRPr lang="en-GB" smtClean="0">
              <a:latin typeface="Arial" pitchFamily="34" charset="0"/>
              <a:cs typeface="Arial" pitchFamily="34" charset="0"/>
            </a:endParaRPr>
          </a:p>
          <a:p>
            <a:r>
              <a:rPr lang="ar-JO" smtClean="0">
                <a:latin typeface="Arial" pitchFamily="34" charset="0"/>
                <a:cs typeface="Arial" pitchFamily="34" charset="0"/>
              </a:rPr>
              <a:t>قد يعتقد الطّلاب أنّ مفهوم المتغيّرات يقتصر على العوامل التي تغيّرت أو تتغيّر في التّجربة، والواقع أنّ المتغيّرات هي كلّ ما يمكن تغييره في  التّجربة. ويراعى في التّجربة المنضبطة إبقاء جميع المتغيّرات ثابتة باستثناء المتغيّر المستقلّ والمتغيّر التّابع.</a:t>
            </a:r>
            <a:endParaRPr lang="en-GB" smtClean="0">
              <a:latin typeface="Arial" pitchFamily="34" charset="0"/>
              <a:cs typeface="Arial" pitchFamily="34" charset="0"/>
            </a:endParaRPr>
          </a:p>
          <a:p>
            <a:endParaRPr lang="en-GB" smtClean="0">
              <a:latin typeface="Arial" pitchFamily="34" charset="0"/>
              <a:cs typeface="Arial" pitchFamily="34" charset="0"/>
            </a:endParaRPr>
          </a:p>
        </p:txBody>
      </p:sp>
      <p:sp>
        <p:nvSpPr>
          <p:cNvPr id="30724" name="Slide Number Placeholder 3"/>
          <p:cNvSpPr>
            <a:spLocks noGrp="1"/>
          </p:cNvSpPr>
          <p:nvPr>
            <p:ph type="sldNum" sz="quarter" idx="5"/>
          </p:nvPr>
        </p:nvSpPr>
        <p:spPr>
          <a:noFill/>
        </p:spPr>
        <p:txBody>
          <a:bodyPr/>
          <a:lstStyle/>
          <a:p>
            <a:fld id="{530CDE44-2853-4FD1-9FC8-6839013CA064}" type="slidenum">
              <a:rPr lang="ar-SA" smtClean="0">
                <a:latin typeface="Arial" pitchFamily="34" charset="0"/>
                <a:cs typeface="Arial" pitchFamily="34" charset="0"/>
              </a:rPr>
              <a:pPr/>
              <a:t>17</a:t>
            </a:fld>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ar-SA" smtClean="0">
                <a:latin typeface="Arial" pitchFamily="34" charset="0"/>
                <a:cs typeface="Arial" pitchFamily="34" charset="0"/>
              </a:rPr>
              <a:t>للمعل</a:t>
            </a:r>
            <a:r>
              <a:rPr lang="ar-JO" smtClean="0">
                <a:latin typeface="Arial" pitchFamily="34" charset="0"/>
                <a:cs typeface="Arial" pitchFamily="34" charset="0"/>
              </a:rPr>
              <a:t>ّ</a:t>
            </a:r>
            <a:r>
              <a:rPr lang="ar-SA" smtClean="0">
                <a:latin typeface="Arial" pitchFamily="34" charset="0"/>
                <a:cs typeface="Arial" pitchFamily="34" charset="0"/>
              </a:rPr>
              <a:t>م: </a:t>
            </a:r>
          </a:p>
          <a:p>
            <a:r>
              <a:rPr lang="ar-JO" b="1" smtClean="0">
                <a:latin typeface="Arial" pitchFamily="34" charset="0"/>
                <a:cs typeface="Arial" pitchFamily="34" charset="0"/>
              </a:rPr>
              <a:t>إجابات محتملة:</a:t>
            </a:r>
            <a:r>
              <a:rPr lang="ar-JO" smtClean="0">
                <a:latin typeface="Arial" pitchFamily="34" charset="0"/>
                <a:cs typeface="Arial" pitchFamily="34" charset="0"/>
              </a:rPr>
              <a:t> التّصميم بسيط وغير ملفت للنّظر. العديد من المقالات يحتوي على جداول معقّدة، ورسوم توضيحيّة، وأشكال المقالات مكتوبة بلغة جافّة وتستخدم الكثير من المصطلحات.</a:t>
            </a:r>
            <a:r>
              <a:rPr lang="ar-SA" b="1" smtClean="0">
                <a:solidFill>
                  <a:srgbClr val="C00000"/>
                </a:solidFill>
                <a:latin typeface="Arial" pitchFamily="34" charset="0"/>
                <a:cs typeface="Arial" pitchFamily="34" charset="0"/>
              </a:rPr>
              <a:t> </a:t>
            </a:r>
            <a:endParaRPr lang="en-GB" b="1" smtClean="0">
              <a:solidFill>
                <a:srgbClr val="C00000"/>
              </a:solidFill>
              <a:latin typeface="Arial" pitchFamily="34" charset="0"/>
              <a:cs typeface="Arial" pitchFamily="34" charset="0"/>
            </a:endParaRPr>
          </a:p>
          <a:p>
            <a:endParaRPr lang="en-GB" smtClean="0">
              <a:latin typeface="Arial" pitchFamily="34" charset="0"/>
              <a:cs typeface="Arial" pitchFamily="34" charset="0"/>
            </a:endParaRPr>
          </a:p>
        </p:txBody>
      </p:sp>
      <p:sp>
        <p:nvSpPr>
          <p:cNvPr id="31748" name="Slide Number Placeholder 3"/>
          <p:cNvSpPr>
            <a:spLocks noGrp="1"/>
          </p:cNvSpPr>
          <p:nvPr>
            <p:ph type="sldNum" sz="quarter" idx="5"/>
          </p:nvPr>
        </p:nvSpPr>
        <p:spPr>
          <a:noFill/>
        </p:spPr>
        <p:txBody>
          <a:bodyPr/>
          <a:lstStyle/>
          <a:p>
            <a:fld id="{8DAF2F6A-FA0A-4F74-A993-09F6968F9F27}" type="slidenum">
              <a:rPr lang="ar-SA" smtClean="0">
                <a:latin typeface="Arial" pitchFamily="34" charset="0"/>
                <a:cs typeface="Arial" pitchFamily="34" charset="0"/>
              </a:rPr>
              <a:pPr/>
              <a:t>18</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3AE9014-5E86-40DD-B69C-F1D991AE268E}" type="slidenum">
              <a:rPr lang="ar-SA"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45CB78E-BF61-4E01-AE27-BB96919046F8}" type="slidenum">
              <a:rPr lang="ar-SA"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ar-SA" b="1" smtClean="0">
                <a:latin typeface="Arial" pitchFamily="34" charset="0"/>
                <a:cs typeface="Arial" pitchFamily="34" charset="0"/>
              </a:rPr>
              <a:t>استخدام الص</a:t>
            </a:r>
            <a:r>
              <a:rPr lang="ar-JO" b="1" smtClean="0">
                <a:latin typeface="Arial" pitchFamily="34" charset="0"/>
                <a:cs typeface="Arial" pitchFamily="34" charset="0"/>
              </a:rPr>
              <a:t>ّ</a:t>
            </a:r>
            <a:r>
              <a:rPr lang="ar-SA" b="1" smtClean="0">
                <a:latin typeface="Arial" pitchFamily="34" charset="0"/>
                <a:cs typeface="Arial" pitchFamily="34" charset="0"/>
              </a:rPr>
              <a:t>ور والر</a:t>
            </a:r>
            <a:r>
              <a:rPr lang="ar-JO" b="1" smtClean="0">
                <a:latin typeface="Arial" pitchFamily="34" charset="0"/>
                <a:cs typeface="Arial" pitchFamily="34" charset="0"/>
              </a:rPr>
              <a:t>ّ</a:t>
            </a:r>
            <a:r>
              <a:rPr lang="ar-SA" b="1" smtClean="0">
                <a:latin typeface="Arial" pitchFamily="34" charset="0"/>
                <a:cs typeface="Arial" pitchFamily="34" charset="0"/>
              </a:rPr>
              <a:t>سوم : </a:t>
            </a:r>
          </a:p>
          <a:p>
            <a:pPr eaLnBrk="1" hangingPunct="1"/>
            <a:r>
              <a:rPr lang="ar-JO" b="1" smtClean="0">
                <a:latin typeface="Arial" pitchFamily="34" charset="0"/>
                <a:cs typeface="Arial" pitchFamily="34" charset="0"/>
              </a:rPr>
              <a:t>الشّكل 1 يبيّن المخطّط كيف يتمّ تعديل التّفسيرات العلميّة أو إلغاؤها عند ظهور معلومات جديدة. وكيف يمكنك استخدامه للإجابة عن السّؤال المقترح في التّجربة الاستهلاليّة حول: كيف تؤثّر الجاذبيّة في الأجسام؟ يلاحظ الطّلاب أنّ سرعة سقوط القلم الواحد تساوي سرعة سقوط القلمَيْن. لذا فقد يستنتجون أنّ 30 قلمًا تسقط بالسّرعة نفسها. لكن المعلومات الجديدة تشير إلى أنّ الأجسام الثّقيلة تسقط بتسارع أكبر، وهذا ما يتنافى مع الواقع في الأوساط المعزولة (الفراغ).</a:t>
            </a:r>
            <a:endParaRPr lang="en-GB" b="1" smtClean="0">
              <a:latin typeface="Arial" pitchFamily="34" charset="0"/>
              <a:cs typeface="Arial" pitchFamily="34" charset="0"/>
            </a:endParaRPr>
          </a:p>
          <a:p>
            <a:pPr eaLnBrk="1" hangingPunct="1"/>
            <a:endParaRPr lang="en-US" b="1"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ar-SA" b="1" smtClean="0">
                <a:latin typeface="Arial" pitchFamily="34" charset="0"/>
                <a:cs typeface="Arial" pitchFamily="34" charset="0"/>
              </a:rPr>
              <a:t>ال</a:t>
            </a:r>
            <a:r>
              <a:rPr lang="ar-JO" b="1" smtClean="0">
                <a:latin typeface="Arial" pitchFamily="34" charset="0"/>
                <a:cs typeface="Arial" pitchFamily="34" charset="0"/>
              </a:rPr>
              <a:t>إ</a:t>
            </a:r>
            <a:r>
              <a:rPr lang="ar-SA" b="1" smtClean="0">
                <a:latin typeface="Arial" pitchFamily="34" charset="0"/>
                <a:cs typeface="Arial" pitchFamily="34" charset="0"/>
              </a:rPr>
              <a:t>جابة: </a:t>
            </a:r>
          </a:p>
          <a:p>
            <a:r>
              <a:rPr lang="ar-JO" b="1" smtClean="0">
                <a:latin typeface="Arial" pitchFamily="34" charset="0"/>
                <a:cs typeface="Arial" pitchFamily="34" charset="0"/>
              </a:rPr>
              <a:t>تُكشَفُ معلوماتٌ جديدةٌ باستمرارٍ. لن نتمكّنَ من معرفةِ كلِّ شيءٍ عن العالَمِ من حولنا.</a:t>
            </a:r>
            <a:endParaRPr lang="en-GB" b="1" smtClean="0">
              <a:latin typeface="Arial" pitchFamily="34" charset="0"/>
              <a:cs typeface="Arial" pitchFamily="34" charset="0"/>
            </a:endParaRPr>
          </a:p>
          <a:p>
            <a:endParaRPr lang="en-GB" b="1" smtClean="0">
              <a:latin typeface="Arial" pitchFamily="34" charset="0"/>
              <a:cs typeface="Arial" pitchFamily="34" charset="0"/>
            </a:endParaRPr>
          </a:p>
          <a:p>
            <a:endParaRPr lang="en-GB" smtClean="0">
              <a:latin typeface="Arial" pitchFamily="34" charset="0"/>
              <a:cs typeface="Arial" pitchFamily="34" charset="0"/>
            </a:endParaRPr>
          </a:p>
        </p:txBody>
      </p:sp>
      <p:sp>
        <p:nvSpPr>
          <p:cNvPr id="24580" name="Slide Number Placeholder 3"/>
          <p:cNvSpPr>
            <a:spLocks noGrp="1"/>
          </p:cNvSpPr>
          <p:nvPr>
            <p:ph type="sldNum" sz="quarter" idx="5"/>
          </p:nvPr>
        </p:nvSpPr>
        <p:spPr>
          <a:noFill/>
        </p:spPr>
        <p:txBody>
          <a:bodyPr/>
          <a:lstStyle/>
          <a:p>
            <a:fld id="{9D94585F-06AD-4AFF-B46E-3586BB52608D}" type="slidenum">
              <a:rPr lang="ar-SA" smtClean="0">
                <a:latin typeface="Arial" pitchFamily="34" charset="0"/>
                <a:cs typeface="Arial" pitchFamily="34" charset="0"/>
              </a:rPr>
              <a:pPr/>
              <a:t>6</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ar-SA" b="1" smtClean="0">
                <a:latin typeface="Arial" pitchFamily="34" charset="0"/>
                <a:cs typeface="Arial" pitchFamily="34" charset="0"/>
              </a:rPr>
              <a:t>ال</a:t>
            </a:r>
            <a:r>
              <a:rPr lang="ar-JO" b="1" smtClean="0">
                <a:latin typeface="Arial" pitchFamily="34" charset="0"/>
                <a:cs typeface="Arial" pitchFamily="34" charset="0"/>
              </a:rPr>
              <a:t>إ</a:t>
            </a:r>
            <a:r>
              <a:rPr lang="ar-SA" b="1" smtClean="0">
                <a:latin typeface="Arial" pitchFamily="34" charset="0"/>
                <a:cs typeface="Arial" pitchFamily="34" charset="0"/>
              </a:rPr>
              <a:t>جابة: </a:t>
            </a:r>
          </a:p>
          <a:p>
            <a:r>
              <a:rPr lang="ar-SA" b="1" smtClean="0">
                <a:latin typeface="Arial" pitchFamily="34" charset="0"/>
                <a:cs typeface="Arial" pitchFamily="34" charset="0"/>
              </a:rPr>
              <a:t>يدرس علماء ال</a:t>
            </a:r>
            <a:r>
              <a:rPr lang="ar-JO" b="1" smtClean="0">
                <a:latin typeface="Arial" pitchFamily="34" charset="0"/>
                <a:cs typeface="Arial" pitchFamily="34" charset="0"/>
              </a:rPr>
              <a:t>أ</a:t>
            </a:r>
            <a:r>
              <a:rPr lang="ar-SA" b="1" smtClean="0">
                <a:latin typeface="Arial" pitchFamily="34" charset="0"/>
                <a:cs typeface="Arial" pitchFamily="34" charset="0"/>
              </a:rPr>
              <a:t>رض ال</a:t>
            </a:r>
            <a:r>
              <a:rPr lang="ar-JO" b="1" smtClean="0">
                <a:latin typeface="Arial" pitchFamily="34" charset="0"/>
                <a:cs typeface="Arial" pitchFamily="34" charset="0"/>
              </a:rPr>
              <a:t>أ</a:t>
            </a:r>
            <a:r>
              <a:rPr lang="ar-SA" b="1" smtClean="0">
                <a:latin typeface="Arial" pitchFamily="34" charset="0"/>
                <a:cs typeface="Arial" pitchFamily="34" charset="0"/>
              </a:rPr>
              <a:t>شياء غير الحي</a:t>
            </a:r>
            <a:r>
              <a:rPr lang="ar-JO" b="1" smtClean="0">
                <a:latin typeface="Arial" pitchFamily="34" charset="0"/>
                <a:cs typeface="Arial" pitchFamily="34" charset="0"/>
              </a:rPr>
              <a:t>ّ</a:t>
            </a:r>
            <a:r>
              <a:rPr lang="ar-SA" b="1" smtClean="0">
                <a:latin typeface="Arial" pitchFamily="34" charset="0"/>
                <a:cs typeface="Arial" pitchFamily="34" charset="0"/>
              </a:rPr>
              <a:t>ة، ومنها</a:t>
            </a:r>
            <a:r>
              <a:rPr lang="ar-JO" b="1" smtClean="0">
                <a:latin typeface="Arial" pitchFamily="34" charset="0"/>
                <a:cs typeface="Arial" pitchFamily="34" charset="0"/>
              </a:rPr>
              <a:t>:</a:t>
            </a:r>
            <a:r>
              <a:rPr lang="ar-SA" b="1" smtClean="0">
                <a:latin typeface="Arial" pitchFamily="34" charset="0"/>
                <a:cs typeface="Arial" pitchFamily="34" charset="0"/>
              </a:rPr>
              <a:t> الص</a:t>
            </a:r>
            <a:r>
              <a:rPr lang="ar-JO" b="1" smtClean="0">
                <a:latin typeface="Arial" pitchFamily="34" charset="0"/>
                <a:cs typeface="Arial" pitchFamily="34" charset="0"/>
              </a:rPr>
              <a:t>ّ</a:t>
            </a:r>
            <a:r>
              <a:rPr lang="ar-SA" b="1" smtClean="0">
                <a:latin typeface="Arial" pitchFamily="34" charset="0"/>
                <a:cs typeface="Arial" pitchFamily="34" charset="0"/>
              </a:rPr>
              <a:t>خور</a:t>
            </a:r>
            <a:r>
              <a:rPr lang="ar-JO" b="1" smtClean="0">
                <a:latin typeface="Arial" pitchFamily="34" charset="0"/>
                <a:cs typeface="Arial" pitchFamily="34" charset="0"/>
              </a:rPr>
              <a:t>،</a:t>
            </a:r>
            <a:r>
              <a:rPr lang="ar-SA" b="1" smtClean="0">
                <a:latin typeface="Arial" pitchFamily="34" charset="0"/>
                <a:cs typeface="Arial" pitchFamily="34" charset="0"/>
              </a:rPr>
              <a:t> والت</a:t>
            </a:r>
            <a:r>
              <a:rPr lang="ar-JO" b="1" smtClean="0">
                <a:latin typeface="Arial" pitchFamily="34" charset="0"/>
                <a:cs typeface="Arial" pitchFamily="34" charset="0"/>
              </a:rPr>
              <a:t>ّ</a:t>
            </a:r>
            <a:r>
              <a:rPr lang="ar-SA" b="1" smtClean="0">
                <a:latin typeface="Arial" pitchFamily="34" charset="0"/>
                <a:cs typeface="Arial" pitchFamily="34" charset="0"/>
              </a:rPr>
              <a:t>ربة</a:t>
            </a:r>
            <a:r>
              <a:rPr lang="ar-JO" b="1" smtClean="0">
                <a:latin typeface="Arial" pitchFamily="34" charset="0"/>
                <a:cs typeface="Arial" pitchFamily="34" charset="0"/>
              </a:rPr>
              <a:t>،</a:t>
            </a:r>
            <a:r>
              <a:rPr lang="ar-SA" b="1" smtClean="0">
                <a:latin typeface="Arial" pitchFamily="34" charset="0"/>
                <a:cs typeface="Arial" pitchFamily="34" charset="0"/>
              </a:rPr>
              <a:t> والغيوم</a:t>
            </a:r>
            <a:r>
              <a:rPr lang="ar-JO" b="1" smtClean="0">
                <a:latin typeface="Arial" pitchFamily="34" charset="0"/>
                <a:cs typeface="Arial" pitchFamily="34" charset="0"/>
              </a:rPr>
              <a:t>،</a:t>
            </a:r>
            <a:r>
              <a:rPr lang="ar-SA" b="1" smtClean="0">
                <a:latin typeface="Arial" pitchFamily="34" charset="0"/>
                <a:cs typeface="Arial" pitchFamily="34" charset="0"/>
              </a:rPr>
              <a:t> وال</a:t>
            </a:r>
            <a:r>
              <a:rPr lang="ar-JO" b="1" smtClean="0">
                <a:latin typeface="Arial" pitchFamily="34" charset="0"/>
                <a:cs typeface="Arial" pitchFamily="34" charset="0"/>
              </a:rPr>
              <a:t>أ</a:t>
            </a:r>
            <a:r>
              <a:rPr lang="ar-SA" b="1" smtClean="0">
                <a:latin typeface="Arial" pitchFamily="34" charset="0"/>
                <a:cs typeface="Arial" pitchFamily="34" charset="0"/>
              </a:rPr>
              <a:t>نهار</a:t>
            </a:r>
            <a:r>
              <a:rPr lang="ar-JO" b="1" smtClean="0">
                <a:latin typeface="Arial" pitchFamily="34" charset="0"/>
                <a:cs typeface="Arial" pitchFamily="34" charset="0"/>
              </a:rPr>
              <a:t>،</a:t>
            </a:r>
            <a:r>
              <a:rPr lang="ar-SA" b="1" smtClean="0">
                <a:latin typeface="Arial" pitchFamily="34" charset="0"/>
                <a:cs typeface="Arial" pitchFamily="34" charset="0"/>
              </a:rPr>
              <a:t> والمحيطات</a:t>
            </a:r>
            <a:r>
              <a:rPr lang="ar-JO" b="1" smtClean="0">
                <a:latin typeface="Arial" pitchFamily="34" charset="0"/>
                <a:cs typeface="Arial" pitchFamily="34" charset="0"/>
              </a:rPr>
              <a:t>،</a:t>
            </a:r>
            <a:r>
              <a:rPr lang="ar-SA" b="1" smtClean="0">
                <a:latin typeface="Arial" pitchFamily="34" charset="0"/>
                <a:cs typeface="Arial" pitchFamily="34" charset="0"/>
              </a:rPr>
              <a:t> والكواكب</a:t>
            </a:r>
            <a:r>
              <a:rPr lang="ar-JO" b="1" smtClean="0">
                <a:latin typeface="Arial" pitchFamily="34" charset="0"/>
                <a:cs typeface="Arial" pitchFamily="34" charset="0"/>
              </a:rPr>
              <a:t>،</a:t>
            </a:r>
            <a:r>
              <a:rPr lang="ar-SA" b="1" smtClean="0">
                <a:latin typeface="Arial" pitchFamily="34" charset="0"/>
                <a:cs typeface="Arial" pitchFamily="34" charset="0"/>
              </a:rPr>
              <a:t> والن</a:t>
            </a:r>
            <a:r>
              <a:rPr lang="ar-JO" b="1" smtClean="0">
                <a:latin typeface="Arial" pitchFamily="34" charset="0"/>
                <a:cs typeface="Arial" pitchFamily="34" charset="0"/>
              </a:rPr>
              <a:t>ّ</a:t>
            </a:r>
            <a:r>
              <a:rPr lang="ar-SA" b="1" smtClean="0">
                <a:latin typeface="Arial" pitchFamily="34" charset="0"/>
                <a:cs typeface="Arial" pitchFamily="34" charset="0"/>
              </a:rPr>
              <a:t>جوم، والث</a:t>
            </a:r>
            <a:r>
              <a:rPr lang="ar-JO" b="1" smtClean="0">
                <a:latin typeface="Arial" pitchFamily="34" charset="0"/>
                <a:cs typeface="Arial" pitchFamily="34" charset="0"/>
              </a:rPr>
              <a:t>ّ</a:t>
            </a:r>
            <a:r>
              <a:rPr lang="ar-SA" b="1" smtClean="0">
                <a:latin typeface="Arial" pitchFamily="34" charset="0"/>
                <a:cs typeface="Arial" pitchFamily="34" charset="0"/>
              </a:rPr>
              <a:t>قوب الس</a:t>
            </a:r>
            <a:r>
              <a:rPr lang="ar-JO" b="1" smtClean="0">
                <a:latin typeface="Arial" pitchFamily="34" charset="0"/>
                <a:cs typeface="Arial" pitchFamily="34" charset="0"/>
              </a:rPr>
              <a:t>ّ</a:t>
            </a:r>
            <a:r>
              <a:rPr lang="ar-SA" b="1" smtClean="0">
                <a:latin typeface="Arial" pitchFamily="34" charset="0"/>
                <a:cs typeface="Arial" pitchFamily="34" charset="0"/>
              </a:rPr>
              <a:t>وداء</a:t>
            </a:r>
            <a:r>
              <a:rPr lang="ar-JO" b="1" smtClean="0">
                <a:latin typeface="Arial" pitchFamily="34" charset="0"/>
                <a:cs typeface="Arial" pitchFamily="34" charset="0"/>
              </a:rPr>
              <a:t>،</a:t>
            </a:r>
            <a:r>
              <a:rPr lang="ar-SA" b="1" smtClean="0">
                <a:latin typeface="Arial" pitchFamily="34" charset="0"/>
                <a:cs typeface="Arial" pitchFamily="34" charset="0"/>
              </a:rPr>
              <a:t> والط</a:t>
            </a:r>
            <a:r>
              <a:rPr lang="ar-JO" b="1" smtClean="0">
                <a:latin typeface="Arial" pitchFamily="34" charset="0"/>
                <a:cs typeface="Arial" pitchFamily="34" charset="0"/>
              </a:rPr>
              <a:t>ّ</a:t>
            </a:r>
            <a:r>
              <a:rPr lang="ar-SA" b="1" smtClean="0">
                <a:latin typeface="Arial" pitchFamily="34" charset="0"/>
                <a:cs typeface="Arial" pitchFamily="34" charset="0"/>
              </a:rPr>
              <a:t>قس على ال</a:t>
            </a:r>
            <a:r>
              <a:rPr lang="ar-JO" b="1" smtClean="0">
                <a:latin typeface="Arial" pitchFamily="34" charset="0"/>
                <a:cs typeface="Arial" pitchFamily="34" charset="0"/>
              </a:rPr>
              <a:t>أ</a:t>
            </a:r>
            <a:r>
              <a:rPr lang="ar-SA" b="1" smtClean="0">
                <a:latin typeface="Arial" pitchFamily="34" charset="0"/>
                <a:cs typeface="Arial" pitchFamily="34" charset="0"/>
              </a:rPr>
              <a:t>رض وفي الفضاء. </a:t>
            </a:r>
            <a:endParaRPr lang="en-GB" b="1" smtClean="0">
              <a:latin typeface="Arial" pitchFamily="34" charset="0"/>
              <a:cs typeface="Arial" pitchFamily="34" charset="0"/>
            </a:endParaRPr>
          </a:p>
        </p:txBody>
      </p:sp>
      <p:sp>
        <p:nvSpPr>
          <p:cNvPr id="25604" name="Slide Number Placeholder 3"/>
          <p:cNvSpPr>
            <a:spLocks noGrp="1"/>
          </p:cNvSpPr>
          <p:nvPr>
            <p:ph type="sldNum" sz="quarter" idx="5"/>
          </p:nvPr>
        </p:nvSpPr>
        <p:spPr>
          <a:noFill/>
        </p:spPr>
        <p:txBody>
          <a:bodyPr/>
          <a:lstStyle/>
          <a:p>
            <a:fld id="{2CD1DC05-5149-41E8-B1AB-575CD99A25BD}" type="slidenum">
              <a:rPr lang="ar-SA" smtClean="0">
                <a:latin typeface="Arial" pitchFamily="34" charset="0"/>
                <a:cs typeface="Arial" pitchFamily="34" charset="0"/>
              </a:rPr>
              <a:pPr/>
              <a:t>10</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ar-SA" b="1" smtClean="0">
                <a:latin typeface="Arial" pitchFamily="34" charset="0"/>
                <a:cs typeface="Arial" pitchFamily="34" charset="0"/>
              </a:rPr>
              <a:t>للمعل</a:t>
            </a:r>
            <a:r>
              <a:rPr lang="ar-JO" b="1" smtClean="0">
                <a:latin typeface="Arial" pitchFamily="34" charset="0"/>
                <a:cs typeface="Arial" pitchFamily="34" charset="0"/>
              </a:rPr>
              <a:t>ّ</a:t>
            </a:r>
            <a:r>
              <a:rPr lang="ar-SA" b="1" smtClean="0">
                <a:latin typeface="Arial" pitchFamily="34" charset="0"/>
                <a:cs typeface="Arial" pitchFamily="34" charset="0"/>
              </a:rPr>
              <a:t>م: </a:t>
            </a:r>
          </a:p>
          <a:p>
            <a:r>
              <a:rPr lang="ar-JO" b="1" smtClean="0">
                <a:latin typeface="Arial" pitchFamily="34" charset="0"/>
                <a:cs typeface="Arial" pitchFamily="34" charset="0"/>
              </a:rPr>
              <a:t>عمليّات العلم:</a:t>
            </a:r>
            <a:r>
              <a:rPr lang="ar-JO" smtClean="0">
                <a:latin typeface="Arial" pitchFamily="34" charset="0"/>
                <a:cs typeface="Arial" pitchFamily="34" charset="0"/>
              </a:rPr>
              <a:t> اسأل الطّلاب فيما إذا حاولوا تحريك قطعة أثاث كبيرة من خلال باب، واطلب إليهم وصف العمليّة التي سيستخدمونها.</a:t>
            </a:r>
            <a:endParaRPr lang="en-GB" smtClean="0">
              <a:latin typeface="Arial" pitchFamily="34" charset="0"/>
              <a:cs typeface="Arial" pitchFamily="34" charset="0"/>
            </a:endParaRPr>
          </a:p>
          <a:p>
            <a:r>
              <a:rPr lang="ar-JO" smtClean="0">
                <a:latin typeface="Arial" pitchFamily="34" charset="0"/>
                <a:cs typeface="Arial" pitchFamily="34" charset="0"/>
              </a:rPr>
              <a:t>في البداية غالبًا ما سينظرون إلى قطعة الأثاث، والممرّ الذي يتمّ تحريكها فيه، وهل ستنجح عمليّة التّحريك، وإذا لم يقدروا على ذلك، فإنّ عليهم التّفكير في طريقة أخرى لحلّ هذه المشكلة.</a:t>
            </a:r>
            <a:endParaRPr lang="en-GB" smtClean="0">
              <a:latin typeface="Arial" pitchFamily="34" charset="0"/>
              <a:cs typeface="Arial" pitchFamily="34" charset="0"/>
            </a:endParaRPr>
          </a:p>
          <a:p>
            <a:r>
              <a:rPr lang="ar-JO" smtClean="0">
                <a:latin typeface="Arial" pitchFamily="34" charset="0"/>
                <a:cs typeface="Arial" pitchFamily="34" charset="0"/>
              </a:rPr>
              <a:t>وضّح للطّلاب أنّ ما قاموا به يشبه طريقة حلّ مشكلة في العلوم.</a:t>
            </a:r>
            <a:endParaRPr lang="en-GB" smtClean="0">
              <a:latin typeface="Arial" pitchFamily="34" charset="0"/>
              <a:cs typeface="Arial" pitchFamily="34" charset="0"/>
            </a:endParaRPr>
          </a:p>
        </p:txBody>
      </p:sp>
      <p:sp>
        <p:nvSpPr>
          <p:cNvPr id="26628" name="Slide Number Placeholder 3"/>
          <p:cNvSpPr>
            <a:spLocks noGrp="1"/>
          </p:cNvSpPr>
          <p:nvPr>
            <p:ph type="sldNum" sz="quarter" idx="5"/>
          </p:nvPr>
        </p:nvSpPr>
        <p:spPr>
          <a:noFill/>
        </p:spPr>
        <p:txBody>
          <a:bodyPr/>
          <a:lstStyle/>
          <a:p>
            <a:fld id="{68BF4FCA-4CAE-4867-978E-4447EAEE8C86}" type="slidenum">
              <a:rPr lang="ar-SA" smtClean="0">
                <a:latin typeface="Arial" pitchFamily="34" charset="0"/>
                <a:cs typeface="Arial" pitchFamily="34" charset="0"/>
              </a:rPr>
              <a:pPr/>
              <a:t>11</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ar-SA" b="1" smtClean="0">
                <a:latin typeface="Arial" pitchFamily="34" charset="0"/>
                <a:cs typeface="Arial" pitchFamily="34" charset="0"/>
              </a:rPr>
              <a:t>للمعل</a:t>
            </a:r>
            <a:r>
              <a:rPr lang="ar-JO" b="1" smtClean="0">
                <a:latin typeface="Arial" pitchFamily="34" charset="0"/>
                <a:cs typeface="Arial" pitchFamily="34" charset="0"/>
              </a:rPr>
              <a:t>ّ</a:t>
            </a:r>
            <a:r>
              <a:rPr lang="ar-SA" b="1" smtClean="0">
                <a:latin typeface="Arial" pitchFamily="34" charset="0"/>
                <a:cs typeface="Arial" pitchFamily="34" charset="0"/>
              </a:rPr>
              <a:t>م : </a:t>
            </a:r>
          </a:p>
          <a:p>
            <a:r>
              <a:rPr lang="ar-JO" b="1" smtClean="0">
                <a:latin typeface="Arial" pitchFamily="34" charset="0"/>
                <a:cs typeface="Arial" pitchFamily="34" charset="0"/>
              </a:rPr>
              <a:t>استخدام الصّور والرّسوم</a:t>
            </a:r>
            <a:endParaRPr lang="en-GB" b="1" smtClean="0">
              <a:latin typeface="Arial" pitchFamily="34" charset="0"/>
              <a:cs typeface="Arial" pitchFamily="34" charset="0"/>
            </a:endParaRPr>
          </a:p>
          <a:p>
            <a:r>
              <a:rPr lang="ar-JO" b="1" smtClean="0">
                <a:latin typeface="Arial" pitchFamily="34" charset="0"/>
                <a:cs typeface="Arial" pitchFamily="34" charset="0"/>
              </a:rPr>
              <a:t>على الرّغم من أنّه ليس هناك ثمّة طريقة واحدة للاستقصاء العلميّ، إلا أنّ الشّكل (5) يبيّن مخطّطًا شائعَ الاستخدام للاستقصاءات العلميّة. فكّر في استقصاءٍ علميٍّ، مثل: محاولة تحضير طبقٍ من الحساء اللّذيذ. كيف يمكن أن تساعدك الخطوات المبيّنة في المخطّط على عمل ذلك؟</a:t>
            </a:r>
            <a:endParaRPr lang="en-GB" b="1" smtClean="0">
              <a:latin typeface="Arial" pitchFamily="34" charset="0"/>
              <a:cs typeface="Arial" pitchFamily="34" charset="0"/>
            </a:endParaRPr>
          </a:p>
          <a:p>
            <a:r>
              <a:rPr lang="ar-JO" b="1" smtClean="0">
                <a:latin typeface="Arial" pitchFamily="34" charset="0"/>
                <a:cs typeface="Arial" pitchFamily="34" charset="0"/>
              </a:rPr>
              <a:t> </a:t>
            </a:r>
            <a:endParaRPr lang="en-GB" b="1" smtClean="0">
              <a:latin typeface="Arial" pitchFamily="34" charset="0"/>
              <a:cs typeface="Arial" pitchFamily="34" charset="0"/>
            </a:endParaRPr>
          </a:p>
          <a:p>
            <a:r>
              <a:rPr lang="ar-JO" b="1" smtClean="0">
                <a:latin typeface="Arial" pitchFamily="34" charset="0"/>
                <a:cs typeface="Arial" pitchFamily="34" charset="0"/>
              </a:rPr>
              <a:t>إجابة محتملة:</a:t>
            </a:r>
            <a:endParaRPr lang="en-GB" b="1" smtClean="0">
              <a:latin typeface="Arial" pitchFamily="34" charset="0"/>
              <a:cs typeface="Arial" pitchFamily="34" charset="0"/>
            </a:endParaRPr>
          </a:p>
          <a:p>
            <a:r>
              <a:rPr lang="ar-JO" b="1" smtClean="0">
                <a:latin typeface="Arial" pitchFamily="34" charset="0"/>
                <a:cs typeface="Arial" pitchFamily="34" charset="0"/>
              </a:rPr>
              <a:t>نقوم باختيار المكوّنات، ونقرّر أيّها تدخل في تحضير الحساء( الفرضيّة). نضيف المكوّنات، ونتذوّق قليلاً من الحساء لنعرف مذاقه (الملاحظة والتّحليل). نستمرّ في إضافة مكوّنات وحذف مكوّنات أخرى حتّى نتوصّل إلى المذاق الأفضل (التّجربة). تُكتب الوصفة ليتمكّن الآخرون من اتّباعها وتحضير الحساء بالطّريقة نفسها (الاستنتاج والتّواصل).</a:t>
            </a:r>
            <a:endParaRPr lang="en-GB" b="1" smtClean="0">
              <a:latin typeface="Arial" pitchFamily="34" charset="0"/>
              <a:cs typeface="Arial" pitchFamily="34" charset="0"/>
            </a:endParaRPr>
          </a:p>
        </p:txBody>
      </p:sp>
      <p:sp>
        <p:nvSpPr>
          <p:cNvPr id="27652" name="Slide Number Placeholder 3"/>
          <p:cNvSpPr>
            <a:spLocks noGrp="1"/>
          </p:cNvSpPr>
          <p:nvPr>
            <p:ph type="sldNum" sz="quarter" idx="5"/>
          </p:nvPr>
        </p:nvSpPr>
        <p:spPr>
          <a:noFill/>
        </p:spPr>
        <p:txBody>
          <a:bodyPr/>
          <a:lstStyle/>
          <a:p>
            <a:fld id="{9A129787-7A7F-441E-AA9D-E8927561D960}" type="slidenum">
              <a:rPr lang="ar-SA" smtClean="0">
                <a:latin typeface="Arial" pitchFamily="34" charset="0"/>
                <a:cs typeface="Arial" pitchFamily="34" charset="0"/>
              </a:rPr>
              <a:pPr/>
              <a:t>12</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ar-JO" b="1" smtClean="0">
                <a:latin typeface="Arial" pitchFamily="34" charset="0"/>
                <a:cs typeface="Arial" pitchFamily="34" charset="0"/>
              </a:rPr>
              <a:t>المفاهيمُ الشّائعةُ</a:t>
            </a:r>
            <a:r>
              <a:rPr lang="ar-SA" b="1" smtClean="0">
                <a:latin typeface="Arial" pitchFamily="34" charset="0"/>
                <a:cs typeface="Arial" pitchFamily="34" charset="0"/>
              </a:rPr>
              <a:t> </a:t>
            </a:r>
            <a:r>
              <a:rPr lang="ar-JO" b="1" smtClean="0">
                <a:latin typeface="Arial" pitchFamily="34" charset="0"/>
                <a:cs typeface="Arial" pitchFamily="34" charset="0"/>
              </a:rPr>
              <a:t>غيرُ الصّحيحةِ</a:t>
            </a:r>
            <a:r>
              <a:rPr lang="ar-SA" b="1" smtClean="0">
                <a:latin typeface="Arial" pitchFamily="34" charset="0"/>
                <a:cs typeface="Arial" pitchFamily="34" charset="0"/>
              </a:rPr>
              <a:t>: </a:t>
            </a:r>
            <a:endParaRPr lang="en-GB" b="1" smtClean="0">
              <a:latin typeface="Arial" pitchFamily="34" charset="0"/>
              <a:cs typeface="Arial" pitchFamily="34" charset="0"/>
            </a:endParaRPr>
          </a:p>
          <a:p>
            <a:r>
              <a:rPr lang="ar-JO" b="1" smtClean="0">
                <a:latin typeface="Arial" pitchFamily="34" charset="0"/>
                <a:cs typeface="Arial" pitchFamily="34" charset="0"/>
              </a:rPr>
              <a:t>الفرضيّاتُ تتغيّرُ: يعتقد الطّلاب أنّ الفرضيّة لا تتغيّر.</a:t>
            </a:r>
            <a:endParaRPr lang="en-GB" b="1" smtClean="0">
              <a:latin typeface="Arial" pitchFamily="34" charset="0"/>
              <a:cs typeface="Arial" pitchFamily="34" charset="0"/>
            </a:endParaRPr>
          </a:p>
          <a:p>
            <a:r>
              <a:rPr lang="ar-JO" b="1" smtClean="0">
                <a:latin typeface="Arial" pitchFamily="34" charset="0"/>
                <a:cs typeface="Arial" pitchFamily="34" charset="0"/>
              </a:rPr>
              <a:t>فسّر لهم كيف أنّ علماء مشهورين وضعوا في الماضي فرضيّات، لكنّها رُفضت لاحقًا. إنّ الفرضيّة الجيّدة ليست بالضّرورة تلك التي تثبت صحّتها، بل هي التي يكون لها تفسير منطقيّ يعتمد على ملاحظات، ويسمح لك بتكوين توقّعات.</a:t>
            </a:r>
            <a:endParaRPr lang="en-GB" b="1" smtClean="0">
              <a:latin typeface="Arial" pitchFamily="34" charset="0"/>
              <a:cs typeface="Arial" pitchFamily="34" charset="0"/>
            </a:endParaRPr>
          </a:p>
          <a:p>
            <a:r>
              <a:rPr lang="ar-JO" b="1" smtClean="0">
                <a:latin typeface="Arial" pitchFamily="34" charset="0"/>
                <a:cs typeface="Arial" pitchFamily="34" charset="0"/>
              </a:rPr>
              <a:t/>
            </a:r>
            <a:br>
              <a:rPr lang="ar-JO" b="1" smtClean="0">
                <a:latin typeface="Arial" pitchFamily="34" charset="0"/>
                <a:cs typeface="Arial" pitchFamily="34" charset="0"/>
              </a:rPr>
            </a:br>
            <a:endParaRPr lang="en-GB" b="1" smtClean="0">
              <a:latin typeface="Arial" pitchFamily="34" charset="0"/>
              <a:cs typeface="Arial" pitchFamily="34" charset="0"/>
            </a:endParaRPr>
          </a:p>
        </p:txBody>
      </p:sp>
      <p:sp>
        <p:nvSpPr>
          <p:cNvPr id="28676" name="Slide Number Placeholder 3"/>
          <p:cNvSpPr>
            <a:spLocks noGrp="1"/>
          </p:cNvSpPr>
          <p:nvPr>
            <p:ph type="sldNum" sz="quarter" idx="5"/>
          </p:nvPr>
        </p:nvSpPr>
        <p:spPr>
          <a:noFill/>
        </p:spPr>
        <p:txBody>
          <a:bodyPr/>
          <a:lstStyle/>
          <a:p>
            <a:fld id="{1E20D1B2-5F6A-4DA6-A79C-80C404BFC00F}" type="slidenum">
              <a:rPr lang="ar-SA" smtClean="0">
                <a:latin typeface="Arial" pitchFamily="34" charset="0"/>
                <a:cs typeface="Arial" pitchFamily="34" charset="0"/>
              </a:rPr>
              <a:pPr/>
              <a:t>14</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ar-JO" b="1" smtClean="0">
                <a:latin typeface="Arial" pitchFamily="34" charset="0"/>
                <a:cs typeface="Arial" pitchFamily="34" charset="0"/>
              </a:rPr>
              <a:t>إ</a:t>
            </a:r>
            <a:r>
              <a:rPr lang="ar-SA" b="1" smtClean="0">
                <a:latin typeface="Arial" pitchFamily="34" charset="0"/>
                <a:cs typeface="Arial" pitchFamily="34" charset="0"/>
              </a:rPr>
              <a:t>جابة ماذا قرأت: </a:t>
            </a:r>
          </a:p>
          <a:p>
            <a:r>
              <a:rPr lang="ar-JO" b="1" smtClean="0">
                <a:latin typeface="Arial" pitchFamily="34" charset="0"/>
                <a:cs typeface="Arial" pitchFamily="34" charset="0"/>
              </a:rPr>
              <a:t> حتّى يتمكّن علماء آخرون من الاستمرار في العمل، أو إعادة ما قاموا به.</a:t>
            </a:r>
            <a:endParaRPr lang="en-GB" b="1" smtClean="0">
              <a:latin typeface="Arial" pitchFamily="34" charset="0"/>
              <a:cs typeface="Arial" pitchFamily="34" charset="0"/>
            </a:endParaRPr>
          </a:p>
          <a:p>
            <a:endParaRPr lang="en-US" b="1" smtClean="0">
              <a:latin typeface="Arial" pitchFamily="34" charset="0"/>
              <a:cs typeface="Arial" pitchFamily="34" charset="0"/>
            </a:endParaRPr>
          </a:p>
        </p:txBody>
      </p:sp>
      <p:sp>
        <p:nvSpPr>
          <p:cNvPr id="29700" name="Slide Number Placeholder 3"/>
          <p:cNvSpPr>
            <a:spLocks noGrp="1"/>
          </p:cNvSpPr>
          <p:nvPr>
            <p:ph type="sldNum" sz="quarter" idx="5"/>
          </p:nvPr>
        </p:nvSpPr>
        <p:spPr>
          <a:noFill/>
        </p:spPr>
        <p:txBody>
          <a:bodyPr/>
          <a:lstStyle/>
          <a:p>
            <a:fld id="{D2C8AD42-4203-4B3E-800F-C3FE6A87C55D}" type="slidenum">
              <a:rPr lang="ar-SA" smtClean="0">
                <a:latin typeface="Arial" pitchFamily="34" charset="0"/>
                <a:cs typeface="Arial" pitchFamily="34" charset="0"/>
              </a:rPr>
              <a:pPr/>
              <a:t>16</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EFC44B-D346-45E9-A790-EF548E0C1C09}"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B7F040-3B32-48CF-B453-38C0F387D491}"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5D9218-D747-4ECA-BDED-9436E56CAE19}"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DD1E02-1DE5-4398-B0D9-97BE7FA1E9EC}"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A15C5FF-1E2A-49D2-ACCC-35E399BECF86}"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1FBE90-2571-4390-878D-B8E2E5E19DD3}"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822C28-B84C-46B1-9060-D056ADA01DE0}"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663144-32E0-4192-9E63-6F4F224CE405}"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29B136-5A52-410B-B51D-960CFA3783DF}"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F855D2-BCD2-4AB6-9E95-68058F251206}"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589213-7C2C-4B9A-9F60-246FCC903326}"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758EB9-3228-473E-8B5F-ACDF8988AA2A}"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5CC73D-E4D1-4DF9-9169-97603F9A3F5D}"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l="-1000" r="-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fld id="{2AEE53D3-AB34-46F3-9360-3926632246CE}"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648200" y="6324600"/>
            <a:ext cx="1525588" cy="274638"/>
          </a:xfrm>
          <a:prstGeom prst="rect">
            <a:avLst/>
          </a:prstGeom>
          <a:noFill/>
          <a:ln w="9525">
            <a:noFill/>
            <a:miter lim="800000"/>
            <a:headEnd/>
            <a:tailEnd/>
          </a:ln>
        </p:spPr>
        <p:txBody>
          <a:bodyPr wrap="none">
            <a:spAutoFit/>
          </a:bodyPr>
          <a:lstStyle/>
          <a:p>
            <a:r>
              <a:rPr lang="ar-JO" sz="1200">
                <a:solidFill>
                  <a:schemeClr val="bg1"/>
                </a:solidFill>
              </a:rPr>
              <a:t>الوحدة الاولى  الفصل الاول</a:t>
            </a:r>
            <a:endParaRPr lang="en-US" sz="1200">
              <a:solidFill>
                <a:schemeClr val="bg1"/>
              </a:solidFill>
            </a:endParaRPr>
          </a:p>
        </p:txBody>
      </p:sp>
      <p:grpSp>
        <p:nvGrpSpPr>
          <p:cNvPr id="2" name="Group 12"/>
          <p:cNvGrpSpPr>
            <a:grpSpLocks/>
          </p:cNvGrpSpPr>
          <p:nvPr/>
        </p:nvGrpSpPr>
        <p:grpSpPr bwMode="auto">
          <a:xfrm>
            <a:off x="533400" y="914400"/>
            <a:ext cx="8077200" cy="533400"/>
            <a:chOff x="76200" y="838200"/>
            <a:chExt cx="9067800" cy="533400"/>
          </a:xfrm>
          <a:noFill/>
        </p:grpSpPr>
        <p:sp>
          <p:nvSpPr>
            <p:cNvPr id="8" name="Rounded Rectangle 7"/>
            <p:cNvSpPr/>
            <p:nvPr/>
          </p:nvSpPr>
          <p:spPr>
            <a:xfrm>
              <a:off x="6477000" y="838200"/>
              <a:ext cx="2667000" cy="533400"/>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JO" sz="2000" b="1" dirty="0">
                  <a:solidFill>
                    <a:srgbClr val="000000"/>
                  </a:solidFill>
                </a:rPr>
                <a:t>الفصلُ الأوّلُ </a:t>
              </a:r>
              <a:endParaRPr lang="en-US" sz="2000" b="1" dirty="0">
                <a:solidFill>
                  <a:srgbClr val="000000"/>
                </a:solidFill>
              </a:endParaRPr>
            </a:p>
          </p:txBody>
        </p:sp>
        <p:cxnSp>
          <p:nvCxnSpPr>
            <p:cNvPr id="9" name="Straight Connector 8"/>
            <p:cNvCxnSpPr/>
            <p:nvPr/>
          </p:nvCxnSpPr>
          <p:spPr>
            <a:xfrm rot="10800000">
              <a:off x="76200" y="1143000"/>
              <a:ext cx="6400800" cy="1588"/>
            </a:xfrm>
            <a:prstGeom prst="lin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 name="Rounded Rectangle 14"/>
          <p:cNvSpPr/>
          <p:nvPr/>
        </p:nvSpPr>
        <p:spPr bwMode="auto">
          <a:xfrm>
            <a:off x="2514600" y="1981200"/>
            <a:ext cx="4419600" cy="990600"/>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ar-JO" sz="2400">
                <a:solidFill>
                  <a:srgbClr val="000000"/>
                </a:solidFill>
              </a:rPr>
              <a:t>الدّرسُ الأوّلُ: العلمُ وعملُه </a:t>
            </a:r>
            <a:endParaRPr lang="en-US" sz="2400">
              <a:solidFill>
                <a:srgbClr val="000000"/>
              </a:solidFill>
            </a:endParaRPr>
          </a:p>
        </p:txBody>
      </p:sp>
      <p:grpSp>
        <p:nvGrpSpPr>
          <p:cNvPr id="3" name="Group 10"/>
          <p:cNvGrpSpPr/>
          <p:nvPr/>
        </p:nvGrpSpPr>
        <p:grpSpPr>
          <a:xfrm>
            <a:off x="1066800" y="3581400"/>
            <a:ext cx="6934200" cy="3276600"/>
            <a:chOff x="1981200" y="3581400"/>
            <a:chExt cx="6934200" cy="3276600"/>
          </a:xfrm>
          <a:noFill/>
        </p:grpSpPr>
        <p:sp>
          <p:nvSpPr>
            <p:cNvPr id="13" name="Folded Corner 12"/>
            <p:cNvSpPr/>
            <p:nvPr/>
          </p:nvSpPr>
          <p:spPr bwMode="auto">
            <a:xfrm>
              <a:off x="7239000" y="3581400"/>
              <a:ext cx="1676400" cy="838200"/>
            </a:xfrm>
            <a:prstGeom prst="foldedCorner">
              <a:avLst>
                <a:gd name="adj" fmla="val 41273"/>
              </a:avLst>
            </a:prstGeom>
            <a:grpFill/>
            <a:ln>
              <a:solidFill>
                <a:srgbClr val="C00000"/>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ar-JO" sz="2800" b="1" dirty="0">
                <a:solidFill>
                  <a:srgbClr val="000000"/>
                </a:solidFill>
              </a:endParaRPr>
            </a:p>
            <a:p>
              <a:pPr algn="ctr">
                <a:defRPr/>
              </a:pPr>
              <a:r>
                <a:rPr lang="ar-SA" sz="2800" b="1" dirty="0">
                  <a:solidFill>
                    <a:srgbClr val="000000"/>
                  </a:solidFill>
                </a:rPr>
                <a:t>الأهداف</a:t>
              </a:r>
              <a:r>
                <a:rPr lang="ar-JO" sz="2800" b="1" dirty="0">
                  <a:solidFill>
                    <a:srgbClr val="000000"/>
                  </a:solidFill>
                </a:rPr>
                <a:t>ُ</a:t>
              </a:r>
              <a:r>
                <a:rPr lang="ar-SA" sz="2800" b="1" dirty="0">
                  <a:solidFill>
                    <a:srgbClr val="000000"/>
                  </a:solidFill>
                </a:rPr>
                <a:t> </a:t>
              </a:r>
              <a:endParaRPr lang="en-US" sz="2800" b="1" dirty="0">
                <a:solidFill>
                  <a:srgbClr val="000000"/>
                </a:solidFill>
              </a:endParaRPr>
            </a:p>
          </p:txBody>
        </p:sp>
        <p:sp>
          <p:nvSpPr>
            <p:cNvPr id="10" name="TextBox 9"/>
            <p:cNvSpPr txBox="1"/>
            <p:nvPr/>
          </p:nvSpPr>
          <p:spPr>
            <a:xfrm>
              <a:off x="1981200" y="4611231"/>
              <a:ext cx="5257800" cy="2246769"/>
            </a:xfrm>
            <a:prstGeom prst="rect">
              <a:avLst/>
            </a:prstGeom>
            <a:grpFill/>
          </p:spPr>
          <p:txBody>
            <a:bodyPr>
              <a:spAutoFit/>
            </a:bodyPr>
            <a:lstStyle/>
            <a:p>
              <a:pPr>
                <a:buFont typeface="Arial" pitchFamily="34" charset="0"/>
                <a:buChar char="•"/>
                <a:defRPr/>
              </a:pPr>
              <a:r>
                <a:rPr lang="ar-JO" sz="2000" dirty="0">
                  <a:latin typeface="Arial" charset="0"/>
                  <a:cs typeface="Arial" charset="0"/>
                </a:rPr>
                <a:t> تُعرّفُ العلومَ وتحدّدُ بعضَ الأسئلةِ التي لا تجيبُ عنها. </a:t>
              </a:r>
              <a:endParaRPr lang="en-GB" sz="2000" dirty="0">
                <a:latin typeface="Arial" charset="0"/>
                <a:cs typeface="Arial" charset="0"/>
              </a:endParaRPr>
            </a:p>
            <a:p>
              <a:pPr>
                <a:buFont typeface="Arial" pitchFamily="34" charset="0"/>
                <a:buChar char="•"/>
                <a:defRPr/>
              </a:pPr>
              <a:r>
                <a:rPr lang="ar-JO" sz="2000" dirty="0">
                  <a:latin typeface="Arial" charset="0"/>
                  <a:cs typeface="Arial" charset="0"/>
                </a:rPr>
                <a:t> تقارنُ بينَ النّظريّاتِ والقوانينِ. </a:t>
              </a:r>
              <a:endParaRPr lang="en-GB" sz="2000" dirty="0">
                <a:latin typeface="Arial" charset="0"/>
                <a:cs typeface="Arial" charset="0"/>
              </a:endParaRPr>
            </a:p>
            <a:p>
              <a:pPr>
                <a:buFont typeface="Arial" pitchFamily="34" charset="0"/>
                <a:buChar char="•"/>
                <a:defRPr/>
              </a:pPr>
              <a:r>
                <a:rPr lang="ar-JO" sz="2000" dirty="0">
                  <a:latin typeface="Arial" charset="0"/>
                  <a:cs typeface="Arial" charset="0"/>
                </a:rPr>
                <a:t> تتعرّفُ الفروعَ الثلاثةَ للعلومِ. </a:t>
              </a:r>
              <a:endParaRPr lang="en-GB" sz="2000" dirty="0">
                <a:latin typeface="Arial" charset="0"/>
                <a:cs typeface="Arial" charset="0"/>
              </a:endParaRPr>
            </a:p>
            <a:p>
              <a:pPr>
                <a:buFont typeface="Arial" pitchFamily="34" charset="0"/>
                <a:buChar char="•"/>
                <a:defRPr/>
              </a:pPr>
              <a:r>
                <a:rPr lang="ar-JO" sz="2000" dirty="0">
                  <a:latin typeface="Arial" charset="0"/>
                  <a:cs typeface="Arial" charset="0"/>
                </a:rPr>
                <a:t> تحدّدُ بعضَ المهاراتِ التي يستخدمُها العلماءُ. </a:t>
              </a:r>
              <a:endParaRPr lang="en-GB" sz="2000" dirty="0">
                <a:latin typeface="Arial" charset="0"/>
                <a:cs typeface="Arial" charset="0"/>
              </a:endParaRPr>
            </a:p>
            <a:p>
              <a:pPr>
                <a:buFont typeface="Arial" pitchFamily="34" charset="0"/>
                <a:buChar char="•"/>
                <a:defRPr/>
              </a:pPr>
              <a:r>
                <a:rPr lang="ar-JO" sz="2000" dirty="0">
                  <a:latin typeface="Arial" charset="0"/>
                  <a:cs typeface="Arial" charset="0"/>
                </a:rPr>
                <a:t> توضّحُ المقصودَ بالفرضيّةِ. </a:t>
              </a:r>
              <a:endParaRPr lang="en-GB" sz="2000" dirty="0">
                <a:latin typeface="Arial" charset="0"/>
                <a:cs typeface="Arial" charset="0"/>
              </a:endParaRPr>
            </a:p>
            <a:p>
              <a:pPr>
                <a:buFont typeface="Arial" pitchFamily="34" charset="0"/>
                <a:buChar char="•"/>
                <a:defRPr/>
              </a:pPr>
              <a:r>
                <a:rPr lang="ar-JO" sz="2000" dirty="0">
                  <a:latin typeface="Arial" charset="0"/>
                  <a:cs typeface="Arial" charset="0"/>
                </a:rPr>
                <a:t> تقارنُ بينَ الملاحظةِ والاستنتاجِ. </a:t>
              </a:r>
              <a:endParaRPr lang="en-GB" sz="2000" dirty="0">
                <a:latin typeface="Arial" charset="0"/>
                <a:cs typeface="Arial" charset="0"/>
              </a:endParaRPr>
            </a:p>
            <a:p>
              <a:pPr>
                <a:defRPr/>
              </a:pPr>
              <a:endParaRPr lang="en-GB" sz="2000" dirty="0">
                <a:latin typeface="Arial" charset="0"/>
                <a:cs typeface="Arial" charset="0"/>
              </a:endParaRPr>
            </a:p>
          </p:txBody>
        </p:sp>
      </p:grpSp>
      <p:sp>
        <p:nvSpPr>
          <p:cNvPr id="2054" name="Rectangle 4"/>
          <p:cNvSpPr>
            <a:spLocks noChangeArrowheads="1"/>
          </p:cNvSpPr>
          <p:nvPr/>
        </p:nvSpPr>
        <p:spPr bwMode="auto">
          <a:xfrm>
            <a:off x="3962400" y="73025"/>
            <a:ext cx="2786063" cy="641350"/>
          </a:xfrm>
          <a:prstGeom prst="rect">
            <a:avLst/>
          </a:prstGeom>
          <a:noFill/>
          <a:ln w="9525">
            <a:noFill/>
            <a:miter lim="800000"/>
            <a:headEnd/>
            <a:tailEnd/>
          </a:ln>
        </p:spPr>
        <p:txBody>
          <a:bodyPr anchor="ctr"/>
          <a:lstStyle/>
          <a:p>
            <a:r>
              <a:rPr lang="ar-JO" sz="4000" b="1">
                <a:solidFill>
                  <a:schemeClr val="bg1"/>
                </a:solidFill>
                <a:latin typeface="Tahoma" pitchFamily="34" charset="0"/>
                <a:cs typeface="Tahoma" pitchFamily="34" charset="0"/>
              </a:rPr>
              <a:t>العلوم</a:t>
            </a:r>
            <a:endParaRPr lang="en-US" sz="4000" b="1">
              <a:solidFill>
                <a:schemeClr val="bg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txBox="1">
            <a:spLocks/>
          </p:cNvSpPr>
          <p:nvPr/>
        </p:nvSpPr>
        <p:spPr bwMode="auto">
          <a:xfrm>
            <a:off x="3200400" y="6400800"/>
            <a:ext cx="2895600" cy="214313"/>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sp>
        <p:nvSpPr>
          <p:cNvPr id="11267" name="TextBox 6"/>
          <p:cNvSpPr txBox="1">
            <a:spLocks noChangeArrowheads="1"/>
          </p:cNvSpPr>
          <p:nvPr/>
        </p:nvSpPr>
        <p:spPr bwMode="auto">
          <a:xfrm>
            <a:off x="1295400" y="2082800"/>
            <a:ext cx="7086600" cy="584200"/>
          </a:xfrm>
          <a:prstGeom prst="rect">
            <a:avLst/>
          </a:prstGeom>
          <a:noFill/>
          <a:ln w="9525">
            <a:noFill/>
            <a:miter lim="800000"/>
            <a:headEnd/>
            <a:tailEnd/>
          </a:ln>
        </p:spPr>
        <p:txBody>
          <a:bodyPr>
            <a:spAutoFit/>
          </a:bodyPr>
          <a:lstStyle/>
          <a:p>
            <a:pPr algn="ctr"/>
            <a:r>
              <a:rPr lang="ar-SA" sz="3200" b="1"/>
              <a:t>ماذا يدرس</a:t>
            </a:r>
            <a:r>
              <a:rPr lang="ar-JO" sz="3200" b="1"/>
              <a:t>ُ</a:t>
            </a:r>
            <a:r>
              <a:rPr lang="ar-SA" sz="3200" b="1"/>
              <a:t> علماء</a:t>
            </a:r>
            <a:r>
              <a:rPr lang="ar-JO" sz="3200" b="1"/>
              <a:t>ُ</a:t>
            </a:r>
            <a:r>
              <a:rPr lang="ar-SA" sz="3200" b="1"/>
              <a:t> ال</a:t>
            </a:r>
            <a:r>
              <a:rPr lang="ar-JO" sz="3200" b="1"/>
              <a:t>أ</a:t>
            </a:r>
            <a:r>
              <a:rPr lang="ar-SA" sz="3200" b="1"/>
              <a:t>رض</a:t>
            </a:r>
            <a:r>
              <a:rPr lang="ar-JO" sz="3200" b="1"/>
              <a:t>ِ</a:t>
            </a:r>
            <a:r>
              <a:rPr lang="ar-SA" sz="3200" b="1"/>
              <a:t>؟ </a:t>
            </a:r>
            <a:endParaRPr lang="en-GB" sz="3200" b="1"/>
          </a:p>
        </p:txBody>
      </p:sp>
      <p:pic>
        <p:nvPicPr>
          <p:cNvPr id="11268" name="Picture 6"/>
          <p:cNvPicPr>
            <a:picLocks noChangeAspect="1" noChangeArrowheads="1"/>
          </p:cNvPicPr>
          <p:nvPr/>
        </p:nvPicPr>
        <p:blipFill>
          <a:blip r:embed="rId3"/>
          <a:srcRect/>
          <a:stretch>
            <a:fillRect/>
          </a:stretch>
        </p:blipFill>
        <p:spPr bwMode="auto">
          <a:xfrm>
            <a:off x="838200" y="3124200"/>
            <a:ext cx="30099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9" name="Picture 7"/>
          <p:cNvPicPr>
            <a:picLocks noChangeAspect="1" noChangeArrowheads="1"/>
          </p:cNvPicPr>
          <p:nvPr/>
        </p:nvPicPr>
        <p:blipFill>
          <a:blip r:embed="rId4"/>
          <a:srcRect/>
          <a:stretch>
            <a:fillRect/>
          </a:stretch>
        </p:blipFill>
        <p:spPr bwMode="auto">
          <a:xfrm>
            <a:off x="6553200" y="1524000"/>
            <a:ext cx="1238250" cy="609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838200" y="1752600"/>
            <a:ext cx="7543800" cy="3429000"/>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anchor="ctr"/>
          <a:lstStyle/>
          <a:p>
            <a:pPr>
              <a:lnSpc>
                <a:spcPct val="90000"/>
              </a:lnSpc>
              <a:spcBef>
                <a:spcPct val="20000"/>
              </a:spcBef>
              <a:buClr>
                <a:schemeClr val="hlink"/>
              </a:buClr>
              <a:buFont typeface="Wingdings" pitchFamily="2" charset="2"/>
              <a:buNone/>
              <a:defRPr/>
            </a:pPr>
            <a:endParaRPr lang="en-US" sz="1600" b="1">
              <a:solidFill>
                <a:srgbClr val="0D0D0D"/>
              </a:solidFill>
              <a:latin typeface="Arial Black" pitchFamily="34" charset="0"/>
            </a:endParaRPr>
          </a:p>
        </p:txBody>
      </p:sp>
      <p:sp>
        <p:nvSpPr>
          <p:cNvPr id="12291" name="TextBox 15"/>
          <p:cNvSpPr txBox="1">
            <a:spLocks noChangeArrowheads="1"/>
          </p:cNvSpPr>
          <p:nvPr/>
        </p:nvSpPr>
        <p:spPr bwMode="auto">
          <a:xfrm>
            <a:off x="1143000" y="2111375"/>
            <a:ext cx="7010400" cy="4137025"/>
          </a:xfrm>
          <a:prstGeom prst="rect">
            <a:avLst/>
          </a:prstGeom>
          <a:noFill/>
          <a:ln w="9525">
            <a:noFill/>
            <a:miter lim="800000"/>
            <a:headEnd/>
            <a:tailEnd/>
          </a:ln>
        </p:spPr>
        <p:txBody>
          <a:bodyPr>
            <a:spAutoFit/>
          </a:bodyPr>
          <a:lstStyle/>
          <a:p>
            <a:pPr>
              <a:lnSpc>
                <a:spcPct val="90000"/>
              </a:lnSpc>
              <a:spcBef>
                <a:spcPct val="20000"/>
              </a:spcBef>
              <a:buClr>
                <a:schemeClr val="hlink"/>
              </a:buClr>
              <a:buFont typeface="Wingdings" pitchFamily="2" charset="2"/>
              <a:buNone/>
            </a:pPr>
            <a:r>
              <a:rPr lang="ar-JO" b="1" u="sng">
                <a:solidFill>
                  <a:srgbClr val="C00000"/>
                </a:solidFill>
                <a:latin typeface="Arial Black" pitchFamily="34" charset="0"/>
              </a:rPr>
              <a:t>المهـاراتُ العـلميّةُ:</a:t>
            </a:r>
            <a:r>
              <a:rPr lang="ar-SA" b="1" u="sng">
                <a:solidFill>
                  <a:srgbClr val="C00000"/>
                </a:solidFill>
                <a:latin typeface="Arial Black" pitchFamily="34" charset="0"/>
              </a:rPr>
              <a:t> </a:t>
            </a:r>
            <a:r>
              <a:rPr lang="ar-JO" b="1" u="sng">
                <a:solidFill>
                  <a:srgbClr val="C00000"/>
                </a:solidFill>
                <a:latin typeface="Arial Black" pitchFamily="34" charset="0"/>
              </a:rPr>
              <a:t>إ</a:t>
            </a:r>
            <a:r>
              <a:rPr lang="ar-SA" b="1">
                <a:latin typeface="Arial Black" pitchFamily="34" charset="0"/>
              </a:rPr>
              <a:t>ن</a:t>
            </a:r>
            <a:r>
              <a:rPr lang="ar-JO" b="1">
                <a:latin typeface="Arial Black" pitchFamily="34" charset="0"/>
              </a:rPr>
              <a:t>ّ</a:t>
            </a:r>
            <a:r>
              <a:rPr lang="ar-SA" b="1">
                <a:latin typeface="Arial Black" pitchFamily="34" charset="0"/>
              </a:rPr>
              <a:t>ك تعلم</a:t>
            </a:r>
            <a:r>
              <a:rPr lang="ar-JO" b="1">
                <a:latin typeface="Arial Black" pitchFamily="34" charset="0"/>
              </a:rPr>
              <a:t>ُ</a:t>
            </a:r>
            <a:r>
              <a:rPr lang="ar-SA" b="1">
                <a:latin typeface="Arial Black" pitchFamily="34" charset="0"/>
              </a:rPr>
              <a:t> </a:t>
            </a:r>
            <a:r>
              <a:rPr lang="ar-JO" b="1">
                <a:latin typeface="Arial Black" pitchFamily="34" charset="0"/>
              </a:rPr>
              <a:t>أ</a:t>
            </a:r>
            <a:r>
              <a:rPr lang="ar-SA" b="1">
                <a:latin typeface="Arial Black" pitchFamily="34" charset="0"/>
              </a:rPr>
              <a:t>ن</a:t>
            </a:r>
            <a:r>
              <a:rPr lang="ar-JO" b="1">
                <a:latin typeface="Arial Black" pitchFamily="34" charset="0"/>
              </a:rPr>
              <a:t>ّ</a:t>
            </a:r>
            <a:r>
              <a:rPr lang="ar-SA" b="1">
                <a:latin typeface="Arial Black" pitchFamily="34" charset="0"/>
              </a:rPr>
              <a:t> العلوم</a:t>
            </a:r>
            <a:r>
              <a:rPr lang="ar-JO" b="1">
                <a:latin typeface="Arial Black" pitchFamily="34" charset="0"/>
              </a:rPr>
              <a:t>َ</a:t>
            </a:r>
            <a:r>
              <a:rPr lang="ar-SA" b="1">
                <a:latin typeface="Arial Black" pitchFamily="34" charset="0"/>
              </a:rPr>
              <a:t> تتضم</a:t>
            </a:r>
            <a:r>
              <a:rPr lang="ar-JO" b="1">
                <a:latin typeface="Arial Black" pitchFamily="34" charset="0"/>
              </a:rPr>
              <a:t>ّ</a:t>
            </a:r>
            <a:r>
              <a:rPr lang="ar-SA" b="1">
                <a:latin typeface="Arial Black" pitchFamily="34" charset="0"/>
              </a:rPr>
              <a:t>ن</a:t>
            </a:r>
            <a:r>
              <a:rPr lang="ar-JO" b="1">
                <a:latin typeface="Arial Black" pitchFamily="34" charset="0"/>
              </a:rPr>
              <a:t>ُ</a:t>
            </a:r>
            <a:r>
              <a:rPr lang="ar-SA" b="1">
                <a:latin typeface="Arial Black" pitchFamily="34" charset="0"/>
              </a:rPr>
              <a:t> دائم</a:t>
            </a:r>
            <a:r>
              <a:rPr lang="ar-JO" b="1">
                <a:latin typeface="Arial Black" pitchFamily="34" charset="0"/>
              </a:rPr>
              <a:t>ً</a:t>
            </a:r>
            <a:r>
              <a:rPr lang="ar-SA" b="1">
                <a:latin typeface="Arial Black" pitchFamily="34" charset="0"/>
              </a:rPr>
              <a:t>ا </a:t>
            </a:r>
            <a:r>
              <a:rPr lang="ar-JO" b="1">
                <a:latin typeface="Arial Black" pitchFamily="34" charset="0"/>
              </a:rPr>
              <a:t>أ</a:t>
            </a:r>
            <a:r>
              <a:rPr lang="ar-SA" b="1">
                <a:latin typeface="Arial Black" pitchFamily="34" charset="0"/>
              </a:rPr>
              <a:t>سئلة</a:t>
            </a:r>
            <a:r>
              <a:rPr lang="ar-JO" b="1">
                <a:latin typeface="Arial Black" pitchFamily="34" charset="0"/>
              </a:rPr>
              <a:t>ً</a:t>
            </a:r>
            <a:r>
              <a:rPr lang="ar-SA" b="1">
                <a:latin typeface="Arial Black" pitchFamily="34" charset="0"/>
              </a:rPr>
              <a:t>، ولكن كيف تقود</a:t>
            </a:r>
            <a:r>
              <a:rPr lang="ar-JO" b="1">
                <a:latin typeface="Arial Black" pitchFamily="34" charset="0"/>
              </a:rPr>
              <a:t>ُ</a:t>
            </a:r>
            <a:r>
              <a:rPr lang="ar-SA" b="1">
                <a:latin typeface="Arial Black" pitchFamily="34" charset="0"/>
              </a:rPr>
              <a:t> هذه ال</a:t>
            </a:r>
            <a:r>
              <a:rPr lang="ar-JO" b="1">
                <a:latin typeface="Arial Black" pitchFamily="34" charset="0"/>
              </a:rPr>
              <a:t>أ</a:t>
            </a:r>
            <a:r>
              <a:rPr lang="ar-SA" b="1">
                <a:latin typeface="Arial Black" pitchFamily="34" charset="0"/>
              </a:rPr>
              <a:t>سئلة</a:t>
            </a:r>
            <a:r>
              <a:rPr lang="ar-JO" b="1">
                <a:latin typeface="Arial Black" pitchFamily="34" charset="0"/>
              </a:rPr>
              <a:t>ُ</a:t>
            </a:r>
            <a:r>
              <a:rPr lang="ar-SA" b="1">
                <a:latin typeface="Arial Black" pitchFamily="34" charset="0"/>
              </a:rPr>
              <a:t> </a:t>
            </a:r>
            <a:r>
              <a:rPr lang="ar-JO" b="1">
                <a:latin typeface="Arial Black" pitchFamily="34" charset="0"/>
              </a:rPr>
              <a:t>إلى ا</a:t>
            </a:r>
            <a:r>
              <a:rPr lang="ar-SA" b="1">
                <a:latin typeface="Arial Black" pitchFamily="34" charset="0"/>
              </a:rPr>
              <a:t>لت</a:t>
            </a:r>
            <a:r>
              <a:rPr lang="ar-JO" b="1">
                <a:latin typeface="Arial Black" pitchFamily="34" charset="0"/>
              </a:rPr>
              <a:t>ّ</a:t>
            </a:r>
            <a:r>
              <a:rPr lang="ar-SA" b="1">
                <a:latin typeface="Arial Black" pitchFamily="34" charset="0"/>
              </a:rPr>
              <a:t>عل</a:t>
            </a:r>
            <a:r>
              <a:rPr lang="ar-JO" b="1">
                <a:latin typeface="Arial Black" pitchFamily="34" charset="0"/>
              </a:rPr>
              <a:t>ّ</a:t>
            </a:r>
            <a:r>
              <a:rPr lang="ar-SA" b="1">
                <a:latin typeface="Arial Black" pitchFamily="34" charset="0"/>
              </a:rPr>
              <a:t>م؟ بما </a:t>
            </a:r>
            <a:r>
              <a:rPr lang="ar-JO" b="1">
                <a:latin typeface="Arial Black" pitchFamily="34" charset="0"/>
              </a:rPr>
              <a:t>أ</a:t>
            </a:r>
            <a:r>
              <a:rPr lang="ar-SA" b="1">
                <a:latin typeface="Arial Black" pitchFamily="34" charset="0"/>
              </a:rPr>
              <a:t>ن</a:t>
            </a:r>
            <a:r>
              <a:rPr lang="ar-JO" b="1">
                <a:latin typeface="Arial Black" pitchFamily="34" charset="0"/>
              </a:rPr>
              <a:t>ّ</a:t>
            </a:r>
            <a:r>
              <a:rPr lang="ar-SA" b="1">
                <a:latin typeface="Arial Black" pitchFamily="34" charset="0"/>
              </a:rPr>
              <a:t>ه لا توجد</a:t>
            </a:r>
            <a:r>
              <a:rPr lang="ar-JO" b="1">
                <a:latin typeface="Arial Black" pitchFamily="34" charset="0"/>
              </a:rPr>
              <a:t>ُ</a:t>
            </a:r>
            <a:r>
              <a:rPr lang="ar-SA" b="1">
                <a:latin typeface="Arial Black" pitchFamily="34" charset="0"/>
              </a:rPr>
              <a:t> طريقة</a:t>
            </a:r>
            <a:r>
              <a:rPr lang="ar-JO" b="1">
                <a:latin typeface="Arial Black" pitchFamily="34" charset="0"/>
              </a:rPr>
              <a:t>ٌ</a:t>
            </a:r>
            <a:r>
              <a:rPr lang="ar-SA" b="1">
                <a:latin typeface="Arial Black" pitchFamily="34" charset="0"/>
              </a:rPr>
              <a:t> واحدة</a:t>
            </a:r>
            <a:r>
              <a:rPr lang="ar-JO" b="1">
                <a:latin typeface="Arial Black" pitchFamily="34" charset="0"/>
              </a:rPr>
              <a:t>ٌ</a:t>
            </a:r>
            <a:r>
              <a:rPr lang="ar-SA" b="1">
                <a:latin typeface="Arial Black" pitchFamily="34" charset="0"/>
              </a:rPr>
              <a:t> للحصول</a:t>
            </a:r>
            <a:r>
              <a:rPr lang="ar-JO" b="1">
                <a:latin typeface="Arial Black" pitchFamily="34" charset="0"/>
              </a:rPr>
              <a:t>ِ</a:t>
            </a:r>
            <a:r>
              <a:rPr lang="ar-SA" b="1">
                <a:latin typeface="Arial Black" pitchFamily="34" charset="0"/>
              </a:rPr>
              <a:t> على المعرفة</a:t>
            </a:r>
            <a:r>
              <a:rPr lang="ar-JO" b="1">
                <a:latin typeface="Arial Black" pitchFamily="34" charset="0"/>
              </a:rPr>
              <a:t>ِ</a:t>
            </a:r>
            <a:r>
              <a:rPr lang="ar-SA" b="1">
                <a:latin typeface="Arial Black" pitchFamily="34" charset="0"/>
              </a:rPr>
              <a:t>، ف</a:t>
            </a:r>
            <a:r>
              <a:rPr lang="ar-JO" b="1">
                <a:latin typeface="Arial Black" pitchFamily="34" charset="0"/>
              </a:rPr>
              <a:t>إ</a:t>
            </a:r>
            <a:r>
              <a:rPr lang="ar-SA" b="1">
                <a:latin typeface="Arial Black" pitchFamily="34" charset="0"/>
              </a:rPr>
              <a:t>ن</a:t>
            </a:r>
            <a:r>
              <a:rPr lang="ar-JO" b="1">
                <a:latin typeface="Arial Black" pitchFamily="34" charset="0"/>
              </a:rPr>
              <a:t>ّ</a:t>
            </a:r>
            <a:r>
              <a:rPr lang="ar-SA" b="1">
                <a:latin typeface="Arial Black" pitchFamily="34" charset="0"/>
              </a:rPr>
              <a:t> العلماء</a:t>
            </a:r>
            <a:r>
              <a:rPr lang="ar-JO" b="1">
                <a:latin typeface="Arial Black" pitchFamily="34" charset="0"/>
              </a:rPr>
              <a:t>َ</a:t>
            </a:r>
            <a:r>
              <a:rPr lang="ar-SA" b="1">
                <a:latin typeface="Arial Black" pitchFamily="34" charset="0"/>
              </a:rPr>
              <a:t> يمتلكون مجموعة</a:t>
            </a:r>
            <a:r>
              <a:rPr lang="ar-JO" b="1">
                <a:latin typeface="Arial Black" pitchFamily="34" charset="0"/>
              </a:rPr>
              <a:t>ً</a:t>
            </a:r>
            <a:r>
              <a:rPr lang="ar-SA" b="1">
                <a:latin typeface="Arial Black" pitchFamily="34" charset="0"/>
              </a:rPr>
              <a:t> كبيرة</a:t>
            </a:r>
            <a:r>
              <a:rPr lang="ar-JO" b="1">
                <a:latin typeface="Arial Black" pitchFamily="34" charset="0"/>
              </a:rPr>
              <a:t>ً</a:t>
            </a:r>
            <a:r>
              <a:rPr lang="ar-SA" b="1">
                <a:latin typeface="Arial Black" pitchFamily="34" charset="0"/>
              </a:rPr>
              <a:t> من المهارات</a:t>
            </a:r>
            <a:r>
              <a:rPr lang="ar-JO" b="1">
                <a:latin typeface="Arial Black" pitchFamily="34" charset="0"/>
              </a:rPr>
              <a:t>ِ</a:t>
            </a:r>
            <a:r>
              <a:rPr lang="ar-SA" b="1">
                <a:latin typeface="Arial Black" pitchFamily="34" charset="0"/>
              </a:rPr>
              <a:t>، تتضم</a:t>
            </a:r>
            <a:r>
              <a:rPr lang="ar-JO" b="1">
                <a:latin typeface="Arial Black" pitchFamily="34" charset="0"/>
              </a:rPr>
              <a:t>ّ</a:t>
            </a:r>
            <a:r>
              <a:rPr lang="ar-SA" b="1">
                <a:latin typeface="Arial Black" pitchFamily="34" charset="0"/>
              </a:rPr>
              <a:t>ن مهارات</a:t>
            </a:r>
            <a:r>
              <a:rPr lang="ar-JO" b="1">
                <a:latin typeface="Arial Black" pitchFamily="34" charset="0"/>
              </a:rPr>
              <a:t>ِ</a:t>
            </a:r>
            <a:r>
              <a:rPr lang="ar-SA" b="1">
                <a:latin typeface="Arial Black" pitchFamily="34" charset="0"/>
              </a:rPr>
              <a:t> الت</a:t>
            </a:r>
            <a:r>
              <a:rPr lang="ar-JO" b="1">
                <a:latin typeface="Arial Black" pitchFamily="34" charset="0"/>
              </a:rPr>
              <a:t>ّ</a:t>
            </a:r>
            <a:r>
              <a:rPr lang="ar-SA" b="1">
                <a:latin typeface="Arial Black" pitchFamily="34" charset="0"/>
              </a:rPr>
              <a:t>فكير</a:t>
            </a:r>
            <a:r>
              <a:rPr lang="ar-JO" b="1">
                <a:latin typeface="Arial Black" pitchFamily="34" charset="0"/>
              </a:rPr>
              <a:t>ِ</a:t>
            </a:r>
            <a:r>
              <a:rPr lang="ar-SA" b="1">
                <a:latin typeface="Arial Black" pitchFamily="34" charset="0"/>
              </a:rPr>
              <a:t>، والملاحظة</a:t>
            </a:r>
            <a:r>
              <a:rPr lang="ar-JO" b="1">
                <a:latin typeface="Arial Black" pitchFamily="34" charset="0"/>
              </a:rPr>
              <a:t>َ،</a:t>
            </a:r>
            <a:r>
              <a:rPr lang="ar-SA" b="1">
                <a:latin typeface="Arial Black" pitchFamily="34" charset="0"/>
              </a:rPr>
              <a:t> والت</a:t>
            </a:r>
            <a:r>
              <a:rPr lang="ar-JO" b="1">
                <a:latin typeface="Arial Black" pitchFamily="34" charset="0"/>
              </a:rPr>
              <a:t>ّ</a:t>
            </a:r>
            <a:r>
              <a:rPr lang="ar-SA" b="1">
                <a:latin typeface="Arial Black" pitchFamily="34" charset="0"/>
              </a:rPr>
              <a:t>نبؤ</a:t>
            </a:r>
            <a:r>
              <a:rPr lang="ar-JO" b="1">
                <a:latin typeface="Arial Black" pitchFamily="34" charset="0"/>
              </a:rPr>
              <a:t>،</a:t>
            </a:r>
            <a:r>
              <a:rPr lang="ar-SA" b="1">
                <a:latin typeface="Arial Black" pitchFamily="34" charset="0"/>
              </a:rPr>
              <a:t> والاستقصاء</a:t>
            </a:r>
            <a:r>
              <a:rPr lang="ar-JO" b="1">
                <a:latin typeface="Arial Black" pitchFamily="34" charset="0"/>
              </a:rPr>
              <a:t>َ</a:t>
            </a:r>
            <a:r>
              <a:rPr lang="ar-SA" b="1">
                <a:latin typeface="Arial Black" pitchFamily="34" charset="0"/>
              </a:rPr>
              <a:t> والبحث</a:t>
            </a:r>
            <a:r>
              <a:rPr lang="ar-JO" b="1">
                <a:latin typeface="Arial Black" pitchFamily="34" charset="0"/>
              </a:rPr>
              <a:t>َ</a:t>
            </a:r>
            <a:r>
              <a:rPr lang="ar-SA" b="1">
                <a:latin typeface="Arial Black" pitchFamily="34" charset="0"/>
              </a:rPr>
              <a:t>، والن</a:t>
            </a:r>
            <a:r>
              <a:rPr lang="ar-JO" b="1">
                <a:latin typeface="Arial Black" pitchFamily="34" charset="0"/>
              </a:rPr>
              <a:t>ّ</a:t>
            </a:r>
            <a:r>
              <a:rPr lang="ar-SA" b="1">
                <a:latin typeface="Arial Black" pitchFamily="34" charset="0"/>
              </a:rPr>
              <a:t>مذجة</a:t>
            </a:r>
            <a:r>
              <a:rPr lang="ar-JO" b="1">
                <a:latin typeface="Arial Black" pitchFamily="34" charset="0"/>
              </a:rPr>
              <a:t>َ،</a:t>
            </a:r>
            <a:r>
              <a:rPr lang="ar-SA" b="1">
                <a:latin typeface="Arial Black" pitchFamily="34" charset="0"/>
              </a:rPr>
              <a:t> والقياس</a:t>
            </a:r>
            <a:r>
              <a:rPr lang="ar-JO" b="1">
                <a:latin typeface="Arial Black" pitchFamily="34" charset="0"/>
              </a:rPr>
              <a:t>َ،</a:t>
            </a:r>
            <a:r>
              <a:rPr lang="ar-SA" b="1">
                <a:latin typeface="Arial Black" pitchFamily="34" charset="0"/>
              </a:rPr>
              <a:t> والت</a:t>
            </a:r>
            <a:r>
              <a:rPr lang="ar-JO" b="1">
                <a:latin typeface="Arial Black" pitchFamily="34" charset="0"/>
              </a:rPr>
              <a:t>ّ</a:t>
            </a:r>
            <a:r>
              <a:rPr lang="ar-SA" b="1">
                <a:latin typeface="Arial Black" pitchFamily="34" charset="0"/>
              </a:rPr>
              <a:t>حليل</a:t>
            </a:r>
            <a:r>
              <a:rPr lang="ar-JO" b="1">
                <a:latin typeface="Arial Black" pitchFamily="34" charset="0"/>
              </a:rPr>
              <a:t>َ،</a:t>
            </a:r>
            <a:r>
              <a:rPr lang="ar-SA" b="1">
                <a:latin typeface="Arial Black" pitchFamily="34" charset="0"/>
              </a:rPr>
              <a:t> والاستدلال</a:t>
            </a:r>
            <a:r>
              <a:rPr lang="ar-JO" b="1">
                <a:latin typeface="Arial Black" pitchFamily="34" charset="0"/>
              </a:rPr>
              <a:t>َ</a:t>
            </a:r>
            <a:r>
              <a:rPr lang="ar-SA" b="1">
                <a:latin typeface="Arial Black" pitchFamily="34" charset="0"/>
              </a:rPr>
              <a:t>. </a:t>
            </a:r>
          </a:p>
          <a:p>
            <a:pPr>
              <a:lnSpc>
                <a:spcPct val="90000"/>
              </a:lnSpc>
              <a:spcBef>
                <a:spcPct val="20000"/>
              </a:spcBef>
              <a:buClr>
                <a:schemeClr val="hlink"/>
              </a:buClr>
              <a:buFont typeface="Wingdings" pitchFamily="2" charset="2"/>
              <a:buNone/>
            </a:pPr>
            <a:endParaRPr lang="ar-SA" b="1">
              <a:latin typeface="Arial Black" pitchFamily="34" charset="0"/>
            </a:endParaRPr>
          </a:p>
          <a:p>
            <a:pPr>
              <a:lnSpc>
                <a:spcPct val="90000"/>
              </a:lnSpc>
              <a:spcBef>
                <a:spcPct val="20000"/>
              </a:spcBef>
              <a:buClr>
                <a:schemeClr val="hlink"/>
              </a:buClr>
              <a:buFont typeface="Wingdings" pitchFamily="2" charset="2"/>
              <a:buNone/>
            </a:pPr>
            <a:r>
              <a:rPr lang="ar-SA" b="1" u="sng">
                <a:solidFill>
                  <a:srgbClr val="C00000"/>
                </a:solidFill>
                <a:latin typeface="Arial Black" pitchFamily="34" charset="0"/>
              </a:rPr>
              <a:t>الط</a:t>
            </a:r>
            <a:r>
              <a:rPr lang="ar-JO" b="1" u="sng">
                <a:solidFill>
                  <a:srgbClr val="C00000"/>
                </a:solidFill>
                <a:latin typeface="Arial Black" pitchFamily="34" charset="0"/>
              </a:rPr>
              <a:t>ّ</a:t>
            </a:r>
            <a:r>
              <a:rPr lang="ar-SA" b="1" u="sng">
                <a:solidFill>
                  <a:srgbClr val="C00000"/>
                </a:solidFill>
                <a:latin typeface="Arial Black" pitchFamily="34" charset="0"/>
              </a:rPr>
              <a:t>رق</a:t>
            </a:r>
            <a:r>
              <a:rPr lang="ar-JO" b="1" u="sng">
                <a:solidFill>
                  <a:srgbClr val="C00000"/>
                </a:solidFill>
                <a:latin typeface="Arial Black" pitchFamily="34" charset="0"/>
              </a:rPr>
              <a:t>ُ</a:t>
            </a:r>
            <a:r>
              <a:rPr lang="ar-SA" b="1" u="sng">
                <a:solidFill>
                  <a:srgbClr val="C00000"/>
                </a:solidFill>
                <a:latin typeface="Arial Black" pitchFamily="34" charset="0"/>
              </a:rPr>
              <a:t> العلمي</a:t>
            </a:r>
            <a:r>
              <a:rPr lang="ar-JO" b="1" u="sng">
                <a:solidFill>
                  <a:srgbClr val="C00000"/>
                </a:solidFill>
                <a:latin typeface="Arial Black" pitchFamily="34" charset="0"/>
              </a:rPr>
              <a:t>ّ</a:t>
            </a:r>
            <a:r>
              <a:rPr lang="ar-SA" b="1" u="sng">
                <a:solidFill>
                  <a:srgbClr val="C00000"/>
                </a:solidFill>
                <a:latin typeface="Arial Black" pitchFamily="34" charset="0"/>
              </a:rPr>
              <a:t>ة</a:t>
            </a:r>
            <a:r>
              <a:rPr lang="ar-JO" b="1" u="sng">
                <a:solidFill>
                  <a:srgbClr val="C00000"/>
                </a:solidFill>
                <a:latin typeface="Arial Black" pitchFamily="34" charset="0"/>
              </a:rPr>
              <a:t>ُ</a:t>
            </a:r>
            <a:r>
              <a:rPr lang="ar-SA" b="1">
                <a:latin typeface="Arial Black" pitchFamily="34" charset="0"/>
              </a:rPr>
              <a:t>: تبدأ</a:t>
            </a:r>
            <a:r>
              <a:rPr lang="ar-JO" b="1">
                <a:latin typeface="Arial Black" pitchFamily="34" charset="0"/>
              </a:rPr>
              <a:t>ُ</a:t>
            </a:r>
            <a:r>
              <a:rPr lang="ar-SA" b="1">
                <a:latin typeface="Arial Black" pitchFamily="34" charset="0"/>
              </a:rPr>
              <a:t> معظم</a:t>
            </a:r>
            <a:r>
              <a:rPr lang="ar-JO" b="1">
                <a:latin typeface="Arial Black" pitchFamily="34" charset="0"/>
              </a:rPr>
              <a:t>ُ</a:t>
            </a:r>
            <a:r>
              <a:rPr lang="ar-SA" b="1">
                <a:latin typeface="Arial Black" pitchFamily="34" charset="0"/>
              </a:rPr>
              <a:t> الاستقصاءات</a:t>
            </a:r>
            <a:r>
              <a:rPr lang="ar-JO" b="1">
                <a:latin typeface="Arial Black" pitchFamily="34" charset="0"/>
              </a:rPr>
              <a:t>ِ</a:t>
            </a:r>
            <a:r>
              <a:rPr lang="ar-SA" b="1">
                <a:latin typeface="Arial Black" pitchFamily="34" charset="0"/>
              </a:rPr>
              <a:t> عادة</a:t>
            </a:r>
            <a:r>
              <a:rPr lang="ar-JO" b="1">
                <a:latin typeface="Arial Black" pitchFamily="34" charset="0"/>
              </a:rPr>
              <a:t>ً</a:t>
            </a:r>
            <a:r>
              <a:rPr lang="ar-SA" b="1">
                <a:latin typeface="Arial Black" pitchFamily="34" charset="0"/>
              </a:rPr>
              <a:t> بمشاهدة</a:t>
            </a:r>
            <a:r>
              <a:rPr lang="ar-JO" b="1">
                <a:latin typeface="Arial Black" pitchFamily="34" charset="0"/>
              </a:rPr>
              <a:t>ِ</a:t>
            </a:r>
            <a:r>
              <a:rPr lang="ar-SA" b="1">
                <a:latin typeface="Arial Black" pitchFamily="34" charset="0"/>
              </a:rPr>
              <a:t> شيء</a:t>
            </a:r>
            <a:r>
              <a:rPr lang="ar-JO" b="1">
                <a:latin typeface="Arial Black" pitchFamily="34" charset="0"/>
              </a:rPr>
              <a:t>ٍ</a:t>
            </a:r>
            <a:r>
              <a:rPr lang="ar-SA" b="1">
                <a:latin typeface="Arial Black" pitchFamily="34" charset="0"/>
              </a:rPr>
              <a:t> ما، ثم</a:t>
            </a:r>
            <a:r>
              <a:rPr lang="ar-JO" b="1">
                <a:latin typeface="Arial Black" pitchFamily="34" charset="0"/>
              </a:rPr>
              <a:t>ّ</a:t>
            </a:r>
            <a:r>
              <a:rPr lang="ar-SA" b="1">
                <a:latin typeface="Arial Black" pitchFamily="34" charset="0"/>
              </a:rPr>
              <a:t> تطرح</a:t>
            </a:r>
            <a:r>
              <a:rPr lang="ar-JO" b="1">
                <a:latin typeface="Arial Black" pitchFamily="34" charset="0"/>
              </a:rPr>
              <a:t>ُ</a:t>
            </a:r>
            <a:r>
              <a:rPr lang="ar-SA" b="1">
                <a:latin typeface="Arial Black" pitchFamily="34" charset="0"/>
              </a:rPr>
              <a:t> </a:t>
            </a:r>
            <a:r>
              <a:rPr lang="ar-JO" b="1">
                <a:latin typeface="Arial Black" pitchFamily="34" charset="0"/>
              </a:rPr>
              <a:t>أ</a:t>
            </a:r>
            <a:r>
              <a:rPr lang="ar-SA" b="1">
                <a:latin typeface="Arial Black" pitchFamily="34" charset="0"/>
              </a:rPr>
              <a:t>سئلة</a:t>
            </a:r>
            <a:r>
              <a:rPr lang="ar-JO" b="1">
                <a:latin typeface="Arial Black" pitchFamily="34" charset="0"/>
              </a:rPr>
              <a:t>ً</a:t>
            </a:r>
            <a:r>
              <a:rPr lang="ar-SA" b="1">
                <a:latin typeface="Arial Black" pitchFamily="34" charset="0"/>
              </a:rPr>
              <a:t> عم</a:t>
            </a:r>
            <a:r>
              <a:rPr lang="ar-JO" b="1">
                <a:latin typeface="Arial Black" pitchFamily="34" charset="0"/>
              </a:rPr>
              <a:t>ّ</a:t>
            </a:r>
            <a:r>
              <a:rPr lang="ar-SA" b="1">
                <a:latin typeface="Arial Black" pitchFamily="34" charset="0"/>
              </a:rPr>
              <a:t>ا تم</a:t>
            </a:r>
            <a:r>
              <a:rPr lang="ar-JO" b="1">
                <a:latin typeface="Arial Black" pitchFamily="34" charset="0"/>
              </a:rPr>
              <a:t>ّ</a:t>
            </a:r>
            <a:r>
              <a:rPr lang="ar-SA" b="1">
                <a:latin typeface="Arial Black" pitchFamily="34" charset="0"/>
              </a:rPr>
              <a:t>ت ملاحظت</a:t>
            </a:r>
            <a:r>
              <a:rPr lang="ar-JO" b="1">
                <a:latin typeface="Arial Black" pitchFamily="34" charset="0"/>
              </a:rPr>
              <a:t>ُ</a:t>
            </a:r>
            <a:r>
              <a:rPr lang="ar-SA" b="1">
                <a:latin typeface="Arial Black" pitchFamily="34" charset="0"/>
              </a:rPr>
              <a:t>ه، والعلماء</a:t>
            </a:r>
            <a:r>
              <a:rPr lang="ar-JO" b="1">
                <a:latin typeface="Arial Black" pitchFamily="34" charset="0"/>
              </a:rPr>
              <a:t>ُ</a:t>
            </a:r>
            <a:r>
              <a:rPr lang="ar-SA" b="1">
                <a:latin typeface="Arial Black" pitchFamily="34" charset="0"/>
              </a:rPr>
              <a:t> عادة</a:t>
            </a:r>
            <a:r>
              <a:rPr lang="ar-JO" b="1">
                <a:latin typeface="Arial Black" pitchFamily="34" charset="0"/>
              </a:rPr>
              <a:t>ً</a:t>
            </a:r>
            <a:r>
              <a:rPr lang="ar-SA" b="1">
                <a:latin typeface="Arial Black" pitchFamily="34" charset="0"/>
              </a:rPr>
              <a:t> يتعاونون </a:t>
            </a:r>
            <a:r>
              <a:rPr lang="ar-JO" b="1">
                <a:latin typeface="Arial Black" pitchFamily="34" charset="0"/>
              </a:rPr>
              <a:t>في</a:t>
            </a:r>
            <a:r>
              <a:rPr lang="ar-SA" b="1">
                <a:latin typeface="Arial Black" pitchFamily="34" charset="0"/>
              </a:rPr>
              <a:t> كتابة</a:t>
            </a:r>
            <a:r>
              <a:rPr lang="ar-JO" b="1">
                <a:latin typeface="Arial Black" pitchFamily="34" charset="0"/>
              </a:rPr>
              <a:t>ِ</a:t>
            </a:r>
            <a:r>
              <a:rPr lang="ar-SA" b="1">
                <a:latin typeface="Arial Black" pitchFamily="34" charset="0"/>
              </a:rPr>
              <a:t> </a:t>
            </a:r>
            <a:r>
              <a:rPr lang="ar-JO" b="1">
                <a:latin typeface="Arial Black" pitchFamily="34" charset="0"/>
              </a:rPr>
              <a:t>أ</a:t>
            </a:r>
            <a:r>
              <a:rPr lang="ar-SA" b="1">
                <a:latin typeface="Arial Black" pitchFamily="34" charset="0"/>
              </a:rPr>
              <a:t>بحاثهم، لذلك ف</a:t>
            </a:r>
            <a:r>
              <a:rPr lang="ar-JO" b="1">
                <a:latin typeface="Arial Black" pitchFamily="34" charset="0"/>
              </a:rPr>
              <a:t>إ</a:t>
            </a:r>
            <a:r>
              <a:rPr lang="ar-SA" b="1">
                <a:latin typeface="Arial Black" pitchFamily="34" charset="0"/>
              </a:rPr>
              <a:t>ن</a:t>
            </a:r>
            <a:r>
              <a:rPr lang="ar-JO" b="1">
                <a:latin typeface="Arial Black" pitchFamily="34" charset="0"/>
              </a:rPr>
              <a:t>ّ</a:t>
            </a:r>
            <a:r>
              <a:rPr lang="ar-SA" b="1">
                <a:latin typeface="Arial Black" pitchFamily="34" charset="0"/>
              </a:rPr>
              <a:t>هم يقر</a:t>
            </a:r>
            <a:r>
              <a:rPr lang="ar-JO" b="1">
                <a:latin typeface="Arial Black" pitchFamily="34" charset="0"/>
              </a:rPr>
              <a:t>ؤ</a:t>
            </a:r>
            <a:r>
              <a:rPr lang="ar-SA" b="1">
                <a:latin typeface="Arial Black" pitchFamily="34" charset="0"/>
              </a:rPr>
              <a:t>ون كتب</a:t>
            </a:r>
            <a:r>
              <a:rPr lang="ar-JO" b="1">
                <a:latin typeface="Arial Black" pitchFamily="34" charset="0"/>
              </a:rPr>
              <a:t>ً</a:t>
            </a:r>
            <a:r>
              <a:rPr lang="ar-SA" b="1">
                <a:latin typeface="Arial Black" pitchFamily="34" charset="0"/>
              </a:rPr>
              <a:t>ا ومجلات</a:t>
            </a:r>
            <a:r>
              <a:rPr lang="ar-JO" b="1">
                <a:latin typeface="Arial Black" pitchFamily="34" charset="0"/>
              </a:rPr>
              <a:t>ٍ</a:t>
            </a:r>
            <a:r>
              <a:rPr lang="ar-SA" b="1">
                <a:latin typeface="Arial Black" pitchFamily="34" charset="0"/>
              </a:rPr>
              <a:t> علمي</a:t>
            </a:r>
            <a:r>
              <a:rPr lang="ar-JO" b="1">
                <a:latin typeface="Arial Black" pitchFamily="34" charset="0"/>
              </a:rPr>
              <a:t>ّ</a:t>
            </a:r>
            <a:r>
              <a:rPr lang="ar-SA" b="1">
                <a:latin typeface="Arial Black" pitchFamily="34" charset="0"/>
              </a:rPr>
              <a:t>ة</a:t>
            </a:r>
            <a:r>
              <a:rPr lang="ar-JO" b="1">
                <a:latin typeface="Arial Black" pitchFamily="34" charset="0"/>
              </a:rPr>
              <a:t>ٍ</a:t>
            </a:r>
            <a:r>
              <a:rPr lang="ar-SA" b="1">
                <a:latin typeface="Arial Black" pitchFamily="34" charset="0"/>
              </a:rPr>
              <a:t> للاط</a:t>
            </a:r>
            <a:r>
              <a:rPr lang="ar-JO" b="1">
                <a:latin typeface="Arial Black" pitchFamily="34" charset="0"/>
              </a:rPr>
              <a:t>ّ</a:t>
            </a:r>
            <a:r>
              <a:rPr lang="ar-SA" b="1">
                <a:latin typeface="Arial Black" pitchFamily="34" charset="0"/>
              </a:rPr>
              <a:t>لاع</a:t>
            </a:r>
            <a:r>
              <a:rPr lang="ar-JO" b="1">
                <a:latin typeface="Arial Black" pitchFamily="34" charset="0"/>
              </a:rPr>
              <a:t>ِ</a:t>
            </a:r>
            <a:r>
              <a:rPr lang="ar-SA" b="1">
                <a:latin typeface="Arial Black" pitchFamily="34" charset="0"/>
              </a:rPr>
              <a:t> على ما سبق</a:t>
            </a:r>
            <a:r>
              <a:rPr lang="ar-JO" b="1">
                <a:latin typeface="Arial Black" pitchFamily="34" charset="0"/>
              </a:rPr>
              <a:t>َ</a:t>
            </a:r>
            <a:r>
              <a:rPr lang="ar-SA" b="1">
                <a:latin typeface="Arial Black" pitchFamily="34" charset="0"/>
              </a:rPr>
              <a:t> الت</a:t>
            </a:r>
            <a:r>
              <a:rPr lang="ar-JO" b="1">
                <a:latin typeface="Arial Black" pitchFamily="34" charset="0"/>
              </a:rPr>
              <a:t>ّ</a:t>
            </a:r>
            <a:r>
              <a:rPr lang="ar-SA" b="1">
                <a:latin typeface="Arial Black" pitchFamily="34" charset="0"/>
              </a:rPr>
              <a:t>وصل</a:t>
            </a:r>
            <a:r>
              <a:rPr lang="ar-JO" b="1">
                <a:latin typeface="Arial Black" pitchFamily="34" charset="0"/>
              </a:rPr>
              <a:t>ُ</a:t>
            </a:r>
            <a:r>
              <a:rPr lang="ar-SA" b="1">
                <a:latin typeface="Arial Black" pitchFamily="34" charset="0"/>
              </a:rPr>
              <a:t> </a:t>
            </a:r>
            <a:r>
              <a:rPr lang="ar-JO" b="1">
                <a:latin typeface="Arial Black" pitchFamily="34" charset="0"/>
              </a:rPr>
              <a:t>إ</a:t>
            </a:r>
            <a:r>
              <a:rPr lang="ar-SA" b="1">
                <a:latin typeface="Arial Black" pitchFamily="34" charset="0"/>
              </a:rPr>
              <a:t>ليه من العلماء</a:t>
            </a:r>
            <a:r>
              <a:rPr lang="ar-JO" b="1">
                <a:latin typeface="Arial Black" pitchFamily="34" charset="0"/>
              </a:rPr>
              <a:t>ِ</a:t>
            </a:r>
            <a:r>
              <a:rPr lang="ar-SA" b="1">
                <a:latin typeface="Arial Black" pitchFamily="34" charset="0"/>
              </a:rPr>
              <a:t> ال</a:t>
            </a:r>
            <a:r>
              <a:rPr lang="ar-JO" b="1">
                <a:latin typeface="Arial Black" pitchFamily="34" charset="0"/>
              </a:rPr>
              <a:t>آ</a:t>
            </a:r>
            <a:r>
              <a:rPr lang="ar-SA" b="1">
                <a:latin typeface="Arial Black" pitchFamily="34" charset="0"/>
              </a:rPr>
              <a:t>خرين بخصوص</a:t>
            </a:r>
            <a:r>
              <a:rPr lang="ar-JO" b="1">
                <a:latin typeface="Arial Black" pitchFamily="34" charset="0"/>
              </a:rPr>
              <a:t>ِ</a:t>
            </a:r>
            <a:r>
              <a:rPr lang="ar-SA" b="1">
                <a:latin typeface="Arial Black" pitchFamily="34" charset="0"/>
              </a:rPr>
              <a:t> </a:t>
            </a:r>
            <a:r>
              <a:rPr lang="ar-JO" b="1">
                <a:latin typeface="Arial Black" pitchFamily="34" charset="0"/>
              </a:rPr>
              <a:t>أ</a:t>
            </a:r>
            <a:r>
              <a:rPr lang="ar-SA" b="1">
                <a:latin typeface="Arial Black" pitchFamily="34" charset="0"/>
              </a:rPr>
              <a:t>سئل</a:t>
            </a:r>
            <a:r>
              <a:rPr lang="ar-JO" b="1">
                <a:latin typeface="Arial Black" pitchFamily="34" charset="0"/>
              </a:rPr>
              <a:t>تِ</a:t>
            </a:r>
            <a:r>
              <a:rPr lang="ar-SA" b="1">
                <a:latin typeface="Arial Black" pitchFamily="34" charset="0"/>
              </a:rPr>
              <a:t>هم، ويضع</a:t>
            </a:r>
            <a:r>
              <a:rPr lang="ar-JO" b="1">
                <a:latin typeface="Arial Black" pitchFamily="34" charset="0"/>
              </a:rPr>
              <a:t>ُ</a:t>
            </a:r>
            <a:r>
              <a:rPr lang="ar-SA" b="1">
                <a:latin typeface="Arial Black" pitchFamily="34" charset="0"/>
              </a:rPr>
              <a:t> العلماء</a:t>
            </a:r>
            <a:r>
              <a:rPr lang="ar-JO" b="1">
                <a:latin typeface="Arial Black" pitchFamily="34" charset="0"/>
              </a:rPr>
              <a:t>ُ</a:t>
            </a:r>
            <a:r>
              <a:rPr lang="ar-SA" b="1">
                <a:latin typeface="Arial Black" pitchFamily="34" charset="0"/>
              </a:rPr>
              <a:t> عادة</a:t>
            </a:r>
            <a:r>
              <a:rPr lang="ar-JO" b="1">
                <a:latin typeface="Arial Black" pitchFamily="34" charset="0"/>
              </a:rPr>
              <a:t>ً</a:t>
            </a:r>
            <a:r>
              <a:rPr lang="ar-SA" b="1">
                <a:latin typeface="Arial Black" pitchFamily="34" charset="0"/>
              </a:rPr>
              <a:t> تفسيرات</a:t>
            </a:r>
            <a:r>
              <a:rPr lang="ar-JO" b="1">
                <a:latin typeface="Arial Black" pitchFamily="34" charset="0"/>
              </a:rPr>
              <a:t>ٍ</a:t>
            </a:r>
            <a:r>
              <a:rPr lang="ar-SA" b="1">
                <a:latin typeface="Arial Black" pitchFamily="34" charset="0"/>
              </a:rPr>
              <a:t> محتملة</a:t>
            </a:r>
            <a:r>
              <a:rPr lang="ar-JO" b="1">
                <a:latin typeface="Arial Black" pitchFamily="34" charset="0"/>
              </a:rPr>
              <a:t>ً</a:t>
            </a:r>
            <a:r>
              <a:rPr lang="ar-SA" b="1">
                <a:latin typeface="Arial Black" pitchFamily="34" charset="0"/>
              </a:rPr>
              <a:t> لملاحظات</a:t>
            </a:r>
            <a:r>
              <a:rPr lang="ar-JO" b="1">
                <a:latin typeface="Arial Black" pitchFamily="34" charset="0"/>
              </a:rPr>
              <a:t>ِ</a:t>
            </a:r>
            <a:r>
              <a:rPr lang="ar-SA" b="1">
                <a:latin typeface="Arial Black" pitchFamily="34" charset="0"/>
              </a:rPr>
              <a:t>هم، وللحصول</a:t>
            </a:r>
            <a:r>
              <a:rPr lang="ar-JO" b="1">
                <a:latin typeface="Arial Black" pitchFamily="34" charset="0"/>
              </a:rPr>
              <a:t>ِ</a:t>
            </a:r>
            <a:r>
              <a:rPr lang="ar-SA" b="1">
                <a:latin typeface="Arial Black" pitchFamily="34" charset="0"/>
              </a:rPr>
              <a:t> على معلومات</a:t>
            </a:r>
            <a:r>
              <a:rPr lang="ar-JO" b="1">
                <a:latin typeface="Arial Black" pitchFamily="34" charset="0"/>
              </a:rPr>
              <a:t>ٍ</a:t>
            </a:r>
            <a:r>
              <a:rPr lang="ar-SA" b="1">
                <a:latin typeface="Arial Black" pitchFamily="34" charset="0"/>
              </a:rPr>
              <a:t> </a:t>
            </a:r>
            <a:r>
              <a:rPr lang="ar-JO" b="1">
                <a:latin typeface="Arial Black" pitchFamily="34" charset="0"/>
              </a:rPr>
              <a:t>أ</a:t>
            </a:r>
            <a:r>
              <a:rPr lang="ar-SA" b="1">
                <a:latin typeface="Arial Black" pitchFamily="34" charset="0"/>
              </a:rPr>
              <a:t>كثر، ف</a:t>
            </a:r>
            <a:r>
              <a:rPr lang="ar-JO" b="1">
                <a:latin typeface="Arial Black" pitchFamily="34" charset="0"/>
              </a:rPr>
              <a:t>إ</a:t>
            </a:r>
            <a:r>
              <a:rPr lang="ar-SA" b="1">
                <a:latin typeface="Arial Black" pitchFamily="34" charset="0"/>
              </a:rPr>
              <a:t>ن</a:t>
            </a:r>
            <a:r>
              <a:rPr lang="ar-JO" b="1">
                <a:latin typeface="Arial Black" pitchFamily="34" charset="0"/>
              </a:rPr>
              <a:t>ّ</a:t>
            </a:r>
            <a:r>
              <a:rPr lang="ar-SA" b="1">
                <a:latin typeface="Arial Black" pitchFamily="34" charset="0"/>
              </a:rPr>
              <a:t>هم يبنون نموذج</a:t>
            </a:r>
            <a:r>
              <a:rPr lang="ar-JO" b="1">
                <a:latin typeface="Arial Black" pitchFamily="34" charset="0"/>
              </a:rPr>
              <a:t>ً</a:t>
            </a:r>
            <a:r>
              <a:rPr lang="ar-SA" b="1">
                <a:latin typeface="Arial Black" pitchFamily="34" charset="0"/>
              </a:rPr>
              <a:t>ا للش</a:t>
            </a:r>
            <a:r>
              <a:rPr lang="ar-JO" b="1">
                <a:latin typeface="Arial Black" pitchFamily="34" charset="0"/>
              </a:rPr>
              <a:t>ّ</a:t>
            </a:r>
            <a:r>
              <a:rPr lang="ar-SA" b="1">
                <a:latin typeface="Arial Black" pitchFamily="34" charset="0"/>
              </a:rPr>
              <a:t>يء</a:t>
            </a:r>
            <a:r>
              <a:rPr lang="ar-JO" b="1">
                <a:latin typeface="Arial Black" pitchFamily="34" charset="0"/>
              </a:rPr>
              <a:t>ِ</a:t>
            </a:r>
            <a:r>
              <a:rPr lang="ar-SA" b="1">
                <a:latin typeface="Arial Black" pitchFamily="34" charset="0"/>
              </a:rPr>
              <a:t> الذي يقومون بدراست</a:t>
            </a:r>
            <a:r>
              <a:rPr lang="ar-JO" b="1">
                <a:latin typeface="Arial Black" pitchFamily="34" charset="0"/>
              </a:rPr>
              <a:t>ِ</a:t>
            </a:r>
            <a:r>
              <a:rPr lang="ar-SA" b="1">
                <a:latin typeface="Arial Black" pitchFamily="34" charset="0"/>
              </a:rPr>
              <a:t>ه واستقصائ</a:t>
            </a:r>
            <a:r>
              <a:rPr lang="ar-JO" b="1">
                <a:latin typeface="Arial Black" pitchFamily="34" charset="0"/>
              </a:rPr>
              <a:t>ِ</a:t>
            </a:r>
            <a:r>
              <a:rPr lang="ar-SA" b="1">
                <a:latin typeface="Arial Black" pitchFamily="34" charset="0"/>
              </a:rPr>
              <a:t>ه.  </a:t>
            </a:r>
            <a:endParaRPr lang="ar-JO">
              <a:latin typeface="Arial Black" pitchFamily="34" charset="0"/>
            </a:endParaRPr>
          </a:p>
          <a:p>
            <a:pPr>
              <a:lnSpc>
                <a:spcPct val="90000"/>
              </a:lnSpc>
              <a:spcBef>
                <a:spcPct val="20000"/>
              </a:spcBef>
              <a:buClr>
                <a:schemeClr val="hlink"/>
              </a:buClr>
              <a:buFont typeface="Wingdings" pitchFamily="2" charset="2"/>
              <a:buNone/>
            </a:pPr>
            <a:endParaRPr lang="ar-JO">
              <a:solidFill>
                <a:srgbClr val="0D0D0D"/>
              </a:solidFill>
              <a:latin typeface="Arial Black" pitchFamily="34" charset="0"/>
            </a:endParaRPr>
          </a:p>
          <a:p>
            <a:pPr>
              <a:lnSpc>
                <a:spcPct val="90000"/>
              </a:lnSpc>
              <a:spcBef>
                <a:spcPct val="20000"/>
              </a:spcBef>
              <a:buClr>
                <a:schemeClr val="hlink"/>
              </a:buClr>
              <a:buFont typeface="Wingdings" pitchFamily="2" charset="2"/>
              <a:buNone/>
            </a:pPr>
            <a:endParaRPr lang="ar-JO"/>
          </a:p>
          <a:p>
            <a:r>
              <a:rPr lang="ar-JO"/>
              <a:t> </a:t>
            </a:r>
          </a:p>
          <a:p>
            <a:endParaRPr lang="ar-JO"/>
          </a:p>
          <a:p>
            <a:endParaRPr lang="en-US"/>
          </a:p>
        </p:txBody>
      </p:sp>
      <p:sp>
        <p:nvSpPr>
          <p:cNvPr id="12292" name="Footer Placeholder 3"/>
          <p:cNvSpPr txBox="1">
            <a:spLocks/>
          </p:cNvSpPr>
          <p:nvPr/>
        </p:nvSpPr>
        <p:spPr bwMode="auto">
          <a:xfrm>
            <a:off x="3200400" y="6400800"/>
            <a:ext cx="2895600" cy="214313"/>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sp>
        <p:nvSpPr>
          <p:cNvPr id="8" name="Flowchart: Decision 7"/>
          <p:cNvSpPr/>
          <p:nvPr/>
        </p:nvSpPr>
        <p:spPr>
          <a:xfrm>
            <a:off x="1219200" y="838200"/>
            <a:ext cx="6477000" cy="685800"/>
          </a:xfrm>
          <a:prstGeom prst="flowChartDecision">
            <a:avLst/>
          </a:prstGeom>
          <a:solidFill>
            <a:srgbClr val="FFFF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800" b="1">
                <a:solidFill>
                  <a:srgbClr val="C00000"/>
                </a:solidFill>
              </a:rPr>
              <a:t>عمل</a:t>
            </a:r>
            <a:r>
              <a:rPr lang="ar-JO" sz="2800" b="1">
                <a:solidFill>
                  <a:srgbClr val="C00000"/>
                </a:solidFill>
              </a:rPr>
              <a:t>ُ</a:t>
            </a:r>
            <a:r>
              <a:rPr lang="ar-SA" sz="2800" b="1">
                <a:solidFill>
                  <a:srgbClr val="C00000"/>
                </a:solidFill>
              </a:rPr>
              <a:t> العلم</a:t>
            </a:r>
            <a:r>
              <a:rPr lang="ar-JO" sz="2800" b="1">
                <a:solidFill>
                  <a:srgbClr val="C00000"/>
                </a:solidFill>
              </a:rPr>
              <a:t>ِ</a:t>
            </a:r>
            <a:r>
              <a:rPr lang="ar-SA" sz="2800" b="1">
                <a:solidFill>
                  <a:srgbClr val="C00000"/>
                </a:solidFill>
              </a:rPr>
              <a:t>؟ </a:t>
            </a:r>
            <a:endParaRPr lang="en-US" sz="2800" b="1">
              <a:solidFill>
                <a:srgbClr val="C0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out)">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txBox="1">
            <a:spLocks/>
          </p:cNvSpPr>
          <p:nvPr/>
        </p:nvSpPr>
        <p:spPr bwMode="auto">
          <a:xfrm>
            <a:off x="3200400" y="6400800"/>
            <a:ext cx="2895600" cy="214313"/>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pic>
        <p:nvPicPr>
          <p:cNvPr id="13315" name="Picture 4"/>
          <p:cNvPicPr>
            <a:picLocks noChangeAspect="1" noChangeArrowheads="1"/>
          </p:cNvPicPr>
          <p:nvPr/>
        </p:nvPicPr>
        <p:blipFill>
          <a:blip r:embed="rId3"/>
          <a:srcRect/>
          <a:stretch>
            <a:fillRect/>
          </a:stretch>
        </p:blipFill>
        <p:spPr bwMode="auto">
          <a:xfrm>
            <a:off x="609600" y="762000"/>
            <a:ext cx="8153400" cy="5410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5"/>
          <p:cNvSpPr>
            <a:spLocks noChangeArrowheads="1"/>
          </p:cNvSpPr>
          <p:nvPr/>
        </p:nvSpPr>
        <p:spPr bwMode="auto">
          <a:xfrm rot="10800000">
            <a:off x="3886200" y="990600"/>
            <a:ext cx="4495800" cy="838200"/>
          </a:xfrm>
          <a:prstGeom prst="homePlate">
            <a:avLst>
              <a:gd name="adj" fmla="val 121238"/>
            </a:avLst>
          </a:prstGeom>
          <a:ln>
            <a:headEnd/>
            <a:tailEnd/>
          </a:ln>
        </p:spPr>
        <p:style>
          <a:lnRef idx="1">
            <a:schemeClr val="accent6"/>
          </a:lnRef>
          <a:fillRef idx="2">
            <a:schemeClr val="accent6"/>
          </a:fillRef>
          <a:effectRef idx="1">
            <a:schemeClr val="accent6"/>
          </a:effectRef>
          <a:fontRef idx="minor">
            <a:schemeClr val="dk1"/>
          </a:fontRef>
        </p:style>
        <p:txBody>
          <a:bodyPr rot="10800000" wrap="none" anchor="ctr"/>
          <a:lstStyle/>
          <a:p>
            <a:pPr>
              <a:defRPr/>
            </a:pPr>
            <a:r>
              <a:rPr lang="ar-JO" sz="2000" b="1">
                <a:solidFill>
                  <a:schemeClr val="tx1"/>
                </a:solidFill>
                <a:latin typeface="Arial Black" pitchFamily="34" charset="0"/>
              </a:rPr>
              <a:t>الخطواتُ المستخدمةُ في الاستقصاءِ:</a:t>
            </a:r>
            <a:endParaRPr lang="en-US" sz="2000" b="1">
              <a:solidFill>
                <a:schemeClr val="tx1"/>
              </a:solidFill>
              <a:latin typeface="Arial Black" pitchFamily="34" charset="0"/>
            </a:endParaRPr>
          </a:p>
        </p:txBody>
      </p:sp>
      <p:sp>
        <p:nvSpPr>
          <p:cNvPr id="6" name="Round Diagonal Corner Rectangle 5"/>
          <p:cNvSpPr/>
          <p:nvPr/>
        </p:nvSpPr>
        <p:spPr bwMode="auto">
          <a:xfrm>
            <a:off x="457200" y="2133600"/>
            <a:ext cx="7924800" cy="3581400"/>
          </a:xfrm>
          <a:prstGeom prst="round2DiagRect">
            <a:avLst/>
          </a:prstGeom>
          <a:solidFill>
            <a:schemeClr val="accent1">
              <a:alpha val="50000"/>
            </a:schemeClr>
          </a:solidFill>
          <a:ln w="9525" cap="flat" cmpd="sng" algn="ctr">
            <a:solidFill>
              <a:schemeClr val="tx1"/>
            </a:solidFill>
            <a:prstDash val="solid"/>
            <a:round/>
            <a:headEnd type="none" w="med" len="med"/>
            <a:tailEnd type="none" w="med" len="med"/>
          </a:ln>
          <a:effectLst/>
        </p:spPr>
        <p:txBody>
          <a:bodyPr/>
          <a:lstStyle/>
          <a:p>
            <a:pPr>
              <a:defRPr/>
            </a:pPr>
            <a:r>
              <a:rPr lang="ar-JO" sz="2000" b="1" u="sng">
                <a:solidFill>
                  <a:srgbClr val="C00000"/>
                </a:solidFill>
                <a:latin typeface="Arial" charset="0"/>
                <a:cs typeface="Arial" charset="0"/>
              </a:rPr>
              <a:t>أوّلا - التّساؤلُ: </a:t>
            </a:r>
          </a:p>
          <a:p>
            <a:pPr>
              <a:defRPr/>
            </a:pPr>
            <a:r>
              <a:rPr lang="ar-JO">
                <a:latin typeface="Arial" charset="0"/>
                <a:cs typeface="Arial" charset="0"/>
              </a:rPr>
              <a:t>عاد الأخوان محمّد وعليّ إلى المنزلِ من المدرسةِ، فوجدا صندوقًا في غرفتِهما، فسألَ عليٌّ: ماذا يوجدُ في داخلِة؟ هل هو ثقيلٌ؟</a:t>
            </a:r>
          </a:p>
          <a:p>
            <a:pPr>
              <a:defRPr/>
            </a:pPr>
            <a:r>
              <a:rPr lang="ar-JO" sz="2000">
                <a:effectLst>
                  <a:outerShdw blurRad="38100" dist="38100" dir="2700000" algn="tl">
                    <a:srgbClr val="FFFFFF"/>
                  </a:outerShdw>
                </a:effectLst>
                <a:latin typeface="Arial" charset="0"/>
                <a:cs typeface="Arial" charset="0"/>
              </a:rPr>
              <a:t>قامَ محمّدٌ بحملِ الصّندوقِ.</a:t>
            </a:r>
          </a:p>
          <a:p>
            <a:pPr>
              <a:defRPr/>
            </a:pPr>
            <a:endParaRPr lang="ar-JO" sz="2000">
              <a:effectLst>
                <a:outerShdw blurRad="38100" dist="38100" dir="2700000" algn="tl">
                  <a:srgbClr val="FFFFFF"/>
                </a:outerShdw>
              </a:effectLst>
              <a:latin typeface="Arial" charset="0"/>
              <a:cs typeface="Arial" charset="0"/>
            </a:endParaRPr>
          </a:p>
          <a:p>
            <a:pPr>
              <a:defRPr/>
            </a:pPr>
            <a:r>
              <a:rPr lang="ar-JO" sz="2000" u="sng">
                <a:solidFill>
                  <a:srgbClr val="C00000"/>
                </a:solidFill>
                <a:effectLst>
                  <a:outerShdw blurRad="38100" dist="38100" dir="2700000" algn="tl">
                    <a:srgbClr val="000000"/>
                  </a:outerShdw>
                </a:effectLst>
                <a:latin typeface="Arial" charset="0"/>
                <a:cs typeface="Arial" charset="0"/>
              </a:rPr>
              <a:t>ثانيا – الملاحظةُ: </a:t>
            </a:r>
          </a:p>
          <a:p>
            <a:pPr>
              <a:defRPr/>
            </a:pPr>
            <a:endParaRPr lang="ar-JO" sz="2000">
              <a:effectLst>
                <a:outerShdw blurRad="38100" dist="38100" dir="2700000" algn="tl">
                  <a:srgbClr val="FFFFFF"/>
                </a:outerShdw>
              </a:effectLst>
              <a:latin typeface="Arial" charset="0"/>
              <a:cs typeface="Arial" charset="0"/>
            </a:endParaRPr>
          </a:p>
          <a:p>
            <a:pPr>
              <a:defRPr/>
            </a:pPr>
            <a:endParaRPr lang="ar-JO" sz="2000">
              <a:effectLst>
                <a:outerShdw blurRad="38100" dist="38100" dir="2700000" algn="tl">
                  <a:srgbClr val="FFFFFF"/>
                </a:outerShdw>
              </a:effectLst>
              <a:latin typeface="Arial" charset="0"/>
              <a:cs typeface="Arial" charset="0"/>
            </a:endParaRPr>
          </a:p>
          <a:p>
            <a:pPr>
              <a:defRPr/>
            </a:pPr>
            <a:endParaRPr lang="ar-JO" sz="2000">
              <a:effectLst>
                <a:outerShdw blurRad="38100" dist="38100" dir="2700000" algn="tl">
                  <a:srgbClr val="FFFFFF"/>
                </a:outerShdw>
              </a:effectLst>
              <a:latin typeface="Arial" charset="0"/>
              <a:cs typeface="Arial" charset="0"/>
            </a:endParaRPr>
          </a:p>
          <a:p>
            <a:pPr>
              <a:defRPr/>
            </a:pPr>
            <a:endParaRPr lang="en-US" sz="2000">
              <a:effectLst>
                <a:outerShdw blurRad="38100" dist="38100" dir="2700000" algn="tl">
                  <a:srgbClr val="FFFFFF"/>
                </a:outerShdw>
              </a:effectLst>
              <a:latin typeface="Arial" charset="0"/>
              <a:cs typeface="Arial" charset="0"/>
            </a:endParaRPr>
          </a:p>
        </p:txBody>
      </p:sp>
      <p:sp>
        <p:nvSpPr>
          <p:cNvPr id="9" name="TextBox 8"/>
          <p:cNvSpPr txBox="1"/>
          <p:nvPr/>
        </p:nvSpPr>
        <p:spPr>
          <a:xfrm>
            <a:off x="1066800" y="4191000"/>
            <a:ext cx="7162800" cy="641350"/>
          </a:xfrm>
          <a:prstGeom prst="rect">
            <a:avLst/>
          </a:prstGeom>
          <a:noFill/>
        </p:spPr>
        <p:txBody>
          <a:bodyPr>
            <a:spAutoFit/>
          </a:bodyPr>
          <a:lstStyle/>
          <a:p>
            <a:pPr>
              <a:defRPr/>
            </a:pPr>
            <a:r>
              <a:rPr lang="ar-JO" dirty="0">
                <a:latin typeface="Arial" charset="0"/>
                <a:cs typeface="Arial" charset="0"/>
              </a:rPr>
              <a:t>أجاب محمّد: لا، لم ألاحظْ أنّه ثقيلٌ، ولكنّه يتحرّكُ. أخذَ عليّ الصّندوقَ وقام بهزّه، فسمعا </a:t>
            </a:r>
          </a:p>
          <a:p>
            <a:pPr>
              <a:defRPr/>
            </a:pPr>
            <a:r>
              <a:rPr lang="ar-JO" dirty="0">
                <a:latin typeface="Arial" charset="0"/>
                <a:cs typeface="Arial" charset="0"/>
              </a:rPr>
              <a:t>صوتَ تدحرجٍ، فقامَ كلٌّ منهما بتدوينِ ملاحظتِه على ورقةٍ</a:t>
            </a:r>
            <a:r>
              <a:rPr lang="ar-JO" dirty="0">
                <a:effectLst>
                  <a:outerShdw blurRad="38100" dist="38100" dir="2700000" algn="tl">
                    <a:srgbClr val="C0C0C0"/>
                  </a:outerShdw>
                </a:effectLst>
                <a:latin typeface="Arial" charset="0"/>
                <a:cs typeface="Arial" charset="0"/>
              </a:rPr>
              <a:t>.</a:t>
            </a:r>
            <a:endParaRPr lang="ar-JO" b="1" dirty="0">
              <a:latin typeface="Arial" charset="0"/>
              <a:cs typeface="Arial" charset="0"/>
            </a:endParaRPr>
          </a:p>
        </p:txBody>
      </p:sp>
      <p:sp>
        <p:nvSpPr>
          <p:cNvPr id="14341" name="Footer Placeholder 3"/>
          <p:cNvSpPr txBox="1">
            <a:spLocks/>
          </p:cNvSpPr>
          <p:nvPr/>
        </p:nvSpPr>
        <p:spPr bwMode="auto">
          <a:xfrm>
            <a:off x="3200400" y="6400800"/>
            <a:ext cx="2895600" cy="214313"/>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9"/>
          <p:cNvGrpSpPr>
            <a:grpSpLocks/>
          </p:cNvGrpSpPr>
          <p:nvPr/>
        </p:nvGrpSpPr>
        <p:grpSpPr bwMode="auto">
          <a:xfrm rot="374770">
            <a:off x="685800" y="771525"/>
            <a:ext cx="5207000" cy="1676400"/>
            <a:chOff x="990600" y="1828800"/>
            <a:chExt cx="5029200" cy="2133600"/>
          </a:xfrm>
        </p:grpSpPr>
        <p:sp>
          <p:nvSpPr>
            <p:cNvPr id="8" name="AutoShape 5"/>
            <p:cNvSpPr>
              <a:spLocks noChangeArrowheads="1"/>
            </p:cNvSpPr>
            <p:nvPr/>
          </p:nvSpPr>
          <p:spPr bwMode="auto">
            <a:xfrm>
              <a:off x="990600" y="1828800"/>
              <a:ext cx="5029200" cy="2133600"/>
            </a:xfrm>
            <a:prstGeom prst="cloudCallout">
              <a:avLst>
                <a:gd name="adj1" fmla="val 60837"/>
                <a:gd name="adj2" fmla="val 48203"/>
              </a:avLst>
            </a:prstGeom>
            <a:no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endParaRPr lang="en-US" sz="3200" b="1">
                <a:solidFill>
                  <a:schemeClr val="bg1"/>
                </a:solidFill>
                <a:latin typeface="Arial Black" pitchFamily="34" charset="0"/>
              </a:endParaRPr>
            </a:p>
          </p:txBody>
        </p:sp>
        <p:sp>
          <p:nvSpPr>
            <p:cNvPr id="9" name="TextBox 8"/>
            <p:cNvSpPr txBox="1"/>
            <p:nvPr/>
          </p:nvSpPr>
          <p:spPr>
            <a:xfrm rot="21225230">
              <a:off x="1055690" y="2164760"/>
              <a:ext cx="3735101" cy="1450686"/>
            </a:xfrm>
            <a:prstGeom prst="rect">
              <a:avLst/>
            </a:prstGeom>
            <a:noFill/>
          </p:spPr>
          <p:txBody>
            <a:bodyPr>
              <a:spAutoFit/>
            </a:bodyPr>
            <a:lstStyle/>
            <a:p>
              <a:pPr>
                <a:buFontTx/>
                <a:buChar char="•"/>
                <a:defRPr/>
              </a:pPr>
              <a:r>
                <a:rPr lang="ar-JO" b="1" dirty="0">
                  <a:latin typeface="Arial" charset="0"/>
                  <a:cs typeface="Arial" charset="0"/>
                </a:rPr>
                <a:t>إنّ ما قامَ </a:t>
              </a:r>
              <a:r>
                <a:rPr lang="ar-JO" b="1" dirty="0" err="1">
                  <a:latin typeface="Arial" charset="0"/>
                  <a:cs typeface="Arial" charset="0"/>
                </a:rPr>
                <a:t>به</a:t>
              </a:r>
              <a:r>
                <a:rPr lang="ar-JO" b="1" dirty="0">
                  <a:latin typeface="Arial" charset="0"/>
                  <a:cs typeface="Arial" charset="0"/>
                </a:rPr>
                <a:t> محمّدٌ وعليّ من توقّعاتٍ يعدّ</a:t>
              </a:r>
            </a:p>
            <a:p>
              <a:pPr>
                <a:defRPr/>
              </a:pPr>
              <a:r>
                <a:rPr lang="ar-JO" b="1" dirty="0">
                  <a:solidFill>
                    <a:srgbClr val="C00000"/>
                  </a:solidFill>
                  <a:effectLst>
                    <a:outerShdw blurRad="38100" dist="38100" dir="2700000" algn="tl">
                      <a:srgbClr val="C0C0C0"/>
                    </a:outerShdw>
                  </a:effectLst>
                  <a:latin typeface="Arial" charset="0"/>
                  <a:cs typeface="Arial" charset="0"/>
                </a:rPr>
                <a:t>                 </a:t>
              </a:r>
              <a:r>
                <a:rPr lang="ar-JO" b="1" u="sng" dirty="0">
                  <a:solidFill>
                    <a:srgbClr val="C00000"/>
                  </a:solidFill>
                  <a:effectLst>
                    <a:outerShdw blurRad="38100" dist="38100" dir="2700000" algn="tl">
                      <a:srgbClr val="C0C0C0"/>
                    </a:outerShdw>
                  </a:effectLst>
                  <a:latin typeface="Arial" charset="0"/>
                  <a:cs typeface="Arial" charset="0"/>
                </a:rPr>
                <a:t>( فرضيّةً).</a:t>
              </a:r>
              <a:endParaRPr lang="ar-JO" b="1" dirty="0">
                <a:latin typeface="Arial" charset="0"/>
                <a:cs typeface="Arial" charset="0"/>
              </a:endParaRPr>
            </a:p>
            <a:p>
              <a:pPr>
                <a:defRPr/>
              </a:pPr>
              <a:r>
                <a:rPr lang="ar-JO" sz="1600" i="1" dirty="0">
                  <a:latin typeface="Arial" charset="0"/>
                  <a:cs typeface="Arial" charset="0"/>
                </a:rPr>
                <a:t>      والفرضيّةُ هي : جوابٌ أو تفسيرٌ منطقيٌّ محتملٌ،    يعتمدُ على معرفتِك وملاحظتِك.</a:t>
              </a:r>
            </a:p>
          </p:txBody>
        </p:sp>
      </p:grpSp>
      <p:sp>
        <p:nvSpPr>
          <p:cNvPr id="6" name="Round Diagonal Corner Rectangle 5"/>
          <p:cNvSpPr/>
          <p:nvPr/>
        </p:nvSpPr>
        <p:spPr bwMode="auto">
          <a:xfrm>
            <a:off x="914400" y="2667000"/>
            <a:ext cx="7543800" cy="2743200"/>
          </a:xfrm>
          <a:prstGeom prst="round2DiagRect">
            <a:avLst/>
          </a:prstGeom>
          <a:solidFill>
            <a:schemeClr val="accent1">
              <a:alpha val="50000"/>
            </a:schemeClr>
          </a:solidFill>
          <a:ln w="9525" cap="flat" cmpd="sng" algn="ctr">
            <a:solidFill>
              <a:schemeClr val="tx1"/>
            </a:solidFill>
            <a:prstDash val="solid"/>
            <a:round/>
            <a:headEnd type="none" w="med" len="med"/>
            <a:tailEnd type="none" w="med" len="med"/>
          </a:ln>
          <a:effectLst/>
        </p:spPr>
        <p:txBody>
          <a:bodyPr/>
          <a:lstStyle/>
          <a:p>
            <a:pPr>
              <a:defRPr/>
            </a:pPr>
            <a:r>
              <a:rPr lang="ar-JO" sz="2000" b="1" u="sng" dirty="0">
                <a:solidFill>
                  <a:srgbClr val="C00000"/>
                </a:solidFill>
                <a:latin typeface="Arial" charset="0"/>
                <a:cs typeface="Arial" charset="0"/>
              </a:rPr>
              <a:t>ثالثًا – وضعُ التّوقّعاتِ: </a:t>
            </a:r>
          </a:p>
          <a:p>
            <a:pPr>
              <a:defRPr/>
            </a:pPr>
            <a:endParaRPr lang="ar-JO" sz="2000" b="1" u="sng" dirty="0">
              <a:solidFill>
                <a:srgbClr val="C00000"/>
              </a:solidFill>
              <a:latin typeface="Arial" charset="0"/>
              <a:cs typeface="Arial" charset="0"/>
            </a:endParaRPr>
          </a:p>
          <a:p>
            <a:pPr>
              <a:defRPr/>
            </a:pPr>
            <a:r>
              <a:rPr lang="ar-JO" dirty="0">
                <a:latin typeface="Arial" charset="0"/>
                <a:cs typeface="Arial" charset="0"/>
              </a:rPr>
              <a:t>قال عليّ: أتوقّعُ أنّ ما في داخلِ الصّندوقِ كرةَ قدمٍ. أمّا محمّدٌ فقال: أنا أتوقّعُ وجودَ كرةٍ حديديّةٍ صغيرةٍ؛ لأنّ الصّوتَ الذي تُصدرهُ قويٌّ. أمّا عليٌّ فقال: لكنّ حركتَه سريعةٌ. </a:t>
            </a:r>
          </a:p>
          <a:p>
            <a:pPr>
              <a:defRPr/>
            </a:pPr>
            <a:endParaRPr lang="ar-JO" dirty="0">
              <a:latin typeface="Arial" charset="0"/>
              <a:cs typeface="Arial" charset="0"/>
            </a:endParaRPr>
          </a:p>
          <a:p>
            <a:pPr>
              <a:defRPr/>
            </a:pPr>
            <a:r>
              <a:rPr lang="ar-JO" dirty="0">
                <a:latin typeface="Arial" charset="0"/>
                <a:cs typeface="Arial" charset="0"/>
              </a:rPr>
              <a:t> </a:t>
            </a:r>
            <a:r>
              <a:rPr lang="ar-JO" sz="2000" b="1" u="sng" dirty="0">
                <a:solidFill>
                  <a:srgbClr val="C00000"/>
                </a:solidFill>
                <a:latin typeface="Arial" charset="0"/>
                <a:cs typeface="Arial" charset="0"/>
              </a:rPr>
              <a:t>رابعًا – اختبارُ الفرضيّةِ: </a:t>
            </a:r>
          </a:p>
          <a:p>
            <a:pPr>
              <a:defRPr/>
            </a:pPr>
            <a:r>
              <a:rPr lang="ar-JO" dirty="0">
                <a:latin typeface="Arial" charset="0"/>
                <a:cs typeface="Arial" charset="0"/>
              </a:rPr>
              <a:t>قامَ محمّدٌ وأحضرَ صندوقًا شبيهًا من المخزنِ، ووضعَ فيه كرةَ قدمٍ وأغلقَه وقامَ بهزّه، ووجدَ أنّ الكرةَ كانت تتحرّك ببطءٍ، وصوتُه مكتومًا، لكنّ وزنَ الصّندوقِ كان أثقلَ منَ السّابقِ</a:t>
            </a:r>
            <a:r>
              <a:rPr lang="en-US" dirty="0">
                <a:latin typeface="Arial" charset="0"/>
                <a:cs typeface="Arial" charset="0"/>
              </a:rPr>
              <a:t>.</a:t>
            </a:r>
            <a:endParaRPr lang="ar-JO" dirty="0">
              <a:latin typeface="Arial" charset="0"/>
              <a:cs typeface="Arial" charset="0"/>
            </a:endParaRPr>
          </a:p>
          <a:p>
            <a:pPr>
              <a:defRPr/>
            </a:pPr>
            <a:endParaRPr lang="ar-JO" dirty="0">
              <a:latin typeface="Arial" charset="0"/>
              <a:cs typeface="Arial" charset="0"/>
            </a:endParaRPr>
          </a:p>
          <a:p>
            <a:pPr>
              <a:defRPr/>
            </a:pPr>
            <a:r>
              <a:rPr lang="ar-JO" dirty="0">
                <a:latin typeface="Arial" charset="0"/>
                <a:cs typeface="Arial" charset="0"/>
              </a:rPr>
              <a:t>      </a:t>
            </a:r>
            <a:endParaRPr lang="ar-JO" b="1" dirty="0">
              <a:latin typeface="Arial" charset="0"/>
              <a:cs typeface="Arial" charset="0"/>
            </a:endParaRPr>
          </a:p>
        </p:txBody>
      </p:sp>
      <p:sp>
        <p:nvSpPr>
          <p:cNvPr id="15364" name="Footer Placeholder 3"/>
          <p:cNvSpPr txBox="1">
            <a:spLocks/>
          </p:cNvSpPr>
          <p:nvPr/>
        </p:nvSpPr>
        <p:spPr bwMode="auto">
          <a:xfrm>
            <a:off x="3200400" y="6400800"/>
            <a:ext cx="2895600" cy="214313"/>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bwMode="auto">
          <a:xfrm>
            <a:off x="914400" y="838200"/>
            <a:ext cx="7543800" cy="1981200"/>
          </a:xfrm>
          <a:prstGeom prst="round2DiagRect">
            <a:avLst/>
          </a:prstGeom>
          <a:solidFill>
            <a:schemeClr val="accent1">
              <a:alpha val="50000"/>
            </a:schemeClr>
          </a:solidFill>
          <a:ln w="9525" cap="flat" cmpd="sng" algn="ctr">
            <a:solidFill>
              <a:schemeClr val="tx1"/>
            </a:solidFill>
            <a:prstDash val="solid"/>
            <a:round/>
            <a:headEnd type="none" w="med" len="med"/>
            <a:tailEnd type="none" w="med" len="med"/>
          </a:ln>
          <a:effectLst/>
        </p:spPr>
        <p:txBody>
          <a:bodyPr/>
          <a:lstStyle/>
          <a:p>
            <a:pPr>
              <a:defRPr/>
            </a:pPr>
            <a:endParaRPr lang="ar-JO" dirty="0">
              <a:latin typeface="Arial" charset="0"/>
              <a:cs typeface="Arial" charset="0"/>
            </a:endParaRPr>
          </a:p>
          <a:p>
            <a:pPr>
              <a:defRPr/>
            </a:pPr>
            <a:r>
              <a:rPr lang="ar-JO" sz="2000" b="1" u="sng" dirty="0">
                <a:solidFill>
                  <a:srgbClr val="C00000"/>
                </a:solidFill>
                <a:latin typeface="Arial" charset="0"/>
                <a:cs typeface="Arial" charset="0"/>
              </a:rPr>
              <a:t>خامسًا – تنظيمُ النّتائجِ: </a:t>
            </a:r>
          </a:p>
          <a:p>
            <a:pPr>
              <a:defRPr/>
            </a:pPr>
            <a:endParaRPr lang="ar-JO" dirty="0">
              <a:latin typeface="Arial" charset="0"/>
              <a:cs typeface="Arial" charset="0"/>
            </a:endParaRPr>
          </a:p>
          <a:p>
            <a:pPr>
              <a:defRPr/>
            </a:pPr>
            <a:endParaRPr lang="ar-JO" dirty="0">
              <a:latin typeface="Arial" charset="0"/>
              <a:cs typeface="Arial" charset="0"/>
            </a:endParaRPr>
          </a:p>
          <a:p>
            <a:pPr>
              <a:defRPr/>
            </a:pPr>
            <a:r>
              <a:rPr lang="ar-JO" dirty="0">
                <a:latin typeface="Arial" charset="0"/>
                <a:cs typeface="Arial" charset="0"/>
              </a:rPr>
              <a:t>   </a:t>
            </a:r>
          </a:p>
          <a:p>
            <a:pPr>
              <a:defRPr/>
            </a:pPr>
            <a:endParaRPr lang="ar-JO" dirty="0">
              <a:latin typeface="Arial" charset="0"/>
              <a:cs typeface="Arial" charset="0"/>
            </a:endParaRPr>
          </a:p>
        </p:txBody>
      </p:sp>
      <p:sp>
        <p:nvSpPr>
          <p:cNvPr id="9" name="TextBox 8"/>
          <p:cNvSpPr txBox="1"/>
          <p:nvPr/>
        </p:nvSpPr>
        <p:spPr>
          <a:xfrm>
            <a:off x="1066800" y="1752600"/>
            <a:ext cx="7315200" cy="641350"/>
          </a:xfrm>
          <a:prstGeom prst="rect">
            <a:avLst/>
          </a:prstGeom>
          <a:noFill/>
        </p:spPr>
        <p:txBody>
          <a:bodyPr>
            <a:spAutoFit/>
          </a:bodyPr>
          <a:lstStyle/>
          <a:p>
            <a:pPr>
              <a:defRPr/>
            </a:pPr>
            <a:r>
              <a:rPr lang="ar-JO" dirty="0">
                <a:latin typeface="Arial" charset="0"/>
                <a:cs typeface="Arial" charset="0"/>
              </a:rPr>
              <a:t>أجابَ محمّدٌ: لا، لم ألاحظْ أنّه ثقيلٌ، ولكنّه يتحرّكُ. أخذ عليٌّ الصّندوقَ وقامَ بهزِّهِ، فسمِعا </a:t>
            </a:r>
          </a:p>
          <a:p>
            <a:pPr>
              <a:defRPr/>
            </a:pPr>
            <a:r>
              <a:rPr lang="ar-JO" dirty="0">
                <a:latin typeface="Arial" charset="0"/>
                <a:cs typeface="Arial" charset="0"/>
              </a:rPr>
              <a:t>صوتَ تدحرجٍ، فقامَ كلٌّ منهما بتدوينِ ملاحظتِه على ورقةٍ، وتنظيمُ النّتائجِ التي قاما بالتّوصّلِ إليها</a:t>
            </a:r>
            <a:r>
              <a:rPr lang="ar-JO" dirty="0">
                <a:effectLst>
                  <a:outerShdw blurRad="38100" dist="38100" dir="2700000" algn="tl">
                    <a:srgbClr val="C0C0C0"/>
                  </a:outerShdw>
                </a:effectLst>
                <a:latin typeface="Arial" charset="0"/>
                <a:cs typeface="Arial" charset="0"/>
              </a:rPr>
              <a:t>. </a:t>
            </a:r>
            <a:endParaRPr lang="ar-JO" b="1" dirty="0">
              <a:latin typeface="Arial" charset="0"/>
              <a:cs typeface="Arial" charset="0"/>
            </a:endParaRPr>
          </a:p>
        </p:txBody>
      </p:sp>
      <p:grpSp>
        <p:nvGrpSpPr>
          <p:cNvPr id="16388" name="Group 9"/>
          <p:cNvGrpSpPr>
            <a:grpSpLocks/>
          </p:cNvGrpSpPr>
          <p:nvPr/>
        </p:nvGrpSpPr>
        <p:grpSpPr bwMode="auto">
          <a:xfrm>
            <a:off x="457200" y="3200400"/>
            <a:ext cx="2667000" cy="914400"/>
            <a:chOff x="703217" y="3369730"/>
            <a:chExt cx="5029200" cy="2844800"/>
          </a:xfrm>
        </p:grpSpPr>
        <p:sp>
          <p:nvSpPr>
            <p:cNvPr id="7" name="AutoShape 5"/>
            <p:cNvSpPr>
              <a:spLocks noChangeArrowheads="1"/>
            </p:cNvSpPr>
            <p:nvPr/>
          </p:nvSpPr>
          <p:spPr bwMode="auto">
            <a:xfrm>
              <a:off x="703217" y="3369730"/>
              <a:ext cx="5029200" cy="2844800"/>
            </a:xfrm>
            <a:prstGeom prst="cloudCallout">
              <a:avLst>
                <a:gd name="adj1" fmla="val 64383"/>
                <a:gd name="adj2" fmla="val -139613"/>
              </a:avLst>
            </a:prstGeom>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endParaRPr lang="en-US" sz="3200" b="1">
                <a:solidFill>
                  <a:schemeClr val="bg1"/>
                </a:solidFill>
                <a:latin typeface="Arial Black" pitchFamily="34" charset="0"/>
              </a:endParaRPr>
            </a:p>
          </p:txBody>
        </p:sp>
        <p:sp>
          <p:nvSpPr>
            <p:cNvPr id="16415" name="TextBox 9"/>
            <p:cNvSpPr txBox="1">
              <a:spLocks noChangeArrowheads="1"/>
            </p:cNvSpPr>
            <p:nvPr/>
          </p:nvSpPr>
          <p:spPr bwMode="auto">
            <a:xfrm>
              <a:off x="1134291" y="3913008"/>
              <a:ext cx="3427640" cy="1807633"/>
            </a:xfrm>
            <a:prstGeom prst="rect">
              <a:avLst/>
            </a:prstGeom>
            <a:noFill/>
            <a:ln w="9525">
              <a:noFill/>
              <a:miter lim="800000"/>
              <a:headEnd/>
              <a:tailEnd/>
            </a:ln>
          </p:spPr>
          <p:txBody>
            <a:bodyPr>
              <a:spAutoFit/>
            </a:bodyPr>
            <a:lstStyle/>
            <a:p>
              <a:r>
                <a:rPr lang="ar-JO" sz="1600" i="1"/>
                <a:t>يمكنُك تنظيمُ نتائجِك في جدولٍ كالتّالي:  </a:t>
              </a:r>
            </a:p>
          </p:txBody>
        </p:sp>
      </p:grpSp>
      <p:graphicFrame>
        <p:nvGraphicFramePr>
          <p:cNvPr id="11" name="Group 3"/>
          <p:cNvGraphicFramePr>
            <a:graphicFrameLocks noGrp="1"/>
          </p:cNvGraphicFramePr>
          <p:nvPr/>
        </p:nvGraphicFramePr>
        <p:xfrm>
          <a:off x="3276600" y="3505200"/>
          <a:ext cx="5105400" cy="2662238"/>
        </p:xfrm>
        <a:graphic>
          <a:graphicData uri="http://schemas.openxmlformats.org/drawingml/2006/table">
            <a:tbl>
              <a:tblPr rtl="1"/>
              <a:tblGrid>
                <a:gridCol w="1666875"/>
                <a:gridCol w="1714500"/>
                <a:gridCol w="1724025"/>
              </a:tblGrid>
              <a:tr h="452438">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مخطّطُ الملاحظاتِ</a:t>
                      </a:r>
                      <a:endParaRPr kumimoji="0" lang="en-US" sz="18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c hMerge="1">
                  <a:txBody>
                    <a:bodyPr/>
                    <a:lstStyle/>
                    <a:p>
                      <a:endParaRPr lang="en-US"/>
                    </a:p>
                  </a:txBody>
                  <a:tcPr/>
                </a:tc>
                <a:tc hMerge="1">
                  <a:txBody>
                    <a:bodyPr/>
                    <a:lstStyle/>
                    <a:p>
                      <a:endParaRPr lang="en-US"/>
                    </a:p>
                  </a:txBody>
                  <a:tcPr/>
                </a:tc>
              </a:tr>
              <a:tr h="6175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أسئلة حول ما بداخل الصّندوق</a:t>
                      </a:r>
                      <a:endParaRPr kumimoji="0" lang="en-US" sz="18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الصّندوق الأصلي</a:t>
                      </a:r>
                      <a:endParaRPr kumimoji="0" lang="en-US" sz="18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صندوق التّجربة</a:t>
                      </a:r>
                      <a:endParaRPr kumimoji="0" lang="en-US" sz="18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r>
              <a:tr h="4667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-هل يتدحرج؟</a:t>
                      </a:r>
                      <a:endParaRPr kumimoji="0" lang="en-US" sz="18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يتدحرج</a:t>
                      </a:r>
                      <a:endParaRPr kumimoji="0" lang="en-US" sz="18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يتدحرج</a:t>
                      </a:r>
                      <a:endParaRPr kumimoji="0" lang="en-US" sz="18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r>
              <a:tr h="4635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-هل يصدر صوتًا؟</a:t>
                      </a:r>
                      <a:endParaRPr kumimoji="0" lang="en-US" sz="18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يصدر صوتًا قويّا.</a:t>
                      </a:r>
                      <a:endParaRPr kumimoji="0" lang="en-US" sz="18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يصدر صوتاً مكتومًا.</a:t>
                      </a:r>
                      <a:endParaRPr kumimoji="0" lang="en-US" sz="18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r>
              <a:tr h="6223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-هل تتوزّع الكتلة بشكلٍ منتظم؟</a:t>
                      </a:r>
                      <a:endParaRPr kumimoji="0" lang="en-US" sz="18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لا، الجسم لا يملأ الصّندوق كلّه.</a:t>
                      </a:r>
                      <a:endParaRPr kumimoji="0" lang="ar-JO" sz="18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JO" sz="1800" b="0" i="0" u="none" strike="noStrike" cap="none" normalizeH="0" baseline="0" smtClean="0">
                          <a:ln>
                            <a:noFill/>
                          </a:ln>
                          <a:solidFill>
                            <a:schemeClr val="tx1"/>
                          </a:solidFill>
                          <a:effectLst/>
                          <a:latin typeface="Lucida Sans Unicode" pitchFamily="34" charset="0"/>
                          <a:cs typeface="Arial" charset="0"/>
                        </a:rPr>
                        <a:t>لا، كتلة الكرة غير موزّعة بانتظام.</a:t>
                      </a:r>
                      <a:endParaRPr kumimoji="0" lang="en-US" sz="18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F8C2"/>
                    </a:solidFill>
                  </a:tcPr>
                </a:tc>
              </a:tr>
            </a:tbl>
          </a:graphicData>
        </a:graphic>
      </p:graphicFrame>
      <p:sp>
        <p:nvSpPr>
          <p:cNvPr id="16413" name="Footer Placeholder 3"/>
          <p:cNvSpPr txBox="1">
            <a:spLocks/>
          </p:cNvSpPr>
          <p:nvPr/>
        </p:nvSpPr>
        <p:spPr bwMode="auto">
          <a:xfrm>
            <a:off x="3200400" y="6400800"/>
            <a:ext cx="2895600" cy="214313"/>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ound Diagonal Corner Rectangle 5"/>
          <p:cNvSpPr/>
          <p:nvPr/>
        </p:nvSpPr>
        <p:spPr bwMode="auto">
          <a:xfrm>
            <a:off x="914400" y="838200"/>
            <a:ext cx="7543800" cy="1524000"/>
          </a:xfrm>
          <a:prstGeom prst="round2DiagRect">
            <a:avLst/>
          </a:prstGeom>
          <a:solidFill>
            <a:schemeClr val="accent1">
              <a:alpha val="50000"/>
            </a:schemeClr>
          </a:solidFill>
          <a:ln w="9525" cap="flat" cmpd="sng" algn="ctr">
            <a:solidFill>
              <a:schemeClr val="tx1"/>
            </a:solidFill>
            <a:prstDash val="solid"/>
            <a:round/>
            <a:headEnd type="none" w="med" len="med"/>
            <a:tailEnd type="none" w="med" len="med"/>
          </a:ln>
          <a:effectLst/>
        </p:spPr>
        <p:txBody>
          <a:bodyPr/>
          <a:lstStyle/>
          <a:p>
            <a:pPr>
              <a:defRPr/>
            </a:pPr>
            <a:r>
              <a:rPr lang="ar-JO" sz="2000" b="1" u="sng">
                <a:solidFill>
                  <a:srgbClr val="C00000"/>
                </a:solidFill>
                <a:latin typeface="Arial" charset="0"/>
                <a:cs typeface="Arial" charset="0"/>
              </a:rPr>
              <a:t>سادسًا – الاستنتاجات: </a:t>
            </a:r>
          </a:p>
          <a:p>
            <a:pPr>
              <a:defRPr/>
            </a:pPr>
            <a:endParaRPr lang="ar-JO">
              <a:latin typeface="Arial" charset="0"/>
              <a:cs typeface="Arial" charset="0"/>
            </a:endParaRPr>
          </a:p>
          <a:p>
            <a:pPr>
              <a:defRPr/>
            </a:pPr>
            <a:endParaRPr lang="ar-JO">
              <a:latin typeface="Arial" charset="0"/>
              <a:cs typeface="Arial" charset="0"/>
            </a:endParaRPr>
          </a:p>
          <a:p>
            <a:pPr>
              <a:defRPr/>
            </a:pPr>
            <a:endParaRPr lang="ar-JO">
              <a:latin typeface="Arial" charset="0"/>
              <a:cs typeface="Arial" charset="0"/>
            </a:endParaRPr>
          </a:p>
          <a:p>
            <a:pPr>
              <a:defRPr/>
            </a:pPr>
            <a:endParaRPr lang="ar-JO">
              <a:latin typeface="Arial" charset="0"/>
              <a:cs typeface="Arial" charset="0"/>
            </a:endParaRPr>
          </a:p>
          <a:p>
            <a:pPr>
              <a:defRPr/>
            </a:pPr>
            <a:endParaRPr lang="ar-JO">
              <a:latin typeface="Arial" charset="0"/>
              <a:cs typeface="Arial" charset="0"/>
            </a:endParaRPr>
          </a:p>
        </p:txBody>
      </p:sp>
      <p:sp>
        <p:nvSpPr>
          <p:cNvPr id="8" name="TextBox 7"/>
          <p:cNvSpPr txBox="1"/>
          <p:nvPr/>
        </p:nvSpPr>
        <p:spPr>
          <a:xfrm>
            <a:off x="1219200" y="1447800"/>
            <a:ext cx="7086600" cy="641350"/>
          </a:xfrm>
          <a:prstGeom prst="rect">
            <a:avLst/>
          </a:prstGeom>
          <a:noFill/>
        </p:spPr>
        <p:txBody>
          <a:bodyPr>
            <a:spAutoFit/>
          </a:bodyPr>
          <a:lstStyle/>
          <a:p>
            <a:pPr>
              <a:defRPr/>
            </a:pPr>
            <a:r>
              <a:rPr lang="ar-JO">
                <a:latin typeface="Arial" charset="0"/>
                <a:cs typeface="Arial" charset="0"/>
              </a:rPr>
              <a:t>من المثـالِ السّابقِ وبعدَ المـلاحظـاتِ نستنتـجُ أنّ الفرضيـّاتِ قد تكونُ صحيحةً أو خاطئةً وذلك من المشاهداتِ السّابقةِ وهذا ما  يُعرف بـ </a:t>
            </a:r>
            <a:r>
              <a:rPr lang="ar-JO" b="1" u="sng">
                <a:solidFill>
                  <a:srgbClr val="3E0000"/>
                </a:solidFill>
                <a:effectLst>
                  <a:outerShdw blurRad="38100" dist="38100" dir="2700000" algn="tl">
                    <a:srgbClr val="C0C0C0"/>
                  </a:outerShdw>
                </a:effectLst>
                <a:latin typeface="Arial" charset="0"/>
                <a:cs typeface="Arial" charset="0"/>
              </a:rPr>
              <a:t>الاستدلال.</a:t>
            </a:r>
            <a:endParaRPr lang="en-US" u="sng">
              <a:solidFill>
                <a:srgbClr val="3E0000"/>
              </a:solidFill>
              <a:effectLst>
                <a:outerShdw blurRad="38100" dist="38100" dir="2700000" algn="tl">
                  <a:srgbClr val="C0C0C0"/>
                </a:outerShdw>
              </a:effectLst>
              <a:latin typeface="Arial" charset="0"/>
              <a:cs typeface="Arial" charset="0"/>
            </a:endParaRPr>
          </a:p>
        </p:txBody>
      </p:sp>
      <p:sp>
        <p:nvSpPr>
          <p:cNvPr id="9" name="Heptagon 8"/>
          <p:cNvSpPr/>
          <p:nvPr/>
        </p:nvSpPr>
        <p:spPr>
          <a:xfrm>
            <a:off x="7772400" y="2590800"/>
            <a:ext cx="609600" cy="609600"/>
          </a:xfrm>
          <a:prstGeom prst="heptagon">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ar-JO" sz="3200" b="1">
                <a:solidFill>
                  <a:srgbClr val="C00000"/>
                </a:solidFill>
                <a:effectLst>
                  <a:outerShdw blurRad="38100" dist="38100" dir="2700000" algn="tl">
                    <a:srgbClr val="000000"/>
                  </a:outerShdw>
                </a:effectLst>
              </a:rPr>
              <a:t>؟</a:t>
            </a:r>
            <a:r>
              <a:rPr lang="ar-JO">
                <a:solidFill>
                  <a:srgbClr val="000000"/>
                </a:solidFill>
              </a:rPr>
              <a:t> </a:t>
            </a:r>
            <a:endParaRPr lang="en-US">
              <a:solidFill>
                <a:srgbClr val="000000"/>
              </a:solidFill>
            </a:endParaRPr>
          </a:p>
        </p:txBody>
      </p:sp>
      <p:sp>
        <p:nvSpPr>
          <p:cNvPr id="17413" name="TextBox 9"/>
          <p:cNvSpPr txBox="1">
            <a:spLocks noChangeArrowheads="1"/>
          </p:cNvSpPr>
          <p:nvPr/>
        </p:nvSpPr>
        <p:spPr bwMode="auto">
          <a:xfrm>
            <a:off x="762000" y="2743200"/>
            <a:ext cx="7010400" cy="2308225"/>
          </a:xfrm>
          <a:prstGeom prst="rect">
            <a:avLst/>
          </a:prstGeom>
          <a:noFill/>
          <a:ln w="9525">
            <a:noFill/>
            <a:miter lim="800000"/>
            <a:headEnd/>
            <a:tailEnd/>
          </a:ln>
        </p:spPr>
        <p:txBody>
          <a:bodyPr>
            <a:spAutoFit/>
          </a:bodyPr>
          <a:lstStyle/>
          <a:p>
            <a:r>
              <a:rPr lang="ar-JO"/>
              <a:t>ولكن!! هل يتشاركُ العلماءُ النّتائجَ؟!</a:t>
            </a:r>
          </a:p>
          <a:p>
            <a:endParaRPr lang="ar-JO"/>
          </a:p>
          <a:p>
            <a:pPr>
              <a:buFontTx/>
              <a:buChar char="-"/>
            </a:pPr>
            <a:r>
              <a:rPr lang="ar-JO"/>
              <a:t> كيف يمكنُ للعالِمِ أن يُشاركَ الآخرين بنتائجَ بحثِه؟ </a:t>
            </a:r>
          </a:p>
          <a:p>
            <a:pPr>
              <a:buFontTx/>
              <a:buChar char="-"/>
            </a:pPr>
            <a:r>
              <a:rPr lang="ar-JO"/>
              <a:t> ما الطّرقُ التي يمكنُه استخدامُها للقيامِ بذلك؟ </a:t>
            </a:r>
          </a:p>
          <a:p>
            <a:pPr>
              <a:buFontTx/>
              <a:buChar char="-"/>
            </a:pPr>
            <a:endParaRPr lang="ar-JO"/>
          </a:p>
          <a:p>
            <a:endParaRPr lang="ar-SA"/>
          </a:p>
          <a:p>
            <a:endParaRPr lang="ar-SA"/>
          </a:p>
          <a:p>
            <a:r>
              <a:rPr lang="ar-JO" b="1"/>
              <a:t>لماذا يتشاركُ العلماءُ المعلوماتِ؟ </a:t>
            </a:r>
          </a:p>
        </p:txBody>
      </p:sp>
      <p:sp>
        <p:nvSpPr>
          <p:cNvPr id="17414" name="Footer Placeholder 3"/>
          <p:cNvSpPr txBox="1">
            <a:spLocks/>
          </p:cNvSpPr>
          <p:nvPr/>
        </p:nvSpPr>
        <p:spPr bwMode="auto">
          <a:xfrm>
            <a:off x="3200400" y="6400800"/>
            <a:ext cx="2895600" cy="214313"/>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pic>
        <p:nvPicPr>
          <p:cNvPr id="17415" name="Picture 7"/>
          <p:cNvPicPr>
            <a:picLocks noChangeAspect="1" noChangeArrowheads="1"/>
          </p:cNvPicPr>
          <p:nvPr/>
        </p:nvPicPr>
        <p:blipFill>
          <a:blip r:embed="rId3"/>
          <a:srcRect/>
          <a:stretch>
            <a:fillRect/>
          </a:stretch>
        </p:blipFill>
        <p:spPr bwMode="auto">
          <a:xfrm>
            <a:off x="6934200" y="4114800"/>
            <a:ext cx="1162050" cy="5111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295400"/>
            <a:ext cx="8077200" cy="4038600"/>
          </a:xfrm>
          <a:prstGeom prst="rect">
            <a:avLst/>
          </a:prstGeom>
          <a:noFill/>
        </p:spPr>
        <p:txBody>
          <a:bodyPr>
            <a:spAutoFit/>
          </a:bodyPr>
          <a:lstStyle/>
          <a:p>
            <a:pPr>
              <a:defRPr/>
            </a:pPr>
            <a:r>
              <a:rPr lang="ar-JO" dirty="0">
                <a:latin typeface="Arial" charset="0"/>
                <a:cs typeface="Arial" charset="0"/>
              </a:rPr>
              <a:t>قام عليّ ومحمّد بإجراءِ العديدِ من الملاحظاتِ حول كلٍّ من الصّندوقِ الأصليِّ وصندوقِ التّجربةِ ... ولكنّهما أثناء ذلك، كانا يتساءلان حول تأثيرِ عاملٍ في عاملٍ آخر ... كيف يمكنك مساعدتهما للوصول إلى أفضل الطّرق لاستقصاء هذه الأسئلة؟! </a:t>
            </a:r>
          </a:p>
          <a:p>
            <a:pPr>
              <a:defRPr/>
            </a:pPr>
            <a:r>
              <a:rPr lang="ar-JO" dirty="0">
                <a:latin typeface="Arial" charset="0"/>
                <a:cs typeface="Arial" charset="0"/>
              </a:rPr>
              <a:t>                      </a:t>
            </a:r>
          </a:p>
          <a:p>
            <a:pPr>
              <a:spcBef>
                <a:spcPct val="20000"/>
              </a:spcBef>
              <a:defRPr/>
            </a:pPr>
            <a:r>
              <a:rPr lang="ar-JO" dirty="0">
                <a:latin typeface="Arial" charset="0"/>
                <a:cs typeface="Arial" charset="0"/>
              </a:rPr>
              <a:t>                    ما رأيكَ بإجراءِ </a:t>
            </a:r>
            <a:r>
              <a:rPr lang="ar-JO" u="sng" dirty="0">
                <a:solidFill>
                  <a:srgbClr val="C00000"/>
                </a:solidFill>
                <a:effectLst>
                  <a:outerShdw blurRad="38100" dist="38100" dir="2700000" algn="tl">
                    <a:srgbClr val="C0C0C0"/>
                  </a:outerShdw>
                </a:effectLst>
                <a:latin typeface="Arial" charset="0"/>
                <a:cs typeface="Arial" charset="0"/>
              </a:rPr>
              <a:t>تجربةٍ مضبوطةٍ</a:t>
            </a:r>
            <a:r>
              <a:rPr lang="ar-JO" dirty="0">
                <a:latin typeface="Arial" charset="0"/>
                <a:cs typeface="Arial" charset="0"/>
              </a:rPr>
              <a:t>؟ (</a:t>
            </a:r>
            <a:r>
              <a:rPr lang="ar-JO" sz="1600" dirty="0">
                <a:solidFill>
                  <a:srgbClr val="C00000"/>
                </a:solidFill>
                <a:latin typeface="Arial" charset="0"/>
                <a:cs typeface="Arial" charset="0"/>
              </a:rPr>
              <a:t>وهي القيام بإجراء أكثر من تجربة مع القيام بتغيير</a:t>
            </a:r>
          </a:p>
          <a:p>
            <a:pPr>
              <a:spcBef>
                <a:spcPct val="20000"/>
              </a:spcBef>
              <a:defRPr/>
            </a:pPr>
            <a:r>
              <a:rPr lang="ar-JO" sz="1600" dirty="0">
                <a:solidFill>
                  <a:srgbClr val="C00000"/>
                </a:solidFill>
                <a:latin typeface="Arial" charset="0"/>
                <a:cs typeface="Arial" charset="0"/>
              </a:rPr>
              <a:t>  عامل بثبات العوامل الأخرى، وملاحظة تأثيره على النّتائج). </a:t>
            </a:r>
          </a:p>
          <a:p>
            <a:pPr>
              <a:spcBef>
                <a:spcPct val="20000"/>
              </a:spcBef>
              <a:defRPr/>
            </a:pPr>
            <a:endParaRPr lang="ar-JO" sz="1600" dirty="0">
              <a:solidFill>
                <a:srgbClr val="C00000"/>
              </a:solidFill>
              <a:latin typeface="Arial" charset="0"/>
              <a:cs typeface="Arial" charset="0"/>
            </a:endParaRPr>
          </a:p>
          <a:p>
            <a:pPr>
              <a:spcBef>
                <a:spcPct val="20000"/>
              </a:spcBef>
              <a:defRPr/>
            </a:pPr>
            <a:r>
              <a:rPr lang="ar-JO" sz="1600" dirty="0">
                <a:solidFill>
                  <a:srgbClr val="C00000"/>
                </a:solidFill>
                <a:latin typeface="Arial" charset="0"/>
                <a:cs typeface="Arial" charset="0"/>
              </a:rPr>
              <a:t> </a:t>
            </a:r>
            <a:r>
              <a:rPr lang="ar-JO" sz="1600" dirty="0">
                <a:latin typeface="Arial" charset="0"/>
                <a:cs typeface="Arial" charset="0"/>
              </a:rPr>
              <a:t>ابحث: ما أنواع المتغيّرات التي تتضمّنها التّجربة المضبوطة؟ </a:t>
            </a:r>
          </a:p>
          <a:p>
            <a:pPr>
              <a:spcBef>
                <a:spcPct val="20000"/>
              </a:spcBef>
              <a:defRPr/>
            </a:pPr>
            <a:endParaRPr lang="ar-JO" sz="1600" dirty="0">
              <a:latin typeface="Arial" charset="0"/>
              <a:cs typeface="Arial" charset="0"/>
            </a:endParaRPr>
          </a:p>
          <a:p>
            <a:pPr algn="ctr">
              <a:spcBef>
                <a:spcPct val="20000"/>
              </a:spcBef>
              <a:defRPr/>
            </a:pPr>
            <a:r>
              <a:rPr lang="ar-JO" sz="1600" dirty="0">
                <a:latin typeface="Arial" charset="0"/>
                <a:cs typeface="Arial" charset="0"/>
              </a:rPr>
              <a:t> - </a:t>
            </a:r>
            <a:r>
              <a:rPr lang="ar-JO" sz="2000" b="1" i="1" dirty="0">
                <a:solidFill>
                  <a:srgbClr val="665A00"/>
                </a:solidFill>
                <a:effectLst>
                  <a:outerShdw blurRad="38100" dist="38100" dir="2700000" algn="tl">
                    <a:srgbClr val="C0C0C0"/>
                  </a:outerShdw>
                </a:effectLst>
                <a:latin typeface="Arial" charset="0"/>
                <a:cs typeface="Arial" charset="0"/>
              </a:rPr>
              <a:t>هل سيتوصّل عليّ ومحمّد لإجاباتٍ على أسئلتهما؟!!  </a:t>
            </a:r>
          </a:p>
          <a:p>
            <a:pPr>
              <a:defRPr/>
            </a:pPr>
            <a:r>
              <a:rPr lang="ar-JO" sz="1600" dirty="0">
                <a:solidFill>
                  <a:srgbClr val="C00000"/>
                </a:solidFill>
                <a:latin typeface="Arial" charset="0"/>
                <a:cs typeface="Arial" charset="0"/>
              </a:rPr>
              <a:t> </a:t>
            </a:r>
          </a:p>
          <a:p>
            <a:pPr>
              <a:defRPr/>
            </a:pPr>
            <a:endParaRPr lang="ar-JO" sz="1600" dirty="0">
              <a:solidFill>
                <a:srgbClr val="C00000"/>
              </a:solidFill>
              <a:latin typeface="Arial" charset="0"/>
              <a:cs typeface="Arial" charset="0"/>
            </a:endParaRPr>
          </a:p>
          <a:p>
            <a:pPr>
              <a:defRPr/>
            </a:pPr>
            <a:endParaRPr lang="ar-JO" sz="1600" dirty="0">
              <a:solidFill>
                <a:srgbClr val="C00000"/>
              </a:solidFill>
              <a:latin typeface="Arial" charset="0"/>
              <a:cs typeface="Arial" charset="0"/>
            </a:endParaRPr>
          </a:p>
          <a:p>
            <a:pPr>
              <a:defRPr/>
            </a:pPr>
            <a:r>
              <a:rPr lang="ar-JO" sz="1600" dirty="0">
                <a:solidFill>
                  <a:srgbClr val="C00000"/>
                </a:solidFill>
                <a:latin typeface="Arial" charset="0"/>
                <a:cs typeface="Arial" charset="0"/>
              </a:rPr>
              <a:t>  </a:t>
            </a:r>
            <a:endParaRPr lang="en-US" sz="1600" dirty="0">
              <a:solidFill>
                <a:srgbClr val="C00000"/>
              </a:solidFill>
              <a:latin typeface="Arial" charset="0"/>
              <a:cs typeface="Arial" charset="0"/>
            </a:endParaRPr>
          </a:p>
        </p:txBody>
      </p:sp>
      <p:sp>
        <p:nvSpPr>
          <p:cNvPr id="9" name="Striped Right Arrow 8"/>
          <p:cNvSpPr/>
          <p:nvPr/>
        </p:nvSpPr>
        <p:spPr>
          <a:xfrm rot="10800000">
            <a:off x="7620000" y="2438400"/>
            <a:ext cx="990600" cy="304800"/>
          </a:xfrm>
          <a:prstGeom prst="stripedRightArrow">
            <a:avLst>
              <a:gd name="adj1" fmla="val 50000"/>
              <a:gd name="adj2" fmla="val 52759"/>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endParaRPr>
          </a:p>
        </p:txBody>
      </p:sp>
      <p:sp>
        <p:nvSpPr>
          <p:cNvPr id="18436" name="Footer Placeholder 3"/>
          <p:cNvSpPr txBox="1">
            <a:spLocks/>
          </p:cNvSpPr>
          <p:nvPr/>
        </p:nvSpPr>
        <p:spPr bwMode="auto">
          <a:xfrm>
            <a:off x="3200400" y="6400800"/>
            <a:ext cx="2895600" cy="214313"/>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txBox="1">
            <a:spLocks/>
          </p:cNvSpPr>
          <p:nvPr/>
        </p:nvSpPr>
        <p:spPr bwMode="auto">
          <a:xfrm>
            <a:off x="3200400" y="6400800"/>
            <a:ext cx="2895600" cy="214313"/>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sp>
        <p:nvSpPr>
          <p:cNvPr id="19459" name="TextBox 2"/>
          <p:cNvSpPr txBox="1">
            <a:spLocks noChangeArrowheads="1"/>
          </p:cNvSpPr>
          <p:nvPr/>
        </p:nvSpPr>
        <p:spPr bwMode="auto">
          <a:xfrm>
            <a:off x="533400" y="1447800"/>
            <a:ext cx="8077200" cy="1631950"/>
          </a:xfrm>
          <a:prstGeom prst="rect">
            <a:avLst/>
          </a:prstGeom>
          <a:solidFill>
            <a:srgbClr val="FFFFCC"/>
          </a:solidFill>
          <a:ln w="9525">
            <a:noFill/>
            <a:miter lim="800000"/>
            <a:headEnd/>
            <a:tailEnd/>
          </a:ln>
        </p:spPr>
        <p:txBody>
          <a:bodyPr>
            <a:spAutoFit/>
          </a:bodyPr>
          <a:lstStyle/>
          <a:p>
            <a:r>
              <a:rPr lang="ar-SA" sz="2800" b="1">
                <a:solidFill>
                  <a:srgbClr val="C00000"/>
                </a:solidFill>
              </a:rPr>
              <a:t>      نشاط </a:t>
            </a:r>
          </a:p>
          <a:p>
            <a:r>
              <a:rPr lang="ar-JO" sz="2400"/>
              <a:t>مقالات علميّة: اطلب إلى الطلابِ البحثَ في إحدى المكتباتِ الرّئيسةِ عن دوريّاتٍ علميّةٍ، أو البحثَ عنها عن طريقِ المواقعِ الإلكترونيّةِ، عن الصّفاتِ</a:t>
            </a:r>
            <a:r>
              <a:rPr lang="ar-SA" sz="2400"/>
              <a:t> </a:t>
            </a:r>
            <a:r>
              <a:rPr lang="ar-JO" sz="2400"/>
              <a:t>والخصائصِ التي تعطي هذه الدّوريّات السّمة العلميّة.</a:t>
            </a:r>
            <a:endParaRPr lang="en-GB"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1828800" y="1143000"/>
            <a:ext cx="5410200" cy="4894263"/>
          </a:xfrm>
          <a:prstGeom prst="rect">
            <a:avLst/>
          </a:prstGeom>
          <a:solidFill>
            <a:srgbClr val="FFFFCC"/>
          </a:solidFill>
          <a:ln w="9525">
            <a:noFill/>
            <a:miter lim="800000"/>
            <a:headEnd/>
            <a:tailEnd/>
          </a:ln>
        </p:spPr>
        <p:txBody>
          <a:bodyPr>
            <a:spAutoFit/>
          </a:bodyPr>
          <a:lstStyle/>
          <a:p>
            <a:pPr algn="ctr"/>
            <a:r>
              <a:rPr lang="ar-SA" sz="2400" b="1">
                <a:solidFill>
                  <a:srgbClr val="C00000"/>
                </a:solidFill>
              </a:rPr>
              <a:t>المفردات</a:t>
            </a:r>
            <a:r>
              <a:rPr lang="ar-JO" sz="2400" b="1">
                <a:solidFill>
                  <a:srgbClr val="C00000"/>
                </a:solidFill>
              </a:rPr>
              <a:t>ُ</a:t>
            </a:r>
            <a:r>
              <a:rPr lang="ar-SA" sz="2400" b="1">
                <a:solidFill>
                  <a:srgbClr val="C00000"/>
                </a:solidFill>
              </a:rPr>
              <a:t> الجديدة</a:t>
            </a:r>
            <a:r>
              <a:rPr lang="ar-JO" sz="2400" b="1">
                <a:solidFill>
                  <a:srgbClr val="C00000"/>
                </a:solidFill>
              </a:rPr>
              <a:t>ُ</a:t>
            </a:r>
            <a:r>
              <a:rPr lang="ar-SA" sz="2400" b="1">
                <a:solidFill>
                  <a:srgbClr val="C00000"/>
                </a:solidFill>
              </a:rPr>
              <a:t>  </a:t>
            </a:r>
          </a:p>
          <a:p>
            <a:r>
              <a:rPr lang="ar-SA"/>
              <a:t>  </a:t>
            </a:r>
          </a:p>
          <a:p>
            <a:pPr>
              <a:buFont typeface="Arial" pitchFamily="34" charset="0"/>
              <a:buChar char="•"/>
            </a:pPr>
            <a:r>
              <a:rPr lang="ar-SA"/>
              <a:t> </a:t>
            </a:r>
            <a:r>
              <a:rPr lang="ar-SA" b="1"/>
              <a:t>العلوم </a:t>
            </a:r>
          </a:p>
          <a:p>
            <a:pPr>
              <a:buFont typeface="Arial" pitchFamily="34" charset="0"/>
              <a:buChar char="•"/>
            </a:pPr>
            <a:r>
              <a:rPr lang="ar-SA" b="1"/>
              <a:t> الط</a:t>
            </a:r>
            <a:r>
              <a:rPr lang="ar-JO" b="1"/>
              <a:t>ّ</a:t>
            </a:r>
            <a:r>
              <a:rPr lang="ar-SA" b="1"/>
              <a:t>ريقة العلمي</a:t>
            </a:r>
            <a:r>
              <a:rPr lang="ar-JO" b="1"/>
              <a:t>ّ</a:t>
            </a:r>
            <a:r>
              <a:rPr lang="ar-SA" b="1"/>
              <a:t>ة </a:t>
            </a:r>
          </a:p>
          <a:p>
            <a:pPr>
              <a:buFont typeface="Arial" pitchFamily="34" charset="0"/>
              <a:buChar char="•"/>
            </a:pPr>
            <a:r>
              <a:rPr lang="ar-SA" b="1"/>
              <a:t> القانون العلمي</a:t>
            </a:r>
            <a:r>
              <a:rPr lang="ar-JO" b="1"/>
              <a:t>ّ</a:t>
            </a:r>
            <a:r>
              <a:rPr lang="ar-SA" b="1"/>
              <a:t> </a:t>
            </a:r>
          </a:p>
          <a:p>
            <a:pPr>
              <a:buFont typeface="Arial" pitchFamily="34" charset="0"/>
              <a:buChar char="•"/>
            </a:pPr>
            <a:r>
              <a:rPr lang="ar-SA" b="1"/>
              <a:t> علوم الحياة </a:t>
            </a:r>
          </a:p>
          <a:p>
            <a:pPr>
              <a:buFont typeface="Arial" pitchFamily="34" charset="0"/>
              <a:buChar char="•"/>
            </a:pPr>
            <a:r>
              <a:rPr lang="ar-SA" b="1"/>
              <a:t> الفرضي</a:t>
            </a:r>
            <a:r>
              <a:rPr lang="ar-JO" b="1"/>
              <a:t>ّ</a:t>
            </a:r>
            <a:r>
              <a:rPr lang="ar-SA" b="1"/>
              <a:t>ة </a:t>
            </a:r>
          </a:p>
          <a:p>
            <a:pPr>
              <a:buFont typeface="Arial" pitchFamily="34" charset="0"/>
              <a:buChar char="•"/>
            </a:pPr>
            <a:r>
              <a:rPr lang="ar-SA" b="1"/>
              <a:t> الاستنتاج </a:t>
            </a:r>
          </a:p>
          <a:p>
            <a:pPr>
              <a:buFont typeface="Arial" pitchFamily="34" charset="0"/>
              <a:buChar char="•"/>
            </a:pPr>
            <a:r>
              <a:rPr lang="ar-SA" b="1"/>
              <a:t> الت</a:t>
            </a:r>
            <a:r>
              <a:rPr lang="ar-JO" b="1"/>
              <a:t>ّ</a:t>
            </a:r>
            <a:r>
              <a:rPr lang="ar-SA" b="1"/>
              <a:t>جربة الض</a:t>
            </a:r>
            <a:r>
              <a:rPr lang="ar-JO" b="1"/>
              <a:t>ّ</a:t>
            </a:r>
            <a:r>
              <a:rPr lang="ar-SA" b="1"/>
              <a:t>ابطة </a:t>
            </a:r>
          </a:p>
          <a:p>
            <a:pPr>
              <a:buFont typeface="Arial" pitchFamily="34" charset="0"/>
              <a:buChar char="•"/>
            </a:pPr>
            <a:r>
              <a:rPr lang="ar-SA" b="1"/>
              <a:t> المتغي</a:t>
            </a:r>
            <a:r>
              <a:rPr lang="ar-JO" b="1"/>
              <a:t>ّ</a:t>
            </a:r>
            <a:r>
              <a:rPr lang="ar-SA" b="1"/>
              <a:t>ر </a:t>
            </a:r>
          </a:p>
          <a:p>
            <a:pPr>
              <a:buFont typeface="Arial" pitchFamily="34" charset="0"/>
              <a:buChar char="•"/>
            </a:pPr>
            <a:r>
              <a:rPr lang="ar-SA" b="1"/>
              <a:t> علوم ال</a:t>
            </a:r>
            <a:r>
              <a:rPr lang="ar-JO" b="1"/>
              <a:t>أ</a:t>
            </a:r>
            <a:r>
              <a:rPr lang="ar-SA" b="1"/>
              <a:t>رض</a:t>
            </a:r>
          </a:p>
          <a:p>
            <a:pPr>
              <a:buFont typeface="Arial" pitchFamily="34" charset="0"/>
              <a:buChar char="•"/>
            </a:pPr>
            <a:r>
              <a:rPr lang="ar-SA" b="1"/>
              <a:t> العلوم الط</a:t>
            </a:r>
            <a:r>
              <a:rPr lang="ar-JO" b="1"/>
              <a:t>ّ</a:t>
            </a:r>
            <a:r>
              <a:rPr lang="ar-SA" b="1"/>
              <a:t>بيعي</a:t>
            </a:r>
            <a:r>
              <a:rPr lang="ar-JO" b="1"/>
              <a:t>ّ</a:t>
            </a:r>
            <a:r>
              <a:rPr lang="ar-SA" b="1"/>
              <a:t>ة </a:t>
            </a:r>
          </a:p>
          <a:p>
            <a:pPr>
              <a:buFont typeface="Arial" pitchFamily="34" charset="0"/>
              <a:buChar char="•"/>
            </a:pPr>
            <a:r>
              <a:rPr lang="ar-SA" b="1"/>
              <a:t> الت</a:t>
            </a:r>
            <a:r>
              <a:rPr lang="ar-JO" b="1"/>
              <a:t>ّ</a:t>
            </a:r>
            <a:r>
              <a:rPr lang="ar-SA" b="1"/>
              <a:t>قني</a:t>
            </a:r>
            <a:r>
              <a:rPr lang="ar-JO" b="1"/>
              <a:t>ّ</a:t>
            </a:r>
            <a:r>
              <a:rPr lang="ar-SA" b="1"/>
              <a:t>ة </a:t>
            </a:r>
          </a:p>
          <a:p>
            <a:pPr>
              <a:buFont typeface="Arial" pitchFamily="34" charset="0"/>
              <a:buChar char="•"/>
            </a:pPr>
            <a:r>
              <a:rPr lang="ar-SA" b="1"/>
              <a:t> المتغي</a:t>
            </a:r>
            <a:r>
              <a:rPr lang="ar-JO" b="1"/>
              <a:t>ّ</a:t>
            </a:r>
            <a:r>
              <a:rPr lang="ar-SA" b="1"/>
              <a:t>ر المستقل</a:t>
            </a:r>
            <a:r>
              <a:rPr lang="ar-JO" b="1"/>
              <a:t>ّ</a:t>
            </a:r>
            <a:r>
              <a:rPr lang="ar-SA" b="1"/>
              <a:t> </a:t>
            </a:r>
          </a:p>
          <a:p>
            <a:pPr>
              <a:buFont typeface="Arial" pitchFamily="34" charset="0"/>
              <a:buChar char="•"/>
            </a:pPr>
            <a:r>
              <a:rPr lang="ar-SA" b="1"/>
              <a:t> المتغي</a:t>
            </a:r>
            <a:r>
              <a:rPr lang="ar-JO" b="1"/>
              <a:t>ّ</a:t>
            </a:r>
            <a:r>
              <a:rPr lang="ar-SA" b="1"/>
              <a:t>ر الت</a:t>
            </a:r>
            <a:r>
              <a:rPr lang="ar-JO" b="1"/>
              <a:t>ّ</a:t>
            </a:r>
            <a:r>
              <a:rPr lang="ar-SA" b="1"/>
              <a:t>ابع </a:t>
            </a:r>
          </a:p>
          <a:p>
            <a:pPr>
              <a:buFont typeface="Arial" pitchFamily="34" charset="0"/>
              <a:buChar char="•"/>
            </a:pPr>
            <a:r>
              <a:rPr lang="ar-SA" b="1"/>
              <a:t> المتغي</a:t>
            </a:r>
            <a:r>
              <a:rPr lang="ar-JO" b="1"/>
              <a:t>ّ</a:t>
            </a:r>
            <a:r>
              <a:rPr lang="ar-SA" b="1"/>
              <a:t>ر الث</a:t>
            </a:r>
            <a:r>
              <a:rPr lang="ar-JO" b="1"/>
              <a:t>ّ</a:t>
            </a:r>
            <a:r>
              <a:rPr lang="ar-SA" b="1"/>
              <a:t>ابت </a:t>
            </a:r>
          </a:p>
          <a:p>
            <a:endParaRPr lang="en-GB"/>
          </a:p>
        </p:txBody>
      </p:sp>
      <p:sp>
        <p:nvSpPr>
          <p:cNvPr id="3075" name="Footer Placeholder 3"/>
          <p:cNvSpPr>
            <a:spLocks noGrp="1"/>
          </p:cNvSpPr>
          <p:nvPr>
            <p:ph type="ftr" sz="quarter" idx="11"/>
          </p:nvPr>
        </p:nvSpPr>
        <p:spPr>
          <a:xfrm>
            <a:off x="3276600" y="6415088"/>
            <a:ext cx="2895600" cy="214312"/>
          </a:xfrm>
          <a:solidFill>
            <a:srgbClr val="FFFFE7">
              <a:alpha val="30196"/>
            </a:srgbClr>
          </a:solidFill>
        </p:spPr>
        <p:txBody>
          <a:bodyPr/>
          <a:lstStyle/>
          <a:p>
            <a:r>
              <a:rPr lang="ar-JO" sz="1600" b="1" smtClean="0">
                <a:latin typeface="Arial" pitchFamily="34" charset="0"/>
                <a:cs typeface="Arial" pitchFamily="34" charset="0"/>
              </a:rPr>
              <a:t> الفصل (1) .... الدّرس (1)</a:t>
            </a:r>
            <a:endParaRPr lang="en-US" sz="1600" b="1" smtClean="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5"/>
          <p:cNvGrpSpPr>
            <a:grpSpLocks/>
          </p:cNvGrpSpPr>
          <p:nvPr/>
        </p:nvGrpSpPr>
        <p:grpSpPr bwMode="auto">
          <a:xfrm>
            <a:off x="2438400" y="2190750"/>
            <a:ext cx="4398963" cy="3448050"/>
            <a:chOff x="1981200" y="2114550"/>
            <a:chExt cx="4398963" cy="3448050"/>
          </a:xfrm>
        </p:grpSpPr>
        <p:grpSp>
          <p:nvGrpSpPr>
            <p:cNvPr id="4101" name="Group 8"/>
            <p:cNvGrpSpPr>
              <a:grpSpLocks/>
            </p:cNvGrpSpPr>
            <p:nvPr/>
          </p:nvGrpSpPr>
          <p:grpSpPr bwMode="auto">
            <a:xfrm>
              <a:off x="4184650" y="2755900"/>
              <a:ext cx="2195513" cy="2197100"/>
              <a:chOff x="3408219" y="2161309"/>
              <a:chExt cx="2196394" cy="2196394"/>
            </a:xfrm>
          </p:grpSpPr>
          <p:sp>
            <p:nvSpPr>
              <p:cNvPr id="17" name="Diamond 16"/>
              <p:cNvSpPr/>
              <p:nvPr/>
            </p:nvSpPr>
            <p:spPr>
              <a:xfrm rot="5400000">
                <a:off x="3408220" y="2161309"/>
                <a:ext cx="2196394" cy="2196394"/>
              </a:xfrm>
              <a:prstGeom prst="diamon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500">
                  <a:solidFill>
                    <a:srgbClr val="C00000"/>
                  </a:solidFill>
                </a:endParaRPr>
              </a:p>
            </p:txBody>
          </p:sp>
          <p:sp>
            <p:nvSpPr>
              <p:cNvPr id="4107" name="TextBox 5"/>
              <p:cNvSpPr txBox="1">
                <a:spLocks noChangeArrowheads="1"/>
              </p:cNvSpPr>
              <p:nvPr/>
            </p:nvSpPr>
            <p:spPr bwMode="auto">
              <a:xfrm>
                <a:off x="3727435" y="2596144"/>
                <a:ext cx="1602430" cy="1076872"/>
              </a:xfrm>
              <a:prstGeom prst="rect">
                <a:avLst/>
              </a:prstGeom>
              <a:noFill/>
              <a:ln w="9525">
                <a:noFill/>
                <a:miter lim="800000"/>
                <a:headEnd/>
                <a:tailEnd/>
              </a:ln>
            </p:spPr>
            <p:txBody>
              <a:bodyPr>
                <a:spAutoFit/>
              </a:bodyPr>
              <a:lstStyle/>
              <a:p>
                <a:pPr algn="ctr"/>
                <a:r>
                  <a:rPr lang="ar-JO" sz="3200" b="1">
                    <a:solidFill>
                      <a:srgbClr val="C00000"/>
                    </a:solidFill>
                    <a:latin typeface="Arial Black" pitchFamily="34" charset="0"/>
                  </a:rPr>
                  <a:t>ما هي العلومُ؟</a:t>
                </a:r>
                <a:endParaRPr lang="en-US" sz="3200" b="1">
                  <a:solidFill>
                    <a:srgbClr val="C00000"/>
                  </a:solidFill>
                  <a:latin typeface="Arial Black" pitchFamily="34" charset="0"/>
                </a:endParaRPr>
              </a:p>
            </p:txBody>
          </p:sp>
        </p:grpSp>
        <p:grpSp>
          <p:nvGrpSpPr>
            <p:cNvPr id="4102" name="Group 10"/>
            <p:cNvGrpSpPr>
              <a:grpSpLocks/>
            </p:cNvGrpSpPr>
            <p:nvPr/>
          </p:nvGrpSpPr>
          <p:grpSpPr bwMode="auto">
            <a:xfrm>
              <a:off x="1981200" y="2114550"/>
              <a:ext cx="3671888" cy="3448050"/>
              <a:chOff x="1205350" y="1557134"/>
              <a:chExt cx="3671776" cy="3447665"/>
            </a:xfrm>
          </p:grpSpPr>
          <p:sp>
            <p:nvSpPr>
              <p:cNvPr id="20" name="Pie 19"/>
              <p:cNvSpPr/>
              <p:nvPr/>
            </p:nvSpPr>
            <p:spPr>
              <a:xfrm rot="2690744">
                <a:off x="1519665" y="1557134"/>
                <a:ext cx="3357461" cy="3447665"/>
              </a:xfrm>
              <a:prstGeom prst="pie">
                <a:avLst/>
              </a:prstGeom>
              <a:solidFill>
                <a:srgbClr val="FFFFC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endParaRPr lang="en-US">
                  <a:solidFill>
                    <a:schemeClr val="tx1"/>
                  </a:solidFill>
                </a:endParaRPr>
              </a:p>
            </p:txBody>
          </p:sp>
          <p:sp>
            <p:nvSpPr>
              <p:cNvPr id="4105" name="TextBox 7"/>
              <p:cNvSpPr txBox="1">
                <a:spLocks noChangeArrowheads="1"/>
              </p:cNvSpPr>
              <p:nvPr/>
            </p:nvSpPr>
            <p:spPr bwMode="auto">
              <a:xfrm>
                <a:off x="1205350" y="1849201"/>
                <a:ext cx="2819314" cy="630872"/>
              </a:xfrm>
              <a:prstGeom prst="rect">
                <a:avLst/>
              </a:prstGeom>
              <a:noFill/>
              <a:ln w="9525">
                <a:noFill/>
                <a:miter lim="800000"/>
                <a:headEnd/>
                <a:tailEnd/>
              </a:ln>
            </p:spPr>
            <p:txBody>
              <a:bodyPr>
                <a:spAutoFit/>
              </a:bodyPr>
              <a:lstStyle/>
              <a:p>
                <a:endParaRPr lang="en-US" sz="3500">
                  <a:solidFill>
                    <a:srgbClr val="0070C0"/>
                  </a:solidFill>
                  <a:latin typeface="Calibri" pitchFamily="34" charset="0"/>
                </a:endParaRPr>
              </a:p>
            </p:txBody>
          </p:sp>
        </p:grpSp>
        <p:sp>
          <p:nvSpPr>
            <p:cNvPr id="4103" name="Rectangle 21"/>
            <p:cNvSpPr>
              <a:spLocks noChangeArrowheads="1"/>
            </p:cNvSpPr>
            <p:nvPr/>
          </p:nvSpPr>
          <p:spPr bwMode="auto">
            <a:xfrm>
              <a:off x="2514600" y="2590800"/>
              <a:ext cx="1600200" cy="2292350"/>
            </a:xfrm>
            <a:prstGeom prst="rect">
              <a:avLst/>
            </a:prstGeom>
            <a:noFill/>
            <a:ln w="9525">
              <a:noFill/>
              <a:miter lim="800000"/>
              <a:headEnd/>
              <a:tailEnd/>
            </a:ln>
          </p:spPr>
          <p:txBody>
            <a:bodyPr>
              <a:spAutoFit/>
            </a:bodyPr>
            <a:lstStyle/>
            <a:p>
              <a:endParaRPr lang="ar-JO" sz="1600">
                <a:solidFill>
                  <a:srgbClr val="0D0D0D"/>
                </a:solidFill>
                <a:latin typeface="Arial Black" pitchFamily="34" charset="0"/>
              </a:endParaRPr>
            </a:p>
            <a:p>
              <a:r>
                <a:rPr lang="ar-JO" sz="1600" b="1">
                  <a:solidFill>
                    <a:srgbClr val="0D0D0D"/>
                  </a:solidFill>
                  <a:latin typeface="Arial Black" pitchFamily="34" charset="0"/>
                </a:rPr>
                <a:t>هي تفسيراتٌ محتَملةٌ للأسئلةِ عنِ الأشياءِ </a:t>
              </a:r>
            </a:p>
            <a:p>
              <a:r>
                <a:rPr lang="ar-JO" sz="1600" b="1">
                  <a:solidFill>
                    <a:srgbClr val="0D0D0D"/>
                  </a:solidFill>
                  <a:latin typeface="Arial Black" pitchFamily="34" charset="0"/>
                </a:rPr>
                <a:t> التي تحدثُ في العالَمِ الطّبيعيِّ، وتكونُ غيرَ</a:t>
              </a:r>
            </a:p>
            <a:p>
              <a:r>
                <a:rPr lang="ar-JO" sz="1600" b="1">
                  <a:solidFill>
                    <a:srgbClr val="0D0D0D"/>
                  </a:solidFill>
                  <a:latin typeface="Arial Black" pitchFamily="34" charset="0"/>
                </a:rPr>
                <a:t> مؤكّدةٍ، فمنَ الممكنِ تعديلِ التّفسيراتِ أو </a:t>
              </a:r>
            </a:p>
            <a:p>
              <a:r>
                <a:rPr lang="ar-JO" sz="1600" b="1">
                  <a:solidFill>
                    <a:srgbClr val="0D0D0D"/>
                  </a:solidFill>
                  <a:latin typeface="Arial Black" pitchFamily="34" charset="0"/>
                </a:rPr>
                <a:t> رفضِها والبحثِ عن تفسيراتٍ جديدةٍ.</a:t>
              </a:r>
              <a:endParaRPr lang="en-US" sz="1600" b="1">
                <a:solidFill>
                  <a:srgbClr val="0D0D0D"/>
                </a:solidFill>
                <a:latin typeface="Arial Black" pitchFamily="34" charset="0"/>
              </a:endParaRPr>
            </a:p>
          </p:txBody>
        </p:sp>
      </p:grpSp>
      <p:sp>
        <p:nvSpPr>
          <p:cNvPr id="4099" name="Footer Placeholder 3"/>
          <p:cNvSpPr>
            <a:spLocks noGrp="1"/>
          </p:cNvSpPr>
          <p:nvPr>
            <p:ph type="ftr" sz="quarter" idx="11"/>
          </p:nvPr>
        </p:nvSpPr>
        <p:spPr>
          <a:xfrm>
            <a:off x="3276600" y="6415088"/>
            <a:ext cx="2895600" cy="214312"/>
          </a:xfrm>
          <a:solidFill>
            <a:srgbClr val="FFFFE7">
              <a:alpha val="30196"/>
            </a:srgbClr>
          </a:solidFill>
        </p:spPr>
        <p:txBody>
          <a:bodyPr/>
          <a:lstStyle/>
          <a:p>
            <a:r>
              <a:rPr lang="ar-JO" sz="1600" b="1" smtClean="0">
                <a:latin typeface="Arial" pitchFamily="34" charset="0"/>
                <a:cs typeface="Arial" pitchFamily="34" charset="0"/>
              </a:rPr>
              <a:t> الفصل (1) .... الدّرس (1)</a:t>
            </a:r>
            <a:endParaRPr lang="en-US" sz="1600" b="1" smtClean="0">
              <a:latin typeface="Arial" pitchFamily="34" charset="0"/>
              <a:cs typeface="Arial" pitchFamily="34" charset="0"/>
            </a:endParaRPr>
          </a:p>
        </p:txBody>
      </p:sp>
      <p:sp>
        <p:nvSpPr>
          <p:cNvPr id="19" name="Flowchart: Decision 18"/>
          <p:cNvSpPr/>
          <p:nvPr/>
        </p:nvSpPr>
        <p:spPr>
          <a:xfrm>
            <a:off x="428625" y="928688"/>
            <a:ext cx="8215313" cy="747712"/>
          </a:xfrm>
          <a:prstGeom prst="flowChartDecision">
            <a:avLst/>
          </a:prstGeom>
          <a:solidFill>
            <a:srgbClr val="FFFF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800" b="1">
                <a:solidFill>
                  <a:srgbClr val="C00000"/>
                </a:solidFill>
              </a:rPr>
              <a:t>الت</a:t>
            </a:r>
            <a:r>
              <a:rPr lang="ar-JO" sz="2800" b="1">
                <a:solidFill>
                  <a:srgbClr val="C00000"/>
                </a:solidFill>
              </a:rPr>
              <a:t>ّ</a:t>
            </a:r>
            <a:r>
              <a:rPr lang="ar-SA" sz="2800" b="1">
                <a:solidFill>
                  <a:srgbClr val="C00000"/>
                </a:solidFill>
              </a:rPr>
              <a:t>عل</a:t>
            </a:r>
            <a:r>
              <a:rPr lang="ar-JO" sz="2800" b="1">
                <a:solidFill>
                  <a:srgbClr val="C00000"/>
                </a:solidFill>
              </a:rPr>
              <a:t>ّ</a:t>
            </a:r>
            <a:r>
              <a:rPr lang="ar-SA" sz="2800" b="1">
                <a:solidFill>
                  <a:srgbClr val="C00000"/>
                </a:solidFill>
              </a:rPr>
              <a:t>م</a:t>
            </a:r>
            <a:r>
              <a:rPr lang="ar-JO" sz="2800" b="1">
                <a:solidFill>
                  <a:srgbClr val="C00000"/>
                </a:solidFill>
              </a:rPr>
              <a:t>ُ</a:t>
            </a:r>
            <a:r>
              <a:rPr lang="ar-SA" sz="2800" b="1">
                <a:solidFill>
                  <a:srgbClr val="C00000"/>
                </a:solidFill>
              </a:rPr>
              <a:t> عن</a:t>
            </a:r>
            <a:r>
              <a:rPr lang="ar-JO" sz="2800" b="1">
                <a:solidFill>
                  <a:srgbClr val="C00000"/>
                </a:solidFill>
              </a:rPr>
              <a:t>ِ</a:t>
            </a:r>
            <a:r>
              <a:rPr lang="ar-SA" sz="2800" b="1">
                <a:solidFill>
                  <a:srgbClr val="C00000"/>
                </a:solidFill>
              </a:rPr>
              <a:t> العال</a:t>
            </a:r>
            <a:r>
              <a:rPr lang="ar-JO" sz="2800" b="1">
                <a:solidFill>
                  <a:srgbClr val="C00000"/>
                </a:solidFill>
              </a:rPr>
              <a:t>َ</a:t>
            </a:r>
            <a:r>
              <a:rPr lang="ar-SA" sz="2800" b="1">
                <a:solidFill>
                  <a:srgbClr val="C00000"/>
                </a:solidFill>
              </a:rPr>
              <a:t>م</a:t>
            </a:r>
            <a:r>
              <a:rPr lang="ar-JO" sz="2800" b="1">
                <a:solidFill>
                  <a:srgbClr val="C00000"/>
                </a:solidFill>
              </a:rPr>
              <a:t>ِ</a:t>
            </a:r>
            <a:r>
              <a:rPr lang="ar-SA" sz="2800" b="1">
                <a:solidFill>
                  <a:srgbClr val="C00000"/>
                </a:solidFill>
              </a:rPr>
              <a:t> </a:t>
            </a:r>
            <a:endParaRPr lang="en-US" sz="2800" b="1">
              <a:solidFill>
                <a:srgbClr val="C0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out)">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2"/>
          <p:cNvSpPr txBox="1">
            <a:spLocks noChangeArrowheads="1"/>
          </p:cNvSpPr>
          <p:nvPr/>
        </p:nvSpPr>
        <p:spPr bwMode="auto">
          <a:xfrm>
            <a:off x="457200" y="1143000"/>
            <a:ext cx="8229600" cy="923925"/>
          </a:xfrm>
          <a:prstGeom prst="rect">
            <a:avLst/>
          </a:prstGeom>
          <a:noFill/>
          <a:ln w="9525">
            <a:noFill/>
            <a:miter lim="800000"/>
            <a:headEnd/>
            <a:tailEnd/>
          </a:ln>
        </p:spPr>
        <p:txBody>
          <a:bodyPr>
            <a:spAutoFit/>
          </a:bodyPr>
          <a:lstStyle/>
          <a:p>
            <a:r>
              <a:rPr lang="ar-SA" b="1"/>
              <a:t>يحاول</a:t>
            </a:r>
            <a:r>
              <a:rPr lang="ar-JO" b="1"/>
              <a:t>ُ</a:t>
            </a:r>
            <a:r>
              <a:rPr lang="ar-SA" b="1"/>
              <a:t> العلماء</a:t>
            </a:r>
            <a:r>
              <a:rPr lang="ar-JO" b="1"/>
              <a:t>ُ</a:t>
            </a:r>
            <a:r>
              <a:rPr lang="ar-SA" b="1"/>
              <a:t> ال</a:t>
            </a:r>
            <a:r>
              <a:rPr lang="ar-JO" b="1"/>
              <a:t>إ</a:t>
            </a:r>
            <a:r>
              <a:rPr lang="ar-SA" b="1"/>
              <a:t>جابة</a:t>
            </a:r>
            <a:r>
              <a:rPr lang="ar-JO" b="1"/>
              <a:t>َ</a:t>
            </a:r>
            <a:r>
              <a:rPr lang="ar-SA" b="1"/>
              <a:t> عن </a:t>
            </a:r>
            <a:r>
              <a:rPr lang="ar-JO" b="1"/>
              <a:t>أ</a:t>
            </a:r>
            <a:r>
              <a:rPr lang="ar-SA" b="1"/>
              <a:t>سئلة</a:t>
            </a:r>
            <a:r>
              <a:rPr lang="ar-JO" b="1"/>
              <a:t>ٍ</a:t>
            </a:r>
            <a:r>
              <a:rPr lang="ar-SA" b="1"/>
              <a:t> كثيرة</a:t>
            </a:r>
            <a:r>
              <a:rPr lang="ar-JO" b="1"/>
              <a:t>ٍ</a:t>
            </a:r>
            <a:r>
              <a:rPr lang="ar-SA" b="1"/>
              <a:t> حول</a:t>
            </a:r>
            <a:r>
              <a:rPr lang="ar-JO" b="1"/>
              <a:t>َ</a:t>
            </a:r>
            <a:r>
              <a:rPr lang="ar-SA" b="1"/>
              <a:t> العال</a:t>
            </a:r>
            <a:r>
              <a:rPr lang="ar-JO" b="1"/>
              <a:t>َ</a:t>
            </a:r>
            <a:r>
              <a:rPr lang="ar-SA" b="1"/>
              <a:t>م</a:t>
            </a:r>
            <a:r>
              <a:rPr lang="ar-JO" b="1"/>
              <a:t>ِ</a:t>
            </a:r>
            <a:r>
              <a:rPr lang="ar-SA" b="1"/>
              <a:t> الط</a:t>
            </a:r>
            <a:r>
              <a:rPr lang="ar-JO" b="1"/>
              <a:t>ّ</a:t>
            </a:r>
            <a:r>
              <a:rPr lang="ar-SA" b="1"/>
              <a:t>بيعي</a:t>
            </a:r>
            <a:r>
              <a:rPr lang="ar-JO" b="1"/>
              <a:t>ِّ</a:t>
            </a:r>
            <a:r>
              <a:rPr lang="ar-SA" b="1"/>
              <a:t>، ولكن بعض</a:t>
            </a:r>
            <a:r>
              <a:rPr lang="ar-JO" b="1"/>
              <a:t>َ</a:t>
            </a:r>
            <a:r>
              <a:rPr lang="ar-SA" b="1"/>
              <a:t> ال</a:t>
            </a:r>
            <a:r>
              <a:rPr lang="ar-JO" b="1"/>
              <a:t>أ</a:t>
            </a:r>
            <a:r>
              <a:rPr lang="ar-SA" b="1"/>
              <a:t>سئلة</a:t>
            </a:r>
            <a:r>
              <a:rPr lang="ar-JO" b="1"/>
              <a:t>ِ</a:t>
            </a:r>
            <a:r>
              <a:rPr lang="ar-SA" b="1"/>
              <a:t> لا يمكن</a:t>
            </a:r>
            <a:r>
              <a:rPr lang="ar-JO" b="1"/>
              <a:t>ُ</a:t>
            </a:r>
            <a:r>
              <a:rPr lang="ar-SA" b="1"/>
              <a:t> ال</a:t>
            </a:r>
            <a:r>
              <a:rPr lang="ar-JO" b="1"/>
              <a:t>إ</a:t>
            </a:r>
            <a:r>
              <a:rPr lang="ar-SA" b="1"/>
              <a:t>جا</a:t>
            </a:r>
            <a:r>
              <a:rPr lang="ar-JO" b="1"/>
              <a:t>ب</a:t>
            </a:r>
            <a:r>
              <a:rPr lang="ar-SA" b="1"/>
              <a:t>ة</a:t>
            </a:r>
            <a:r>
              <a:rPr lang="ar-JO" b="1"/>
              <a:t>ُ</a:t>
            </a:r>
            <a:r>
              <a:rPr lang="ar-SA" b="1"/>
              <a:t> عنها من خلال</a:t>
            </a:r>
            <a:r>
              <a:rPr lang="ar-JO" b="1"/>
              <a:t>ِ</a:t>
            </a:r>
            <a:r>
              <a:rPr lang="ar-SA" b="1"/>
              <a:t> العلم</a:t>
            </a:r>
            <a:r>
              <a:rPr lang="ar-JO" b="1"/>
              <a:t>ِ</a:t>
            </a:r>
            <a:r>
              <a:rPr lang="ar-SA" b="1"/>
              <a:t>، فمثلا</a:t>
            </a:r>
            <a:r>
              <a:rPr lang="ar-JO" b="1"/>
              <a:t>:</a:t>
            </a:r>
            <a:r>
              <a:rPr lang="ar-SA" b="1"/>
              <a:t> لا</a:t>
            </a:r>
            <a:r>
              <a:rPr lang="ar-JO" b="1"/>
              <a:t> </a:t>
            </a:r>
            <a:r>
              <a:rPr lang="ar-SA" b="1"/>
              <a:t>يخبر</a:t>
            </a:r>
            <a:r>
              <a:rPr lang="ar-JO" b="1"/>
              <a:t>ُ</a:t>
            </a:r>
            <a:r>
              <a:rPr lang="ar-SA" b="1"/>
              <a:t>ك العلم</a:t>
            </a:r>
            <a:r>
              <a:rPr lang="ar-JO" b="1"/>
              <a:t>ُ</a:t>
            </a:r>
            <a:r>
              <a:rPr lang="ar-SA" b="1"/>
              <a:t> ما هو الص</a:t>
            </a:r>
            <a:r>
              <a:rPr lang="ar-JO" b="1"/>
              <a:t>ّ</a:t>
            </a:r>
            <a:r>
              <a:rPr lang="ar-SA" b="1"/>
              <a:t>حيح</a:t>
            </a:r>
            <a:r>
              <a:rPr lang="ar-JO" b="1"/>
              <a:t>ُ</a:t>
            </a:r>
            <a:r>
              <a:rPr lang="ar-SA" b="1"/>
              <a:t>، وما هو الخطأ</a:t>
            </a:r>
            <a:r>
              <a:rPr lang="ar-JO" b="1"/>
              <a:t>ُ</a:t>
            </a:r>
            <a:r>
              <a:rPr lang="ar-SA" b="1"/>
              <a:t>، وما هو الجي</a:t>
            </a:r>
            <a:r>
              <a:rPr lang="ar-JO" b="1"/>
              <a:t>ّ</a:t>
            </a:r>
            <a:r>
              <a:rPr lang="ar-SA" b="1"/>
              <a:t>د</a:t>
            </a:r>
            <a:r>
              <a:rPr lang="ar-JO" b="1"/>
              <a:t>ُ</a:t>
            </a:r>
            <a:r>
              <a:rPr lang="ar-SA" b="1"/>
              <a:t> وما هو الر</a:t>
            </a:r>
            <a:r>
              <a:rPr lang="ar-JO" b="1"/>
              <a:t>ّ</a:t>
            </a:r>
            <a:r>
              <a:rPr lang="ar-SA" b="1"/>
              <a:t>ديء</a:t>
            </a:r>
            <a:r>
              <a:rPr lang="ar-JO" b="1"/>
              <a:t>ُ</a:t>
            </a:r>
            <a:r>
              <a:rPr lang="ar-SA" b="1"/>
              <a:t>، ومن</a:t>
            </a:r>
            <a:r>
              <a:rPr lang="ar-JO" b="1"/>
              <a:t>ْ</a:t>
            </a:r>
            <a:r>
              <a:rPr lang="ar-SA" b="1"/>
              <a:t> هو صديق</a:t>
            </a:r>
            <a:r>
              <a:rPr lang="ar-JO" b="1"/>
              <a:t>ُ</a:t>
            </a:r>
            <a:r>
              <a:rPr lang="ar-SA" b="1"/>
              <a:t>ك المفض</a:t>
            </a:r>
            <a:r>
              <a:rPr lang="ar-JO" b="1"/>
              <a:t>ّ</a:t>
            </a:r>
            <a:r>
              <a:rPr lang="ar-SA" b="1"/>
              <a:t>ل</a:t>
            </a:r>
            <a:r>
              <a:rPr lang="ar-JO" b="1"/>
              <a:t>ُ</a:t>
            </a:r>
            <a:r>
              <a:rPr lang="ar-SA" b="1"/>
              <a:t>، ولمن</a:t>
            </a:r>
            <a:r>
              <a:rPr lang="ar-JO" b="1"/>
              <a:t>ْ</a:t>
            </a:r>
            <a:r>
              <a:rPr lang="ar-SA" b="1"/>
              <a:t> تصو</a:t>
            </a:r>
            <a:r>
              <a:rPr lang="ar-JO" b="1"/>
              <a:t>ّ</a:t>
            </a:r>
            <a:r>
              <a:rPr lang="ar-SA" b="1"/>
              <a:t>ت</a:t>
            </a:r>
            <a:r>
              <a:rPr lang="ar-JO" b="1"/>
              <a:t>ُ،</a:t>
            </a:r>
            <a:r>
              <a:rPr lang="ar-SA" b="1"/>
              <a:t> وهكذا</a:t>
            </a:r>
            <a:r>
              <a:rPr lang="ar-JO" b="1"/>
              <a:t>.</a:t>
            </a:r>
            <a:r>
              <a:rPr lang="ar-SA" b="1"/>
              <a:t>. </a:t>
            </a:r>
            <a:endParaRPr lang="en-GB" b="1"/>
          </a:p>
        </p:txBody>
      </p:sp>
      <p:sp>
        <p:nvSpPr>
          <p:cNvPr id="5123" name="Footer Placeholder 3"/>
          <p:cNvSpPr>
            <a:spLocks noGrp="1"/>
          </p:cNvSpPr>
          <p:nvPr>
            <p:ph type="ftr" sz="quarter" idx="11"/>
          </p:nvPr>
        </p:nvSpPr>
        <p:spPr>
          <a:xfrm>
            <a:off x="3276600" y="6415088"/>
            <a:ext cx="2895600" cy="214312"/>
          </a:xfrm>
          <a:solidFill>
            <a:srgbClr val="FFFFE7">
              <a:alpha val="30196"/>
            </a:srgbClr>
          </a:solidFill>
        </p:spPr>
        <p:txBody>
          <a:bodyPr/>
          <a:lstStyle/>
          <a:p>
            <a:r>
              <a:rPr lang="ar-JO" sz="1600" b="1" smtClean="0">
                <a:latin typeface="Arial" pitchFamily="34" charset="0"/>
                <a:cs typeface="Arial" pitchFamily="34" charset="0"/>
              </a:rPr>
              <a:t> الفصل (1) .... الدّرس (1)</a:t>
            </a:r>
            <a:endParaRPr lang="en-US" sz="1600" b="1" smtClean="0">
              <a:latin typeface="Arial" pitchFamily="34" charset="0"/>
              <a:cs typeface="Arial" pitchFamily="34" charset="0"/>
            </a:endParaRPr>
          </a:p>
        </p:txBody>
      </p:sp>
      <p:sp>
        <p:nvSpPr>
          <p:cNvPr id="5124" name="TextBox 26"/>
          <p:cNvSpPr txBox="1">
            <a:spLocks noChangeArrowheads="1"/>
          </p:cNvSpPr>
          <p:nvPr/>
        </p:nvSpPr>
        <p:spPr bwMode="auto">
          <a:xfrm>
            <a:off x="838200" y="2514600"/>
            <a:ext cx="7620000" cy="369888"/>
          </a:xfrm>
          <a:prstGeom prst="rect">
            <a:avLst/>
          </a:prstGeom>
          <a:noFill/>
          <a:ln w="9525">
            <a:noFill/>
            <a:miter lim="800000"/>
            <a:headEnd/>
            <a:tailEnd/>
          </a:ln>
        </p:spPr>
        <p:txBody>
          <a:bodyPr>
            <a:spAutoFit/>
          </a:bodyPr>
          <a:lstStyle/>
          <a:p>
            <a:endParaRPr lang="en-GB"/>
          </a:p>
        </p:txBody>
      </p:sp>
      <p:sp>
        <p:nvSpPr>
          <p:cNvPr id="5125" name="TextBox 26"/>
          <p:cNvSpPr txBox="1">
            <a:spLocks noChangeArrowheads="1"/>
          </p:cNvSpPr>
          <p:nvPr/>
        </p:nvSpPr>
        <p:spPr bwMode="auto">
          <a:xfrm>
            <a:off x="990600" y="2667000"/>
            <a:ext cx="7620000" cy="369888"/>
          </a:xfrm>
          <a:prstGeom prst="rect">
            <a:avLst/>
          </a:prstGeom>
          <a:noFill/>
          <a:ln w="9525">
            <a:noFill/>
            <a:miter lim="800000"/>
            <a:headEnd/>
            <a:tailEnd/>
          </a:ln>
        </p:spPr>
        <p:txBody>
          <a:bodyPr>
            <a:spAutoFit/>
          </a:bodyPr>
          <a:lstStyle/>
          <a:p>
            <a:endParaRPr lang="en-GB"/>
          </a:p>
        </p:txBody>
      </p:sp>
      <p:pic>
        <p:nvPicPr>
          <p:cNvPr id="5126" name="Picture 5"/>
          <p:cNvPicPr>
            <a:picLocks noChangeAspect="1" noChangeArrowheads="1"/>
          </p:cNvPicPr>
          <p:nvPr/>
        </p:nvPicPr>
        <p:blipFill>
          <a:blip r:embed="rId3"/>
          <a:srcRect/>
          <a:stretch>
            <a:fillRect/>
          </a:stretch>
        </p:blipFill>
        <p:spPr bwMode="auto">
          <a:xfrm>
            <a:off x="1676400" y="2057400"/>
            <a:ext cx="5715000" cy="340518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0"/>
          <p:cNvGrpSpPr>
            <a:grpSpLocks/>
          </p:cNvGrpSpPr>
          <p:nvPr/>
        </p:nvGrpSpPr>
        <p:grpSpPr bwMode="auto">
          <a:xfrm>
            <a:off x="4745038" y="2438400"/>
            <a:ext cx="3865562" cy="3448050"/>
            <a:chOff x="4745038" y="1276350"/>
            <a:chExt cx="3865562" cy="3448050"/>
          </a:xfrm>
        </p:grpSpPr>
        <p:grpSp>
          <p:nvGrpSpPr>
            <p:cNvPr id="6159" name="Group 8"/>
            <p:cNvGrpSpPr>
              <a:grpSpLocks/>
            </p:cNvGrpSpPr>
            <p:nvPr/>
          </p:nvGrpSpPr>
          <p:grpSpPr bwMode="auto">
            <a:xfrm>
              <a:off x="6934200" y="2133600"/>
              <a:ext cx="1676400" cy="1771650"/>
              <a:chOff x="3393924" y="2434271"/>
              <a:chExt cx="1677073" cy="1771081"/>
            </a:xfrm>
          </p:grpSpPr>
          <p:sp>
            <p:nvSpPr>
              <p:cNvPr id="23" name="Diamond 22"/>
              <p:cNvSpPr/>
              <p:nvPr/>
            </p:nvSpPr>
            <p:spPr>
              <a:xfrm rot="5400000">
                <a:off x="3354067" y="2488422"/>
                <a:ext cx="1771081" cy="1662779"/>
              </a:xfrm>
              <a:prstGeom prst="diamon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500">
                  <a:solidFill>
                    <a:srgbClr val="FFFFFF"/>
                  </a:solidFill>
                </a:endParaRPr>
              </a:p>
            </p:txBody>
          </p:sp>
          <p:sp>
            <p:nvSpPr>
              <p:cNvPr id="6164" name="TextBox 5"/>
              <p:cNvSpPr txBox="1">
                <a:spLocks noChangeArrowheads="1"/>
              </p:cNvSpPr>
              <p:nvPr/>
            </p:nvSpPr>
            <p:spPr bwMode="auto">
              <a:xfrm>
                <a:off x="3393924" y="3043675"/>
                <a:ext cx="1602430" cy="579251"/>
              </a:xfrm>
              <a:prstGeom prst="rect">
                <a:avLst/>
              </a:prstGeom>
              <a:noFill/>
              <a:ln w="9525">
                <a:noFill/>
                <a:miter lim="800000"/>
                <a:headEnd/>
                <a:tailEnd/>
              </a:ln>
            </p:spPr>
            <p:txBody>
              <a:bodyPr>
                <a:spAutoFit/>
              </a:bodyPr>
              <a:lstStyle/>
              <a:p>
                <a:pPr algn="ctr"/>
                <a:r>
                  <a:rPr lang="ar-JO" sz="3200" b="1">
                    <a:solidFill>
                      <a:srgbClr val="C00000"/>
                    </a:solidFill>
                    <a:latin typeface="Arial Black" pitchFamily="34" charset="0"/>
                  </a:rPr>
                  <a:t>النّظريّةُ</a:t>
                </a:r>
                <a:endParaRPr lang="en-US" sz="3200" b="1">
                  <a:solidFill>
                    <a:srgbClr val="C00000"/>
                  </a:solidFill>
                  <a:latin typeface="Arial Black" pitchFamily="34" charset="0"/>
                </a:endParaRPr>
              </a:p>
            </p:txBody>
          </p:sp>
        </p:grpSp>
        <p:grpSp>
          <p:nvGrpSpPr>
            <p:cNvPr id="6160" name="Group 10"/>
            <p:cNvGrpSpPr>
              <a:grpSpLocks/>
            </p:cNvGrpSpPr>
            <p:nvPr/>
          </p:nvGrpSpPr>
          <p:grpSpPr bwMode="auto">
            <a:xfrm>
              <a:off x="4745037" y="1276350"/>
              <a:ext cx="3671886" cy="3448050"/>
              <a:chOff x="1205350" y="1557134"/>
              <a:chExt cx="3671776" cy="3447665"/>
            </a:xfrm>
          </p:grpSpPr>
          <p:sp>
            <p:nvSpPr>
              <p:cNvPr id="21" name="Pie 20"/>
              <p:cNvSpPr/>
              <p:nvPr/>
            </p:nvSpPr>
            <p:spPr>
              <a:xfrm rot="2690744">
                <a:off x="1519667" y="1557134"/>
                <a:ext cx="3357461" cy="3447665"/>
              </a:xfrm>
              <a:prstGeom prst="pie">
                <a:avLst/>
              </a:prstGeom>
              <a:solidFill>
                <a:srgbClr val="FFFFC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endParaRPr lang="en-US">
                  <a:solidFill>
                    <a:schemeClr val="tx1"/>
                  </a:solidFill>
                </a:endParaRPr>
              </a:p>
            </p:txBody>
          </p:sp>
          <p:sp>
            <p:nvSpPr>
              <p:cNvPr id="6162" name="TextBox 7"/>
              <p:cNvSpPr txBox="1">
                <a:spLocks noChangeArrowheads="1"/>
              </p:cNvSpPr>
              <p:nvPr/>
            </p:nvSpPr>
            <p:spPr bwMode="auto">
              <a:xfrm>
                <a:off x="1205350" y="1849201"/>
                <a:ext cx="2819314" cy="630872"/>
              </a:xfrm>
              <a:prstGeom prst="rect">
                <a:avLst/>
              </a:prstGeom>
              <a:noFill/>
              <a:ln w="9525">
                <a:noFill/>
                <a:miter lim="800000"/>
                <a:headEnd/>
                <a:tailEnd/>
              </a:ln>
            </p:spPr>
            <p:txBody>
              <a:bodyPr>
                <a:spAutoFit/>
              </a:bodyPr>
              <a:lstStyle/>
              <a:p>
                <a:endParaRPr lang="en-US" sz="3500">
                  <a:solidFill>
                    <a:srgbClr val="0070C0"/>
                  </a:solidFill>
                  <a:latin typeface="Calibri" pitchFamily="34" charset="0"/>
                </a:endParaRPr>
              </a:p>
            </p:txBody>
          </p:sp>
        </p:grpSp>
      </p:grpSp>
      <p:sp>
        <p:nvSpPr>
          <p:cNvPr id="6147" name="Rectangle 21"/>
          <p:cNvSpPr>
            <a:spLocks noChangeArrowheads="1"/>
          </p:cNvSpPr>
          <p:nvPr/>
        </p:nvSpPr>
        <p:spPr bwMode="auto">
          <a:xfrm>
            <a:off x="5181600" y="3200400"/>
            <a:ext cx="1600200" cy="1808163"/>
          </a:xfrm>
          <a:prstGeom prst="rect">
            <a:avLst/>
          </a:prstGeom>
          <a:noFill/>
          <a:ln w="9525">
            <a:noFill/>
            <a:miter lim="800000"/>
            <a:headEnd/>
            <a:tailEnd/>
          </a:ln>
        </p:spPr>
        <p:txBody>
          <a:bodyPr>
            <a:spAutoFit/>
          </a:bodyPr>
          <a:lstStyle/>
          <a:p>
            <a:endParaRPr lang="ar-JO" sz="1600">
              <a:solidFill>
                <a:srgbClr val="0D0D0D"/>
              </a:solidFill>
              <a:latin typeface="Arial Black" pitchFamily="34" charset="0"/>
            </a:endParaRPr>
          </a:p>
          <a:p>
            <a:pPr eaLnBrk="0" hangingPunct="0">
              <a:lnSpc>
                <a:spcPct val="90000"/>
              </a:lnSpc>
              <a:spcBef>
                <a:spcPct val="20000"/>
              </a:spcBef>
              <a:buClr>
                <a:schemeClr val="hlink"/>
              </a:buClr>
              <a:buFont typeface="Wingdings" pitchFamily="2" charset="2"/>
              <a:buNone/>
            </a:pPr>
            <a:r>
              <a:rPr lang="ar-JO" sz="1600">
                <a:solidFill>
                  <a:srgbClr val="0D0D0D"/>
                </a:solidFill>
                <a:latin typeface="Arial Black" pitchFamily="34" charset="0"/>
              </a:rPr>
              <a:t>هـي عمليّةُ تـفـسـيـرِ الأشـيـاءِ أو الأحـداثِ </a:t>
            </a:r>
          </a:p>
          <a:p>
            <a:pPr eaLnBrk="0" hangingPunct="0">
              <a:lnSpc>
                <a:spcPct val="90000"/>
              </a:lnSpc>
              <a:spcBef>
                <a:spcPct val="20000"/>
              </a:spcBef>
              <a:buClr>
                <a:schemeClr val="hlink"/>
              </a:buClr>
              <a:buFont typeface="Wingdings" pitchFamily="2" charset="2"/>
              <a:buNone/>
            </a:pPr>
            <a:r>
              <a:rPr lang="ar-JO" sz="1600">
                <a:solidFill>
                  <a:srgbClr val="0D0D0D"/>
                </a:solidFill>
                <a:latin typeface="Arial Black" pitchFamily="34" charset="0"/>
              </a:rPr>
              <a:t>بنـاءً علـى المعـرفـةِ الـتـي تـمّ الحصـولُ</a:t>
            </a:r>
          </a:p>
          <a:p>
            <a:pPr eaLnBrk="0" hangingPunct="0">
              <a:lnSpc>
                <a:spcPct val="90000"/>
              </a:lnSpc>
              <a:spcBef>
                <a:spcPct val="20000"/>
              </a:spcBef>
              <a:buClr>
                <a:schemeClr val="hlink"/>
              </a:buClr>
              <a:buFont typeface="Wingdings" pitchFamily="2" charset="2"/>
              <a:buNone/>
            </a:pPr>
            <a:r>
              <a:rPr lang="ar-JO" sz="1600">
                <a:solidFill>
                  <a:srgbClr val="0D0D0D"/>
                </a:solidFill>
                <a:latin typeface="Arial Black" pitchFamily="34" charset="0"/>
              </a:rPr>
              <a:t>عليها من الملاحظاتِ والتّجاربِ.</a:t>
            </a:r>
            <a:endParaRPr lang="en-US" sz="1600">
              <a:solidFill>
                <a:srgbClr val="0D0D0D"/>
              </a:solidFill>
              <a:latin typeface="Arial Black" pitchFamily="34" charset="0"/>
            </a:endParaRPr>
          </a:p>
        </p:txBody>
      </p:sp>
      <p:grpSp>
        <p:nvGrpSpPr>
          <p:cNvPr id="6148" name="Group 31"/>
          <p:cNvGrpSpPr>
            <a:grpSpLocks/>
          </p:cNvGrpSpPr>
          <p:nvPr/>
        </p:nvGrpSpPr>
        <p:grpSpPr bwMode="auto">
          <a:xfrm>
            <a:off x="381000" y="2514600"/>
            <a:ext cx="4246563" cy="3448050"/>
            <a:chOff x="381002" y="1295400"/>
            <a:chExt cx="4246561" cy="3448050"/>
          </a:xfrm>
        </p:grpSpPr>
        <p:grpSp>
          <p:nvGrpSpPr>
            <p:cNvPr id="6151" name="Group 26"/>
            <p:cNvGrpSpPr>
              <a:grpSpLocks/>
            </p:cNvGrpSpPr>
            <p:nvPr/>
          </p:nvGrpSpPr>
          <p:grpSpPr bwMode="auto">
            <a:xfrm rot="10800000">
              <a:off x="381002" y="1295400"/>
              <a:ext cx="4246561" cy="3448050"/>
              <a:chOff x="533400" y="1600200"/>
              <a:chExt cx="4246561" cy="3448050"/>
            </a:xfrm>
          </p:grpSpPr>
          <p:grpSp>
            <p:nvGrpSpPr>
              <p:cNvPr id="6153" name="Group 8"/>
              <p:cNvGrpSpPr>
                <a:grpSpLocks/>
              </p:cNvGrpSpPr>
              <p:nvPr/>
            </p:nvGrpSpPr>
            <p:grpSpPr bwMode="auto">
              <a:xfrm>
                <a:off x="2744786" y="2241551"/>
                <a:ext cx="2035175" cy="2197100"/>
                <a:chOff x="3416157" y="2161310"/>
                <a:chExt cx="2035992" cy="2196394"/>
              </a:xfrm>
            </p:grpSpPr>
            <p:sp>
              <p:nvSpPr>
                <p:cNvPr id="33" name="Diamond 32"/>
                <p:cNvSpPr/>
                <p:nvPr/>
              </p:nvSpPr>
              <p:spPr>
                <a:xfrm rot="5400000">
                  <a:off x="3335956" y="2241511"/>
                  <a:ext cx="2196394" cy="2035991"/>
                </a:xfrm>
                <a:prstGeom prst="diamon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500">
                    <a:solidFill>
                      <a:srgbClr val="FFFFFF"/>
                    </a:solidFill>
                  </a:endParaRPr>
                </a:p>
              </p:txBody>
            </p:sp>
            <p:sp>
              <p:nvSpPr>
                <p:cNvPr id="6158" name="TextBox 5"/>
                <p:cNvSpPr txBox="1">
                  <a:spLocks noChangeArrowheads="1"/>
                </p:cNvSpPr>
                <p:nvPr/>
              </p:nvSpPr>
              <p:spPr bwMode="auto">
                <a:xfrm rot="10800000">
                  <a:off x="3727431" y="2747604"/>
                  <a:ext cx="1602430" cy="1076872"/>
                </a:xfrm>
                <a:prstGeom prst="rect">
                  <a:avLst/>
                </a:prstGeom>
                <a:noFill/>
                <a:ln w="9525">
                  <a:noFill/>
                  <a:miter lim="800000"/>
                  <a:headEnd/>
                  <a:tailEnd/>
                </a:ln>
              </p:spPr>
              <p:txBody>
                <a:bodyPr>
                  <a:spAutoFit/>
                </a:bodyPr>
                <a:lstStyle/>
                <a:p>
                  <a:pPr algn="ctr"/>
                  <a:r>
                    <a:rPr lang="ar-JO" sz="3200" b="1">
                      <a:solidFill>
                        <a:srgbClr val="C00000"/>
                      </a:solidFill>
                      <a:latin typeface="Arial Black" pitchFamily="34" charset="0"/>
                    </a:rPr>
                    <a:t>القانونُ العلميُّ </a:t>
                  </a:r>
                  <a:endParaRPr lang="en-US" sz="3200" b="1">
                    <a:solidFill>
                      <a:srgbClr val="C00000"/>
                    </a:solidFill>
                    <a:latin typeface="Arial Black" pitchFamily="34" charset="0"/>
                  </a:endParaRPr>
                </a:p>
              </p:txBody>
            </p:sp>
          </p:grpSp>
          <p:grpSp>
            <p:nvGrpSpPr>
              <p:cNvPr id="6154" name="Group 10"/>
              <p:cNvGrpSpPr>
                <a:grpSpLocks/>
              </p:cNvGrpSpPr>
              <p:nvPr/>
            </p:nvGrpSpPr>
            <p:grpSpPr bwMode="auto">
              <a:xfrm>
                <a:off x="533400" y="1600200"/>
                <a:ext cx="3687762" cy="3448050"/>
                <a:chOff x="1205350" y="1557134"/>
                <a:chExt cx="3687651" cy="3447665"/>
              </a:xfrm>
            </p:grpSpPr>
            <p:sp>
              <p:nvSpPr>
                <p:cNvPr id="31" name="Pie 30"/>
                <p:cNvSpPr/>
                <p:nvPr/>
              </p:nvSpPr>
              <p:spPr>
                <a:xfrm rot="2690744">
                  <a:off x="1554589" y="1557134"/>
                  <a:ext cx="3357460" cy="3447665"/>
                </a:xfrm>
                <a:prstGeom prst="pie">
                  <a:avLst/>
                </a:prstGeom>
                <a:solidFill>
                  <a:srgbClr val="FFFFC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endParaRPr lang="en-US">
                    <a:solidFill>
                      <a:schemeClr val="tx1"/>
                    </a:solidFill>
                  </a:endParaRPr>
                </a:p>
              </p:txBody>
            </p:sp>
            <p:sp>
              <p:nvSpPr>
                <p:cNvPr id="6156" name="TextBox 7"/>
                <p:cNvSpPr txBox="1">
                  <a:spLocks noChangeArrowheads="1"/>
                </p:cNvSpPr>
                <p:nvPr/>
              </p:nvSpPr>
              <p:spPr bwMode="auto">
                <a:xfrm>
                  <a:off x="1205350" y="1849201"/>
                  <a:ext cx="2819314" cy="630872"/>
                </a:xfrm>
                <a:prstGeom prst="rect">
                  <a:avLst/>
                </a:prstGeom>
                <a:noFill/>
                <a:ln w="9525">
                  <a:noFill/>
                  <a:miter lim="800000"/>
                  <a:headEnd/>
                  <a:tailEnd/>
                </a:ln>
              </p:spPr>
              <p:txBody>
                <a:bodyPr>
                  <a:spAutoFit/>
                </a:bodyPr>
                <a:lstStyle/>
                <a:p>
                  <a:endParaRPr lang="en-US" sz="3500">
                    <a:solidFill>
                      <a:srgbClr val="0070C0"/>
                    </a:solidFill>
                    <a:latin typeface="Calibri" pitchFamily="34" charset="0"/>
                  </a:endParaRPr>
                </a:p>
              </p:txBody>
            </p:sp>
          </p:grpSp>
        </p:grpSp>
        <p:sp>
          <p:nvSpPr>
            <p:cNvPr id="6152" name="Rectangle 27"/>
            <p:cNvSpPr>
              <a:spLocks noChangeArrowheads="1"/>
            </p:cNvSpPr>
            <p:nvPr/>
          </p:nvSpPr>
          <p:spPr bwMode="auto">
            <a:xfrm>
              <a:off x="2438401" y="2198687"/>
              <a:ext cx="1600200" cy="1706563"/>
            </a:xfrm>
            <a:prstGeom prst="rect">
              <a:avLst/>
            </a:prstGeom>
            <a:noFill/>
            <a:ln w="9525">
              <a:noFill/>
              <a:miter lim="800000"/>
              <a:headEnd/>
              <a:tailEnd/>
            </a:ln>
          </p:spPr>
          <p:txBody>
            <a:bodyPr>
              <a:spAutoFit/>
            </a:bodyPr>
            <a:lstStyle/>
            <a:p>
              <a:endParaRPr lang="ar-JO" sz="1600">
                <a:solidFill>
                  <a:srgbClr val="0D0D0D"/>
                </a:solidFill>
                <a:latin typeface="Arial Black" pitchFamily="34" charset="0"/>
              </a:endParaRPr>
            </a:p>
            <a:p>
              <a:pPr>
                <a:spcBef>
                  <a:spcPct val="20000"/>
                </a:spcBef>
                <a:buClr>
                  <a:schemeClr val="hlink"/>
                </a:buClr>
                <a:buFont typeface="Wingdings" pitchFamily="2" charset="2"/>
                <a:buNone/>
              </a:pPr>
              <a:r>
                <a:rPr lang="ar-JO" sz="1600">
                  <a:solidFill>
                    <a:srgbClr val="0D0D0D"/>
                  </a:solidFill>
                  <a:latin typeface="Arial Black" pitchFamily="34" charset="0"/>
                </a:rPr>
                <a:t>هو قاعدةٌ تصفُ نمطًا أو سلوكًا معيّنـًا فـي</a:t>
              </a:r>
            </a:p>
            <a:p>
              <a:pPr>
                <a:spcBef>
                  <a:spcPct val="20000"/>
                </a:spcBef>
                <a:buClr>
                  <a:schemeClr val="hlink"/>
                </a:buClr>
                <a:buFont typeface="Wingdings" pitchFamily="2" charset="2"/>
                <a:buNone/>
              </a:pPr>
              <a:r>
                <a:rPr lang="ar-JO" sz="1600">
                  <a:solidFill>
                    <a:srgbClr val="0D0D0D"/>
                  </a:solidFill>
                  <a:latin typeface="Arial Black" pitchFamily="34" charset="0"/>
                </a:rPr>
                <a:t>الـطّبيعـةِ، وهـو ناتـجٌ عن تكـرارِ ملاحظةٍ </a:t>
              </a:r>
            </a:p>
            <a:p>
              <a:pPr>
                <a:spcBef>
                  <a:spcPct val="20000"/>
                </a:spcBef>
                <a:buClr>
                  <a:schemeClr val="hlink"/>
                </a:buClr>
                <a:buFont typeface="Wingdings" pitchFamily="2" charset="2"/>
                <a:buNone/>
              </a:pPr>
              <a:r>
                <a:rPr lang="ar-JO" sz="1600">
                  <a:solidFill>
                    <a:srgbClr val="0D0D0D"/>
                  </a:solidFill>
                  <a:latin typeface="Arial Black" pitchFamily="34" charset="0"/>
                </a:rPr>
                <a:t>لمرّاتٍ عديدةٍ.</a:t>
              </a:r>
            </a:p>
          </p:txBody>
        </p:sp>
      </p:grpSp>
      <p:sp>
        <p:nvSpPr>
          <p:cNvPr id="6149" name="Footer Placeholder 3"/>
          <p:cNvSpPr txBox="1">
            <a:spLocks/>
          </p:cNvSpPr>
          <p:nvPr/>
        </p:nvSpPr>
        <p:spPr bwMode="auto">
          <a:xfrm>
            <a:off x="3200400" y="6400800"/>
            <a:ext cx="2895600" cy="214313"/>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sp>
        <p:nvSpPr>
          <p:cNvPr id="6150" name="TextBox 35"/>
          <p:cNvSpPr txBox="1">
            <a:spLocks noChangeArrowheads="1"/>
          </p:cNvSpPr>
          <p:nvPr/>
        </p:nvSpPr>
        <p:spPr bwMode="auto">
          <a:xfrm>
            <a:off x="685800" y="930275"/>
            <a:ext cx="7772400" cy="1508125"/>
          </a:xfrm>
          <a:prstGeom prst="rect">
            <a:avLst/>
          </a:prstGeom>
          <a:noFill/>
          <a:ln w="9525">
            <a:noFill/>
            <a:miter lim="800000"/>
            <a:headEnd/>
            <a:tailEnd/>
          </a:ln>
        </p:spPr>
        <p:txBody>
          <a:bodyPr>
            <a:spAutoFit/>
          </a:bodyPr>
          <a:lstStyle/>
          <a:p>
            <a:r>
              <a:rPr lang="ar-SA" sz="2000" b="1">
                <a:solidFill>
                  <a:srgbClr val="C00000"/>
                </a:solidFill>
              </a:rPr>
              <a:t>تفسيرات</a:t>
            </a:r>
            <a:r>
              <a:rPr lang="ar-JO" sz="2000" b="1">
                <a:solidFill>
                  <a:srgbClr val="C00000"/>
                </a:solidFill>
              </a:rPr>
              <a:t>ٌ</a:t>
            </a:r>
            <a:r>
              <a:rPr lang="ar-SA" sz="2000" b="1">
                <a:solidFill>
                  <a:srgbClr val="C00000"/>
                </a:solidFill>
              </a:rPr>
              <a:t> محتملة</a:t>
            </a:r>
            <a:r>
              <a:rPr lang="ar-JO" sz="2000" b="1">
                <a:solidFill>
                  <a:srgbClr val="C00000"/>
                </a:solidFill>
              </a:rPr>
              <a:t>ٌ</a:t>
            </a:r>
            <a:endParaRPr lang="ar-SA" b="1"/>
          </a:p>
          <a:p>
            <a:r>
              <a:rPr lang="ar-JO" b="1"/>
              <a:t>إ</a:t>
            </a:r>
            <a:r>
              <a:rPr lang="ar-SA" b="1"/>
              <a:t>ذا كان الت</a:t>
            </a:r>
            <a:r>
              <a:rPr lang="ar-JO" b="1"/>
              <a:t>ّ</a:t>
            </a:r>
            <a:r>
              <a:rPr lang="ar-SA" b="1"/>
              <a:t>عل</a:t>
            </a:r>
            <a:r>
              <a:rPr lang="ar-JO" b="1"/>
              <a:t>ّ</a:t>
            </a:r>
            <a:r>
              <a:rPr lang="ar-SA" b="1"/>
              <a:t>م</a:t>
            </a:r>
            <a:r>
              <a:rPr lang="ar-JO" b="1"/>
              <a:t>ُ</a:t>
            </a:r>
            <a:r>
              <a:rPr lang="ar-SA" b="1"/>
              <a:t> عن العال</a:t>
            </a:r>
            <a:r>
              <a:rPr lang="ar-JO" b="1"/>
              <a:t>َ</a:t>
            </a:r>
            <a:r>
              <a:rPr lang="ar-SA" b="1"/>
              <a:t>م</a:t>
            </a:r>
            <a:r>
              <a:rPr lang="ar-JO" b="1"/>
              <a:t>ِ</a:t>
            </a:r>
            <a:r>
              <a:rPr lang="ar-SA" b="1"/>
              <a:t> يبدأ</a:t>
            </a:r>
            <a:r>
              <a:rPr lang="ar-JO" b="1"/>
              <a:t>ُ</a:t>
            </a:r>
            <a:r>
              <a:rPr lang="ar-SA" b="1"/>
              <a:t> بطرح</a:t>
            </a:r>
            <a:r>
              <a:rPr lang="ar-JO" b="1"/>
              <a:t>ِ</a:t>
            </a:r>
            <a:r>
              <a:rPr lang="ar-SA" b="1"/>
              <a:t> </a:t>
            </a:r>
            <a:r>
              <a:rPr lang="ar-JO" b="1"/>
              <a:t>أ</a:t>
            </a:r>
            <a:r>
              <a:rPr lang="ar-SA" b="1"/>
              <a:t>سئلة</a:t>
            </a:r>
            <a:r>
              <a:rPr lang="ar-JO" b="1"/>
              <a:t>ٍ</a:t>
            </a:r>
            <a:r>
              <a:rPr lang="ar-SA" b="1"/>
              <a:t>، فهل يستطيع</a:t>
            </a:r>
            <a:r>
              <a:rPr lang="ar-JO" b="1"/>
              <a:t>ُ</a:t>
            </a:r>
            <a:r>
              <a:rPr lang="ar-SA" b="1"/>
              <a:t> العلم</a:t>
            </a:r>
            <a:r>
              <a:rPr lang="ar-JO" b="1"/>
              <a:t>ُ</a:t>
            </a:r>
            <a:r>
              <a:rPr lang="ar-SA" b="1"/>
              <a:t> ال</a:t>
            </a:r>
            <a:r>
              <a:rPr lang="ar-JO" b="1"/>
              <a:t>إ</a:t>
            </a:r>
            <a:r>
              <a:rPr lang="ar-SA" b="1"/>
              <a:t>جابة</a:t>
            </a:r>
            <a:r>
              <a:rPr lang="ar-JO" b="1"/>
              <a:t>َ</a:t>
            </a:r>
            <a:r>
              <a:rPr lang="ar-SA" b="1"/>
              <a:t> عنها؟ </a:t>
            </a:r>
            <a:r>
              <a:rPr lang="ar-JO" b="1"/>
              <a:t>ت</a:t>
            </a:r>
            <a:r>
              <a:rPr lang="ar-SA" b="1"/>
              <a:t>قد</a:t>
            </a:r>
            <a:r>
              <a:rPr lang="ar-JO" b="1"/>
              <a:t>ّ</a:t>
            </a:r>
            <a:r>
              <a:rPr lang="ar-SA" b="1"/>
              <a:t>م</a:t>
            </a:r>
            <a:r>
              <a:rPr lang="ar-JO" b="1"/>
              <a:t>ُ العلومُ</a:t>
            </a:r>
            <a:r>
              <a:rPr lang="ar-SA" b="1"/>
              <a:t> </a:t>
            </a:r>
            <a:r>
              <a:rPr lang="ar-JO" b="1"/>
              <a:t>إ</a:t>
            </a:r>
            <a:r>
              <a:rPr lang="ar-SA" b="1"/>
              <a:t>جابات</a:t>
            </a:r>
            <a:r>
              <a:rPr lang="ar-JO" b="1"/>
              <a:t>ٍ</a:t>
            </a:r>
            <a:r>
              <a:rPr lang="ar-SA" b="1"/>
              <a:t> عن ال</a:t>
            </a:r>
            <a:r>
              <a:rPr lang="ar-JO" b="1"/>
              <a:t>أ</a:t>
            </a:r>
            <a:r>
              <a:rPr lang="ar-SA" b="1"/>
              <a:t>سئلة</a:t>
            </a:r>
            <a:r>
              <a:rPr lang="ar-JO" b="1"/>
              <a:t>ِ</a:t>
            </a:r>
            <a:r>
              <a:rPr lang="ar-SA" b="1"/>
              <a:t> من</a:t>
            </a:r>
            <a:r>
              <a:rPr lang="ar-JO" b="1"/>
              <a:t>ْ</a:t>
            </a:r>
            <a:r>
              <a:rPr lang="ar-SA" b="1"/>
              <a:t> خلال</a:t>
            </a:r>
            <a:r>
              <a:rPr lang="ar-JO" b="1"/>
              <a:t>ِ</a:t>
            </a:r>
            <a:r>
              <a:rPr lang="ar-SA" b="1"/>
              <a:t> المعلومات</a:t>
            </a:r>
            <a:r>
              <a:rPr lang="ar-JO" b="1"/>
              <a:t>ِ</a:t>
            </a:r>
            <a:r>
              <a:rPr lang="ar-SA" b="1"/>
              <a:t> المتوافرة</a:t>
            </a:r>
            <a:r>
              <a:rPr lang="ar-JO" b="1"/>
              <a:t>ِ</a:t>
            </a:r>
            <a:r>
              <a:rPr lang="ar-SA" b="1"/>
              <a:t> في ذلك الوقت. و</a:t>
            </a:r>
            <a:r>
              <a:rPr lang="ar-JO" b="1"/>
              <a:t>أ</a:t>
            </a:r>
            <a:r>
              <a:rPr lang="ar-SA" b="1"/>
              <a:t>ي</a:t>
            </a:r>
            <a:r>
              <a:rPr lang="ar-JO" b="1"/>
              <a:t>ُّ</a:t>
            </a:r>
            <a:r>
              <a:rPr lang="ar-SA" b="1"/>
              <a:t> </a:t>
            </a:r>
            <a:r>
              <a:rPr lang="ar-JO" b="1"/>
              <a:t>إ</a:t>
            </a:r>
            <a:r>
              <a:rPr lang="ar-SA" b="1"/>
              <a:t>جابة</a:t>
            </a:r>
            <a:r>
              <a:rPr lang="ar-JO" b="1"/>
              <a:t>ٍ</a:t>
            </a:r>
            <a:r>
              <a:rPr lang="ar-SA" b="1"/>
              <a:t> تكون </a:t>
            </a:r>
            <a:r>
              <a:rPr lang="ar-JO" b="1"/>
              <a:t>إجابةً </a:t>
            </a:r>
            <a:r>
              <a:rPr lang="ar-SA" b="1"/>
              <a:t>غير</a:t>
            </a:r>
            <a:r>
              <a:rPr lang="ar-JO" b="1"/>
              <a:t>َ</a:t>
            </a:r>
            <a:r>
              <a:rPr lang="ar-SA" b="1"/>
              <a:t> مؤك</a:t>
            </a:r>
            <a:r>
              <a:rPr lang="ar-JO" b="1"/>
              <a:t>ّ</a:t>
            </a:r>
            <a:r>
              <a:rPr lang="ar-SA" b="1"/>
              <a:t>دة</a:t>
            </a:r>
            <a:r>
              <a:rPr lang="ar-JO" b="1"/>
              <a:t>؛</a:t>
            </a:r>
            <a:r>
              <a:rPr lang="ar-SA" b="1"/>
              <a:t> ل</a:t>
            </a:r>
            <a:r>
              <a:rPr lang="ar-JO" b="1"/>
              <a:t>أ</a:t>
            </a:r>
            <a:r>
              <a:rPr lang="ar-SA" b="1"/>
              <a:t>ن</a:t>
            </a:r>
            <a:r>
              <a:rPr lang="ar-JO" b="1"/>
              <a:t>ّ</a:t>
            </a:r>
            <a:r>
              <a:rPr lang="ar-SA" b="1"/>
              <a:t> ال</a:t>
            </a:r>
            <a:r>
              <a:rPr lang="ar-JO" b="1"/>
              <a:t>إ</a:t>
            </a:r>
            <a:r>
              <a:rPr lang="ar-SA" b="1"/>
              <a:t>نسان</a:t>
            </a:r>
            <a:r>
              <a:rPr lang="ar-JO" b="1"/>
              <a:t>َ</a:t>
            </a:r>
            <a:r>
              <a:rPr lang="ar-SA" b="1"/>
              <a:t> لا يعرف</a:t>
            </a:r>
            <a:r>
              <a:rPr lang="ar-JO" b="1"/>
              <a:t>ُ</a:t>
            </a:r>
            <a:r>
              <a:rPr lang="ar-SA" b="1"/>
              <a:t> كل</a:t>
            </a:r>
            <a:r>
              <a:rPr lang="ar-JO" b="1"/>
              <a:t>َّ</a:t>
            </a:r>
            <a:r>
              <a:rPr lang="ar-SA" b="1"/>
              <a:t> شيء</a:t>
            </a:r>
            <a:r>
              <a:rPr lang="ar-JO" b="1"/>
              <a:t>ٍ</a:t>
            </a:r>
            <a:r>
              <a:rPr lang="ar-SA" b="1"/>
              <a:t> عن</a:t>
            </a:r>
            <a:r>
              <a:rPr lang="ar-JO" b="1"/>
              <a:t>ِ</a:t>
            </a:r>
            <a:r>
              <a:rPr lang="ar-SA" b="1"/>
              <a:t> العال</a:t>
            </a:r>
            <a:r>
              <a:rPr lang="ar-JO" b="1"/>
              <a:t>َ</a:t>
            </a:r>
            <a:r>
              <a:rPr lang="ar-SA" b="1"/>
              <a:t>م</a:t>
            </a:r>
            <a:r>
              <a:rPr lang="ar-JO" b="1"/>
              <a:t>ِ</a:t>
            </a:r>
            <a:r>
              <a:rPr lang="ar-SA" b="1"/>
              <a:t> المحيط</a:t>
            </a:r>
            <a:r>
              <a:rPr lang="ar-JO" b="1"/>
              <a:t>ِ</a:t>
            </a:r>
            <a:r>
              <a:rPr lang="ar-SA" b="1"/>
              <a:t> به. كما ويبي</a:t>
            </a:r>
            <a:r>
              <a:rPr lang="ar-JO" b="1"/>
              <a:t>ّ</a:t>
            </a:r>
            <a:r>
              <a:rPr lang="ar-SA" b="1"/>
              <a:t>ن</a:t>
            </a:r>
            <a:r>
              <a:rPr lang="ar-JO" b="1"/>
              <a:t>ُ</a:t>
            </a:r>
            <a:r>
              <a:rPr lang="ar-SA" b="1"/>
              <a:t> الش</a:t>
            </a:r>
            <a:r>
              <a:rPr lang="ar-JO" b="1"/>
              <a:t>ّ</a:t>
            </a:r>
            <a:r>
              <a:rPr lang="ar-SA" b="1"/>
              <a:t>كل 1، ف</a:t>
            </a:r>
            <a:r>
              <a:rPr lang="ar-JO" b="1"/>
              <a:t>إ</a:t>
            </a:r>
            <a:r>
              <a:rPr lang="ar-SA" b="1"/>
              <a:t>ن</a:t>
            </a:r>
            <a:r>
              <a:rPr lang="ar-JO" b="1"/>
              <a:t>ّ</a:t>
            </a:r>
            <a:r>
              <a:rPr lang="ar-SA" b="1"/>
              <a:t> بعض</a:t>
            </a:r>
            <a:r>
              <a:rPr lang="ar-JO" b="1"/>
              <a:t>َ</a:t>
            </a:r>
            <a:r>
              <a:rPr lang="ar-SA" b="1"/>
              <a:t> المشاهدات</a:t>
            </a:r>
            <a:r>
              <a:rPr lang="ar-JO" b="1"/>
              <a:t>ِ</a:t>
            </a:r>
            <a:r>
              <a:rPr lang="ar-SA" b="1"/>
              <a:t> قد تجبر</a:t>
            </a:r>
            <a:r>
              <a:rPr lang="ar-JO" b="1"/>
              <a:t>ُ</a:t>
            </a:r>
            <a:r>
              <a:rPr lang="ar-SA" b="1"/>
              <a:t> العلماء</a:t>
            </a:r>
            <a:r>
              <a:rPr lang="ar-JO" b="1"/>
              <a:t>َ</a:t>
            </a:r>
            <a:r>
              <a:rPr lang="ar-SA" b="1"/>
              <a:t> على البحث</a:t>
            </a:r>
            <a:r>
              <a:rPr lang="ar-JO" b="1"/>
              <a:t>ِ</a:t>
            </a:r>
            <a:r>
              <a:rPr lang="ar-SA" b="1"/>
              <a:t> في ال</a:t>
            </a:r>
            <a:r>
              <a:rPr lang="ar-JO" b="1"/>
              <a:t>أ</a:t>
            </a:r>
            <a:r>
              <a:rPr lang="ar-SA" b="1"/>
              <a:t>فكار</a:t>
            </a:r>
            <a:r>
              <a:rPr lang="ar-JO" b="1"/>
              <a:t>ِ</a:t>
            </a:r>
            <a:r>
              <a:rPr lang="ar-SA" b="1"/>
              <a:t> القديمة</a:t>
            </a:r>
            <a:r>
              <a:rPr lang="ar-JO" b="1"/>
              <a:t>ِ</a:t>
            </a:r>
            <a:r>
              <a:rPr lang="ar-SA" b="1"/>
              <a:t>، والت</a:t>
            </a:r>
            <a:r>
              <a:rPr lang="ar-JO" b="1"/>
              <a:t>ّ</a:t>
            </a:r>
            <a:r>
              <a:rPr lang="ar-SA" b="1"/>
              <a:t>فكير</a:t>
            </a:r>
            <a:r>
              <a:rPr lang="ar-JO" b="1"/>
              <a:t>ِ</a:t>
            </a:r>
            <a:r>
              <a:rPr lang="ar-SA" b="1"/>
              <a:t> في تفسيرات</a:t>
            </a:r>
            <a:r>
              <a:rPr lang="ar-JO" b="1"/>
              <a:t>ٍ</a:t>
            </a:r>
            <a:r>
              <a:rPr lang="ar-SA" b="1"/>
              <a:t> جديدة</a:t>
            </a:r>
            <a:r>
              <a:rPr lang="ar-JO" b="1"/>
              <a:t>ٍ</a:t>
            </a:r>
            <a:r>
              <a:rPr lang="ar-SA" b="1"/>
              <a:t>، فالعلوم</a:t>
            </a:r>
            <a:r>
              <a:rPr lang="ar-JO" b="1"/>
              <a:t>ُ</a:t>
            </a:r>
            <a:r>
              <a:rPr lang="ar-SA" b="1"/>
              <a:t> تقد</a:t>
            </a:r>
            <a:r>
              <a:rPr lang="ar-JO" b="1"/>
              <a:t>ّ</a:t>
            </a:r>
            <a:r>
              <a:rPr lang="ar-SA" b="1"/>
              <a:t>م</a:t>
            </a:r>
            <a:r>
              <a:rPr lang="ar-JO" b="1"/>
              <a:t>ُ</a:t>
            </a:r>
            <a:r>
              <a:rPr lang="ar-SA" b="1"/>
              <a:t> فقط تفسيرات</a:t>
            </a:r>
            <a:r>
              <a:rPr lang="ar-JO" b="1"/>
              <a:t>ٍ</a:t>
            </a:r>
            <a:r>
              <a:rPr lang="ar-SA" b="1"/>
              <a:t> محتملة</a:t>
            </a:r>
            <a:r>
              <a:rPr lang="ar-JO" b="1"/>
              <a:t>ً</a:t>
            </a:r>
            <a:r>
              <a:rPr lang="ar-SA" b="1"/>
              <a:t>. </a:t>
            </a:r>
            <a:endParaRPr lang="en-GB"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1"/>
          </p:nvPr>
        </p:nvSpPr>
        <p:spPr>
          <a:xfrm>
            <a:off x="3276600" y="6415088"/>
            <a:ext cx="2895600" cy="214312"/>
          </a:xfrm>
          <a:solidFill>
            <a:srgbClr val="FFFFE7">
              <a:alpha val="30196"/>
            </a:srgbClr>
          </a:solidFill>
        </p:spPr>
        <p:txBody>
          <a:bodyPr/>
          <a:lstStyle/>
          <a:p>
            <a:r>
              <a:rPr lang="ar-JO" sz="1600" b="1" smtClean="0">
                <a:latin typeface="Arial" pitchFamily="34" charset="0"/>
                <a:cs typeface="Arial" pitchFamily="34" charset="0"/>
              </a:rPr>
              <a:t> الفصل (1) .... الدّرس (1)</a:t>
            </a:r>
            <a:endParaRPr lang="en-US" sz="1600" b="1" smtClean="0">
              <a:latin typeface="Arial" pitchFamily="34" charset="0"/>
              <a:cs typeface="Arial" pitchFamily="34" charset="0"/>
            </a:endParaRPr>
          </a:p>
        </p:txBody>
      </p:sp>
      <p:sp>
        <p:nvSpPr>
          <p:cNvPr id="7171" name="TextBox 2"/>
          <p:cNvSpPr txBox="1">
            <a:spLocks noChangeArrowheads="1"/>
          </p:cNvSpPr>
          <p:nvPr/>
        </p:nvSpPr>
        <p:spPr bwMode="auto">
          <a:xfrm>
            <a:off x="1219200" y="2357438"/>
            <a:ext cx="7086600" cy="461962"/>
          </a:xfrm>
          <a:prstGeom prst="rect">
            <a:avLst/>
          </a:prstGeom>
          <a:noFill/>
          <a:ln w="9525">
            <a:noFill/>
            <a:miter lim="800000"/>
            <a:headEnd/>
            <a:tailEnd/>
          </a:ln>
        </p:spPr>
        <p:txBody>
          <a:bodyPr>
            <a:spAutoFit/>
          </a:bodyPr>
          <a:lstStyle/>
          <a:p>
            <a:r>
              <a:rPr lang="ar-SA" sz="2400" b="1"/>
              <a:t>لماذا لا تستطيع</a:t>
            </a:r>
            <a:r>
              <a:rPr lang="ar-JO" sz="2400" b="1"/>
              <a:t>ُ</a:t>
            </a:r>
            <a:r>
              <a:rPr lang="ar-SA" sz="2400" b="1"/>
              <a:t> العلوم</a:t>
            </a:r>
            <a:r>
              <a:rPr lang="ar-JO" sz="2400" b="1"/>
              <a:t>ُ</a:t>
            </a:r>
            <a:r>
              <a:rPr lang="ar-SA" sz="2400" b="1"/>
              <a:t> ال</a:t>
            </a:r>
            <a:r>
              <a:rPr lang="ar-JO" sz="2400" b="1"/>
              <a:t>إ</a:t>
            </a:r>
            <a:r>
              <a:rPr lang="ar-SA" sz="2400" b="1"/>
              <a:t>جابة</a:t>
            </a:r>
            <a:r>
              <a:rPr lang="ar-JO" sz="2400" b="1"/>
              <a:t>َ</a:t>
            </a:r>
            <a:r>
              <a:rPr lang="ar-SA" sz="2400" b="1"/>
              <a:t> عن</a:t>
            </a:r>
            <a:r>
              <a:rPr lang="ar-JO" sz="2400" b="1"/>
              <a:t>ِ</a:t>
            </a:r>
            <a:r>
              <a:rPr lang="ar-SA" sz="2400" b="1"/>
              <a:t> ال</a:t>
            </a:r>
            <a:r>
              <a:rPr lang="ar-JO" sz="2400" b="1"/>
              <a:t>أ</a:t>
            </a:r>
            <a:r>
              <a:rPr lang="ar-SA" sz="2400" b="1"/>
              <a:t>سئلة</a:t>
            </a:r>
            <a:r>
              <a:rPr lang="ar-JO" sz="2400" b="1"/>
              <a:t>ِ</a:t>
            </a:r>
            <a:r>
              <a:rPr lang="ar-SA" sz="2400" b="1"/>
              <a:t> بحزم</a:t>
            </a:r>
            <a:r>
              <a:rPr lang="ar-JO" sz="2400" b="1"/>
              <a:t>ٍ</a:t>
            </a:r>
            <a:r>
              <a:rPr lang="ar-SA" sz="2400" b="1"/>
              <a:t> دائم</a:t>
            </a:r>
            <a:r>
              <a:rPr lang="ar-JO" sz="2400" b="1"/>
              <a:t>ً</a:t>
            </a:r>
            <a:r>
              <a:rPr lang="ar-SA" sz="2400" b="1"/>
              <a:t>ا؟ </a:t>
            </a:r>
            <a:endParaRPr lang="en-GB" sz="2400" b="1"/>
          </a:p>
        </p:txBody>
      </p:sp>
      <p:pic>
        <p:nvPicPr>
          <p:cNvPr id="7172" name="Picture 7"/>
          <p:cNvPicPr>
            <a:picLocks noChangeAspect="1" noChangeArrowheads="1"/>
          </p:cNvPicPr>
          <p:nvPr/>
        </p:nvPicPr>
        <p:blipFill>
          <a:blip r:embed="rId3"/>
          <a:srcRect/>
          <a:stretch>
            <a:fillRect/>
          </a:stretch>
        </p:blipFill>
        <p:spPr bwMode="auto">
          <a:xfrm>
            <a:off x="6858000" y="1752600"/>
            <a:ext cx="1295400" cy="5111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Decision 19"/>
          <p:cNvSpPr/>
          <p:nvPr/>
        </p:nvSpPr>
        <p:spPr>
          <a:xfrm>
            <a:off x="533400" y="762000"/>
            <a:ext cx="5975350" cy="1066800"/>
          </a:xfrm>
          <a:prstGeom prst="flowChartDecision">
            <a:avLst/>
          </a:prstGeom>
          <a:solidFill>
            <a:srgbClr val="FFFF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b="1">
                <a:solidFill>
                  <a:srgbClr val="C00000"/>
                </a:solidFill>
              </a:rPr>
              <a:t>فروع</a:t>
            </a:r>
            <a:r>
              <a:rPr lang="ar-JO" sz="3200" b="1">
                <a:solidFill>
                  <a:srgbClr val="C00000"/>
                </a:solidFill>
              </a:rPr>
              <a:t>ُ</a:t>
            </a:r>
            <a:r>
              <a:rPr lang="ar-SA" sz="3200" b="1">
                <a:solidFill>
                  <a:srgbClr val="C00000"/>
                </a:solidFill>
              </a:rPr>
              <a:t> العلم</a:t>
            </a:r>
            <a:r>
              <a:rPr lang="ar-JO" sz="3200" b="1">
                <a:solidFill>
                  <a:srgbClr val="C00000"/>
                </a:solidFill>
              </a:rPr>
              <a:t>ِ</a:t>
            </a:r>
            <a:r>
              <a:rPr lang="ar-SA" sz="3200" b="1">
                <a:solidFill>
                  <a:srgbClr val="C00000"/>
                </a:solidFill>
              </a:rPr>
              <a:t> </a:t>
            </a:r>
            <a:endParaRPr lang="en-US" sz="3200" b="1">
              <a:solidFill>
                <a:srgbClr val="C00000"/>
              </a:solidFill>
            </a:endParaRPr>
          </a:p>
        </p:txBody>
      </p:sp>
      <p:sp>
        <p:nvSpPr>
          <p:cNvPr id="19" name="Striped Right Arrow 18"/>
          <p:cNvSpPr/>
          <p:nvPr/>
        </p:nvSpPr>
        <p:spPr>
          <a:xfrm flipH="1">
            <a:off x="6553200" y="914400"/>
            <a:ext cx="2057400" cy="685800"/>
          </a:xfrm>
          <a:prstGeom prst="stripedRightArrow">
            <a:avLst>
              <a:gd name="adj1" fmla="val 46935"/>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21" name="Title 1"/>
          <p:cNvSpPr txBox="1">
            <a:spLocks/>
          </p:cNvSpPr>
          <p:nvPr/>
        </p:nvSpPr>
        <p:spPr>
          <a:xfrm>
            <a:off x="457200" y="1981200"/>
            <a:ext cx="8110538" cy="3733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22" name="AutoShape 6"/>
          <p:cNvSpPr>
            <a:spLocks noChangeArrowheads="1"/>
          </p:cNvSpPr>
          <p:nvPr/>
        </p:nvSpPr>
        <p:spPr bwMode="auto">
          <a:xfrm rot="10800000">
            <a:off x="5257800" y="2057400"/>
            <a:ext cx="3276600" cy="609600"/>
          </a:xfrm>
          <a:prstGeom prst="homePlate">
            <a:avLst>
              <a:gd name="adj" fmla="val 59722"/>
            </a:avLst>
          </a:prstGeom>
          <a:ln>
            <a:headEnd/>
            <a:tailEnd/>
          </a:ln>
        </p:spPr>
        <p:style>
          <a:lnRef idx="2">
            <a:schemeClr val="accent2"/>
          </a:lnRef>
          <a:fillRef idx="1">
            <a:schemeClr val="lt1"/>
          </a:fillRef>
          <a:effectRef idx="0">
            <a:schemeClr val="accent2"/>
          </a:effectRef>
          <a:fontRef idx="minor">
            <a:schemeClr val="dk1"/>
          </a:fontRef>
        </p:style>
        <p:txBody>
          <a:bodyPr rot="10800000" wrap="none" anchor="ctr"/>
          <a:lstStyle/>
          <a:p>
            <a:pPr algn="ctr">
              <a:defRPr/>
            </a:pPr>
            <a:r>
              <a:rPr lang="ar-JO" sz="3200" b="1">
                <a:solidFill>
                  <a:srgbClr val="595959"/>
                </a:solidFill>
                <a:latin typeface="Arial Black" pitchFamily="34" charset="0"/>
              </a:rPr>
              <a:t>أوّلاً: علمُ الحياةِ </a:t>
            </a:r>
            <a:endParaRPr lang="en-US" sz="3200" b="1">
              <a:solidFill>
                <a:srgbClr val="595959"/>
              </a:solidFill>
              <a:latin typeface="Arial Black" pitchFamily="34" charset="0"/>
            </a:endParaRPr>
          </a:p>
        </p:txBody>
      </p:sp>
      <p:sp>
        <p:nvSpPr>
          <p:cNvPr id="8198" name="TextBox 22"/>
          <p:cNvSpPr txBox="1">
            <a:spLocks noChangeArrowheads="1"/>
          </p:cNvSpPr>
          <p:nvPr/>
        </p:nvSpPr>
        <p:spPr bwMode="auto">
          <a:xfrm>
            <a:off x="990600" y="2965450"/>
            <a:ext cx="7543800" cy="611188"/>
          </a:xfrm>
          <a:prstGeom prst="rect">
            <a:avLst/>
          </a:prstGeom>
          <a:noFill/>
          <a:ln w="9525">
            <a:noFill/>
            <a:miter lim="800000"/>
            <a:headEnd/>
            <a:tailEnd/>
          </a:ln>
        </p:spPr>
        <p:txBody>
          <a:bodyPr>
            <a:spAutoFit/>
          </a:bodyPr>
          <a:lstStyle/>
          <a:p>
            <a:pPr>
              <a:buFontTx/>
              <a:buChar char="•"/>
            </a:pPr>
            <a:r>
              <a:rPr lang="en-US" b="1">
                <a:solidFill>
                  <a:schemeClr val="bg1"/>
                </a:solidFill>
              </a:rPr>
              <a:t> </a:t>
            </a:r>
            <a:r>
              <a:rPr lang="ar-JO" b="1">
                <a:solidFill>
                  <a:srgbClr val="595959"/>
                </a:solidFill>
              </a:rPr>
              <a:t>يهتمُّ بدراسةِ المخلوقاتِ الحيَّـةِ وعـلاقاتِهـا مـع بعضِها بعضًا.</a:t>
            </a:r>
          </a:p>
          <a:p>
            <a:r>
              <a:rPr lang="ar-JO" sz="1600" b="1">
                <a:solidFill>
                  <a:srgbClr val="595959"/>
                </a:solidFill>
              </a:rPr>
              <a:t>- ومن الأمثلةِ عليها دراسةُ العلماءِ لأنماطِ السّلوكِ عندَ القرود.</a:t>
            </a:r>
            <a:endParaRPr lang="en-US" sz="1600" b="1">
              <a:solidFill>
                <a:srgbClr val="595959"/>
              </a:solidFill>
              <a:latin typeface="Arial Black" pitchFamily="34" charset="0"/>
            </a:endParaRPr>
          </a:p>
        </p:txBody>
      </p:sp>
      <p:sp>
        <p:nvSpPr>
          <p:cNvPr id="24" name="Round Diagonal Corner Rectangle 23"/>
          <p:cNvSpPr/>
          <p:nvPr/>
        </p:nvSpPr>
        <p:spPr bwMode="auto">
          <a:xfrm>
            <a:off x="838200" y="2895600"/>
            <a:ext cx="2627313" cy="2411413"/>
          </a:xfrm>
          <a:prstGeom prst="round2DiagRect">
            <a:avLst>
              <a:gd name="adj1" fmla="val 0"/>
              <a:gd name="adj2" fmla="val 16026"/>
            </a:avLst>
          </a:prstGeom>
          <a:blipFill dpi="0" rotWithShape="1">
            <a:blip r:embed="rId2" cstate="print"/>
            <a:srcRect/>
            <a:stretch>
              <a:fillRect/>
            </a:stretch>
          </a:blipFill>
          <a:ln w="9525" cap="flat" cmpd="sng" algn="ctr">
            <a:solidFill>
              <a:schemeClr val="tx1"/>
            </a:solidFill>
            <a:prstDash val="solid"/>
            <a:round/>
            <a:headEnd type="none" w="med" len="med"/>
            <a:tailEnd type="none" w="med" len="med"/>
          </a:ln>
          <a:effectLst/>
        </p:spPr>
        <p:txBody>
          <a:bodyPr/>
          <a:lstStyle/>
          <a:p>
            <a:pPr>
              <a:defRPr/>
            </a:pPr>
            <a:endParaRPr lang="ar-JO" sz="3200">
              <a:latin typeface="Arial" charset="0"/>
              <a:cs typeface="Arial" charset="0"/>
            </a:endParaRPr>
          </a:p>
          <a:p>
            <a:pPr>
              <a:defRPr/>
            </a:pPr>
            <a:endParaRPr lang="en-US" sz="3200">
              <a:latin typeface="Arial" charset="0"/>
              <a:cs typeface="Arial" charset="0"/>
            </a:endParaRPr>
          </a:p>
        </p:txBody>
      </p:sp>
      <p:sp>
        <p:nvSpPr>
          <p:cNvPr id="8200" name="Footer Placeholder 3"/>
          <p:cNvSpPr txBox="1">
            <a:spLocks/>
          </p:cNvSpPr>
          <p:nvPr/>
        </p:nvSpPr>
        <p:spPr bwMode="auto">
          <a:xfrm>
            <a:off x="3352800" y="6415088"/>
            <a:ext cx="2895600" cy="214312"/>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out)">
                                      <p:cBhvr>
                                        <p:cTn id="7" dur="2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609600" y="1524000"/>
            <a:ext cx="8110538" cy="4114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22" name="AutoShape 6"/>
          <p:cNvSpPr>
            <a:spLocks noChangeArrowheads="1"/>
          </p:cNvSpPr>
          <p:nvPr/>
        </p:nvSpPr>
        <p:spPr bwMode="auto">
          <a:xfrm rot="10800000">
            <a:off x="5257800" y="2057400"/>
            <a:ext cx="3276600" cy="609600"/>
          </a:xfrm>
          <a:prstGeom prst="homePlate">
            <a:avLst>
              <a:gd name="adj" fmla="val 59722"/>
            </a:avLst>
          </a:prstGeom>
          <a:ln>
            <a:headEnd/>
            <a:tailEnd/>
          </a:ln>
        </p:spPr>
        <p:style>
          <a:lnRef idx="2">
            <a:schemeClr val="accent2"/>
          </a:lnRef>
          <a:fillRef idx="1">
            <a:schemeClr val="lt1"/>
          </a:fillRef>
          <a:effectRef idx="0">
            <a:schemeClr val="accent2"/>
          </a:effectRef>
          <a:fontRef idx="minor">
            <a:schemeClr val="dk1"/>
          </a:fontRef>
        </p:style>
        <p:txBody>
          <a:bodyPr rot="10800000" wrap="none" anchor="ctr"/>
          <a:lstStyle/>
          <a:p>
            <a:pPr algn="ctr">
              <a:defRPr/>
            </a:pPr>
            <a:r>
              <a:rPr lang="ar-JO" sz="3200" b="1">
                <a:solidFill>
                  <a:srgbClr val="595959"/>
                </a:solidFill>
                <a:latin typeface="Arial Black" pitchFamily="34" charset="0"/>
              </a:rPr>
              <a:t>ثانيًا: علمُ الأرضِ </a:t>
            </a:r>
            <a:endParaRPr lang="en-US" sz="3200" b="1">
              <a:solidFill>
                <a:srgbClr val="595959"/>
              </a:solidFill>
              <a:latin typeface="Arial Black" pitchFamily="34" charset="0"/>
            </a:endParaRPr>
          </a:p>
        </p:txBody>
      </p:sp>
      <p:sp>
        <p:nvSpPr>
          <p:cNvPr id="9220" name="TextBox 22"/>
          <p:cNvSpPr txBox="1">
            <a:spLocks noChangeArrowheads="1"/>
          </p:cNvSpPr>
          <p:nvPr/>
        </p:nvSpPr>
        <p:spPr bwMode="auto">
          <a:xfrm>
            <a:off x="990600" y="2965450"/>
            <a:ext cx="7543800" cy="611188"/>
          </a:xfrm>
          <a:prstGeom prst="rect">
            <a:avLst/>
          </a:prstGeom>
          <a:noFill/>
          <a:ln w="9525">
            <a:noFill/>
            <a:miter lim="800000"/>
            <a:headEnd/>
            <a:tailEnd/>
          </a:ln>
        </p:spPr>
        <p:txBody>
          <a:bodyPr>
            <a:spAutoFit/>
          </a:bodyPr>
          <a:lstStyle/>
          <a:p>
            <a:pPr>
              <a:buFontTx/>
              <a:buChar char="•"/>
            </a:pPr>
            <a:r>
              <a:rPr lang="ar-JO" b="1">
                <a:solidFill>
                  <a:srgbClr val="595959"/>
                </a:solidFill>
              </a:rPr>
              <a:t>يهتمُّ بدراسةِ أنظمةِ الأرضِ والفضاءِ، مثلِ: الصّخورِ، والنّجومِ، والأنهارِ، والطّقسِ.</a:t>
            </a:r>
          </a:p>
          <a:p>
            <a:pPr>
              <a:buFontTx/>
              <a:buChar char="•"/>
            </a:pPr>
            <a:r>
              <a:rPr lang="ar-JO" sz="1600" b="1">
                <a:solidFill>
                  <a:srgbClr val="595959"/>
                </a:solidFill>
              </a:rPr>
              <a:t> ومن أمثلتِها: دراسةُ علماءِ الأرضِ لأجزاءِ البركانِ، وكيفيّةِ ثورانِه.</a:t>
            </a:r>
            <a:endParaRPr lang="en-US" sz="1600" b="1">
              <a:solidFill>
                <a:srgbClr val="595959"/>
              </a:solidFill>
            </a:endParaRPr>
          </a:p>
        </p:txBody>
      </p:sp>
      <p:sp>
        <p:nvSpPr>
          <p:cNvPr id="10" name="Round Diagonal Corner Rectangle 9"/>
          <p:cNvSpPr/>
          <p:nvPr/>
        </p:nvSpPr>
        <p:spPr bwMode="auto">
          <a:xfrm>
            <a:off x="609600" y="3429000"/>
            <a:ext cx="2743200" cy="2209800"/>
          </a:xfrm>
          <a:prstGeom prst="round2DiagRect">
            <a:avLst>
              <a:gd name="adj1" fmla="val 0"/>
              <a:gd name="adj2" fmla="val 16026"/>
            </a:avLst>
          </a:prstGeom>
          <a:blipFill dpi="0" rotWithShape="1">
            <a:blip r:embed="rId2"/>
            <a:srcRect/>
            <a:stretch>
              <a:fillRect/>
            </a:stretch>
          </a:blipFill>
          <a:ln w="9525" cap="flat" cmpd="sng" algn="ctr">
            <a:solidFill>
              <a:schemeClr val="tx1"/>
            </a:solidFill>
            <a:prstDash val="solid"/>
            <a:round/>
            <a:headEnd type="none" w="med" len="med"/>
            <a:tailEnd type="none" w="med" len="med"/>
          </a:ln>
          <a:effectLst/>
        </p:spPr>
        <p:txBody>
          <a:bodyPr/>
          <a:lstStyle/>
          <a:p>
            <a:pPr>
              <a:defRPr/>
            </a:pPr>
            <a:endParaRPr lang="ar-JO" sz="3200">
              <a:latin typeface="Arial" charset="0"/>
              <a:cs typeface="Arial" charset="0"/>
            </a:endParaRPr>
          </a:p>
          <a:p>
            <a:pPr>
              <a:defRPr/>
            </a:pPr>
            <a:endParaRPr lang="en-US" sz="3200">
              <a:latin typeface="Arial" charset="0"/>
              <a:cs typeface="Arial" charset="0"/>
            </a:endParaRPr>
          </a:p>
        </p:txBody>
      </p:sp>
      <p:sp>
        <p:nvSpPr>
          <p:cNvPr id="9222" name="Footer Placeholder 3"/>
          <p:cNvSpPr txBox="1">
            <a:spLocks/>
          </p:cNvSpPr>
          <p:nvPr/>
        </p:nvSpPr>
        <p:spPr bwMode="auto">
          <a:xfrm>
            <a:off x="3276600" y="6400800"/>
            <a:ext cx="2895600" cy="214313"/>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609600" y="1676400"/>
            <a:ext cx="8110538" cy="37338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376092"/>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endParaRPr lang="ar-JO" sz="3000" dirty="0">
              <a:solidFill>
                <a:srgbClr val="0070C0"/>
              </a:solidFill>
              <a:latin typeface="Calibri" pitchFamily="34" charset="0"/>
            </a:endParaRPr>
          </a:p>
          <a:p>
            <a:pPr>
              <a:defRPr/>
            </a:pPr>
            <a:r>
              <a:rPr lang="ar-JO" sz="3000" dirty="0">
                <a:solidFill>
                  <a:srgbClr val="0070C0"/>
                </a:solidFill>
                <a:latin typeface="Calibri" pitchFamily="34" charset="0"/>
              </a:rPr>
              <a:t> </a:t>
            </a:r>
          </a:p>
        </p:txBody>
      </p:sp>
      <p:sp>
        <p:nvSpPr>
          <p:cNvPr id="22" name="AutoShape 6"/>
          <p:cNvSpPr>
            <a:spLocks noChangeArrowheads="1"/>
          </p:cNvSpPr>
          <p:nvPr/>
        </p:nvSpPr>
        <p:spPr bwMode="auto">
          <a:xfrm rot="10800000">
            <a:off x="5257800" y="2057400"/>
            <a:ext cx="3276600" cy="609600"/>
          </a:xfrm>
          <a:prstGeom prst="homePlate">
            <a:avLst>
              <a:gd name="adj" fmla="val 59722"/>
            </a:avLst>
          </a:prstGeom>
          <a:ln>
            <a:headEnd/>
            <a:tailEnd/>
          </a:ln>
        </p:spPr>
        <p:style>
          <a:lnRef idx="2">
            <a:schemeClr val="accent2"/>
          </a:lnRef>
          <a:fillRef idx="1">
            <a:schemeClr val="lt1"/>
          </a:fillRef>
          <a:effectRef idx="0">
            <a:schemeClr val="accent2"/>
          </a:effectRef>
          <a:fontRef idx="minor">
            <a:schemeClr val="dk1"/>
          </a:fontRef>
        </p:style>
        <p:txBody>
          <a:bodyPr rot="10800000" wrap="none" anchor="ctr"/>
          <a:lstStyle/>
          <a:p>
            <a:pPr algn="ctr">
              <a:defRPr/>
            </a:pPr>
            <a:r>
              <a:rPr lang="ar-JO" sz="3200" b="1">
                <a:solidFill>
                  <a:srgbClr val="595959"/>
                </a:solidFill>
                <a:latin typeface="Arial Black" pitchFamily="34" charset="0"/>
              </a:rPr>
              <a:t>ثالثًا: العلومُ الطّبيعيّةُ</a:t>
            </a:r>
            <a:endParaRPr lang="en-US" sz="3200" b="1">
              <a:solidFill>
                <a:srgbClr val="595959"/>
              </a:solidFill>
              <a:latin typeface="Arial Black" pitchFamily="34" charset="0"/>
            </a:endParaRPr>
          </a:p>
        </p:txBody>
      </p:sp>
      <p:sp>
        <p:nvSpPr>
          <p:cNvPr id="10244" name="TextBox 22"/>
          <p:cNvSpPr txBox="1">
            <a:spLocks noChangeArrowheads="1"/>
          </p:cNvSpPr>
          <p:nvPr/>
        </p:nvSpPr>
        <p:spPr bwMode="auto">
          <a:xfrm>
            <a:off x="990600" y="2965450"/>
            <a:ext cx="7543800" cy="2443163"/>
          </a:xfrm>
          <a:prstGeom prst="rect">
            <a:avLst/>
          </a:prstGeom>
          <a:noFill/>
          <a:ln w="9525">
            <a:noFill/>
            <a:miter lim="800000"/>
            <a:headEnd/>
            <a:tailEnd/>
          </a:ln>
        </p:spPr>
        <p:txBody>
          <a:bodyPr>
            <a:spAutoFit/>
          </a:bodyPr>
          <a:lstStyle/>
          <a:p>
            <a:pPr>
              <a:buFontTx/>
              <a:buChar char="•"/>
            </a:pPr>
            <a:r>
              <a:rPr lang="ar-JO">
                <a:solidFill>
                  <a:srgbClr val="595959"/>
                </a:solidFill>
              </a:rPr>
              <a:t>تهتمُّ بدراسةِ المادّةِ والطّاقةِ، إذ إنّ:</a:t>
            </a:r>
          </a:p>
          <a:p>
            <a:r>
              <a:rPr lang="ar-JO">
                <a:solidFill>
                  <a:srgbClr val="595959"/>
                </a:solidFill>
              </a:rPr>
              <a:t> أ – المادّةَ: تمثّلُ أيّ شيءٍ    </a:t>
            </a:r>
          </a:p>
          <a:p>
            <a:r>
              <a:rPr lang="ar-JO">
                <a:solidFill>
                  <a:srgbClr val="595959"/>
                </a:solidFill>
              </a:rPr>
              <a:t>      يشغلُ حيّزًا وله كتلةٌ.</a:t>
            </a:r>
          </a:p>
          <a:p>
            <a:r>
              <a:rPr lang="ar-JO">
                <a:solidFill>
                  <a:srgbClr val="595959"/>
                </a:solidFill>
              </a:rPr>
              <a:t>ب – الطّاقةَ: وهي القدرةُ على  </a:t>
            </a:r>
          </a:p>
          <a:p>
            <a:r>
              <a:rPr lang="ar-JO">
                <a:solidFill>
                  <a:srgbClr val="595959"/>
                </a:solidFill>
              </a:rPr>
              <a:t>      إحداثِ تغييرٍ في المادّةِ.</a:t>
            </a:r>
          </a:p>
          <a:p>
            <a:endParaRPr lang="ar-JO" sz="1600" b="1">
              <a:solidFill>
                <a:srgbClr val="595959"/>
              </a:solidFill>
            </a:endParaRPr>
          </a:p>
          <a:p>
            <a:pPr>
              <a:buFont typeface="Arial" pitchFamily="34" charset="0"/>
              <a:buChar char="•"/>
            </a:pPr>
            <a:r>
              <a:rPr lang="ar-JO" sz="1600" b="1">
                <a:solidFill>
                  <a:srgbClr val="595959"/>
                </a:solidFill>
              </a:rPr>
              <a:t> وتُقسمُ العلومُ الطّبيعيّةُ إلى قسمَيْن رئيسيّيْن: </a:t>
            </a:r>
          </a:p>
          <a:p>
            <a:pPr>
              <a:buFont typeface="Lucida Sans Unicode" pitchFamily="34" charset="0"/>
              <a:buAutoNum type="arabicPeriod"/>
            </a:pPr>
            <a:r>
              <a:rPr lang="ar-JO" sz="1600" b="1">
                <a:solidFill>
                  <a:srgbClr val="595959"/>
                </a:solidFill>
              </a:rPr>
              <a:t> الكيمياء: وهو العلمُ الذي يهتمّ بدراسةِ المادّةِ وتفاعلاتِها. </a:t>
            </a:r>
          </a:p>
          <a:p>
            <a:pPr>
              <a:buFont typeface="Lucida Sans Unicode" pitchFamily="34" charset="0"/>
              <a:buAutoNum type="arabicPeriod"/>
            </a:pPr>
            <a:r>
              <a:rPr lang="ar-JO" sz="1600" b="1">
                <a:solidFill>
                  <a:srgbClr val="595959"/>
                </a:solidFill>
              </a:rPr>
              <a:t> الفيزياء: وهو العلمُ الذي يهتمّ بدراسةِ المادّةِ وقدرتِها على تغييرِ المادّةِ. </a:t>
            </a:r>
            <a:endParaRPr lang="en-US" sz="1600" b="1">
              <a:solidFill>
                <a:srgbClr val="595959"/>
              </a:solidFill>
            </a:endParaRPr>
          </a:p>
        </p:txBody>
      </p:sp>
      <p:sp>
        <p:nvSpPr>
          <p:cNvPr id="10245" name="Rounded Rectangle 8"/>
          <p:cNvSpPr>
            <a:spLocks noChangeArrowheads="1"/>
          </p:cNvSpPr>
          <p:nvPr/>
        </p:nvSpPr>
        <p:spPr bwMode="auto">
          <a:xfrm rot="-1455208">
            <a:off x="927100" y="1982788"/>
            <a:ext cx="1211263" cy="1804987"/>
          </a:xfrm>
          <a:prstGeom prst="roundRect">
            <a:avLst>
              <a:gd name="adj" fmla="val 19046"/>
            </a:avLst>
          </a:prstGeom>
          <a:blipFill dpi="0" rotWithShape="1">
            <a:blip r:embed="rId2"/>
            <a:srcRect/>
            <a:stretch>
              <a:fillRect/>
            </a:stretch>
          </a:blipFill>
          <a:ln w="9525" algn="ctr">
            <a:solidFill>
              <a:schemeClr val="tx1"/>
            </a:solidFill>
            <a:round/>
            <a:headEnd/>
            <a:tailEnd/>
          </a:ln>
        </p:spPr>
        <p:txBody>
          <a:bodyPr/>
          <a:lstStyle/>
          <a:p>
            <a:endParaRPr lang="en-US"/>
          </a:p>
        </p:txBody>
      </p:sp>
      <p:sp>
        <p:nvSpPr>
          <p:cNvPr id="11" name="Round Diagonal Corner Rectangle 10"/>
          <p:cNvSpPr/>
          <p:nvPr/>
        </p:nvSpPr>
        <p:spPr bwMode="auto">
          <a:xfrm>
            <a:off x="2438400" y="3810000"/>
            <a:ext cx="1143000" cy="838200"/>
          </a:xfrm>
          <a:prstGeom prst="round2DiagRect">
            <a:avLst>
              <a:gd name="adj1" fmla="val 0"/>
              <a:gd name="adj2" fmla="val 16026"/>
            </a:avLst>
          </a:prstGeom>
          <a:blipFill dpi="0" rotWithShape="1">
            <a:blip r:embed="rId3" cstate="print"/>
            <a:srcRect/>
            <a:stretch>
              <a:fillRect/>
            </a:stretch>
          </a:blipFill>
          <a:ln w="9525" cap="flat" cmpd="sng" algn="ctr">
            <a:solidFill>
              <a:schemeClr val="tx1"/>
            </a:solidFill>
            <a:prstDash val="solid"/>
            <a:round/>
            <a:headEnd type="none" w="med" len="med"/>
            <a:tailEnd type="none" w="med" len="med"/>
          </a:ln>
          <a:effectLst/>
        </p:spPr>
        <p:txBody>
          <a:bodyPr/>
          <a:lstStyle/>
          <a:p>
            <a:pPr>
              <a:defRPr/>
            </a:pPr>
            <a:endParaRPr lang="ar-JO" sz="3200">
              <a:latin typeface="Arial" charset="0"/>
              <a:cs typeface="Arial" charset="0"/>
            </a:endParaRPr>
          </a:p>
          <a:p>
            <a:pPr>
              <a:defRPr/>
            </a:pPr>
            <a:endParaRPr lang="en-US" sz="3200">
              <a:latin typeface="Arial" charset="0"/>
              <a:cs typeface="Arial" charset="0"/>
            </a:endParaRPr>
          </a:p>
        </p:txBody>
      </p:sp>
      <p:sp>
        <p:nvSpPr>
          <p:cNvPr id="12" name="Round Diagonal Corner Rectangle 11"/>
          <p:cNvSpPr/>
          <p:nvPr/>
        </p:nvSpPr>
        <p:spPr bwMode="auto">
          <a:xfrm>
            <a:off x="1371600" y="4572000"/>
            <a:ext cx="1143000" cy="838200"/>
          </a:xfrm>
          <a:prstGeom prst="round2DiagRect">
            <a:avLst>
              <a:gd name="adj1" fmla="val 0"/>
              <a:gd name="adj2" fmla="val 16026"/>
            </a:avLst>
          </a:prstGeom>
          <a:blipFill dpi="0" rotWithShape="1">
            <a:blip r:embed="rId4"/>
            <a:srcRect/>
            <a:stretch>
              <a:fillRect/>
            </a:stretch>
          </a:blipFill>
          <a:ln w="9525" cap="flat" cmpd="sng" algn="ctr">
            <a:solidFill>
              <a:schemeClr val="tx1"/>
            </a:solidFill>
            <a:prstDash val="solid"/>
            <a:round/>
            <a:headEnd type="none" w="med" len="med"/>
            <a:tailEnd type="none" w="med" len="med"/>
          </a:ln>
          <a:effectLst/>
        </p:spPr>
        <p:txBody>
          <a:bodyPr/>
          <a:lstStyle/>
          <a:p>
            <a:pPr>
              <a:defRPr/>
            </a:pPr>
            <a:endParaRPr lang="ar-JO" sz="3200">
              <a:latin typeface="Arial" charset="0"/>
              <a:cs typeface="Arial" charset="0"/>
            </a:endParaRPr>
          </a:p>
          <a:p>
            <a:pPr>
              <a:defRPr/>
            </a:pPr>
            <a:endParaRPr lang="en-US" sz="3200">
              <a:latin typeface="Arial" charset="0"/>
              <a:cs typeface="Arial" charset="0"/>
            </a:endParaRPr>
          </a:p>
        </p:txBody>
      </p:sp>
      <p:sp>
        <p:nvSpPr>
          <p:cNvPr id="10248" name="Footer Placeholder 3"/>
          <p:cNvSpPr txBox="1">
            <a:spLocks/>
          </p:cNvSpPr>
          <p:nvPr/>
        </p:nvSpPr>
        <p:spPr bwMode="auto">
          <a:xfrm>
            <a:off x="3276600" y="6415088"/>
            <a:ext cx="2895600" cy="214312"/>
          </a:xfrm>
          <a:prstGeom prst="rect">
            <a:avLst/>
          </a:prstGeom>
          <a:solidFill>
            <a:srgbClr val="FFFFE7">
              <a:alpha val="30196"/>
            </a:srgbClr>
          </a:solidFill>
          <a:ln w="9525">
            <a:noFill/>
            <a:miter lim="800000"/>
            <a:headEnd/>
            <a:tailEnd/>
          </a:ln>
        </p:spPr>
        <p:txBody>
          <a:bodyPr/>
          <a:lstStyle/>
          <a:p>
            <a:pPr algn="ctr"/>
            <a:r>
              <a:rPr lang="ar-JO" sz="1600" b="1"/>
              <a:t> الفصل (1) .... الدّرس (1)</a:t>
            </a:r>
            <a:endParaRPr lang="en-US" sz="1600" b="1"/>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7">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science7</Template>
  <TotalTime>1034</TotalTime>
  <Words>2108</Words>
  <Application>Microsoft PowerPoint</Application>
  <PresentationFormat>عرض على الشاشة (3:4)‏</PresentationFormat>
  <Paragraphs>233</Paragraphs>
  <Slides>18</Slides>
  <Notes>11</Notes>
  <HiddenSlides>0</HiddenSlides>
  <MMClips>0</MMClips>
  <ScaleCrop>false</ScaleCrop>
  <HeadingPairs>
    <vt:vector size="6" baseType="variant">
      <vt:variant>
        <vt:lpstr>الخطوط المستخدمة</vt:lpstr>
      </vt:variant>
      <vt:variant>
        <vt:i4>6</vt:i4>
      </vt:variant>
      <vt:variant>
        <vt:lpstr>سمة</vt:lpstr>
      </vt:variant>
      <vt:variant>
        <vt:i4>1</vt:i4>
      </vt:variant>
      <vt:variant>
        <vt:lpstr>عناوين الشرائح</vt:lpstr>
      </vt:variant>
      <vt:variant>
        <vt:i4>18</vt:i4>
      </vt:variant>
    </vt:vector>
  </HeadingPairs>
  <TitlesOfParts>
    <vt:vector size="25" baseType="lpstr">
      <vt:lpstr>Arial</vt:lpstr>
      <vt:lpstr>Tahoma</vt:lpstr>
      <vt:lpstr>Arial Black</vt:lpstr>
      <vt:lpstr>Calibri</vt:lpstr>
      <vt:lpstr>Wingdings</vt:lpstr>
      <vt:lpstr>Lucida Sans Unicode</vt:lpstr>
      <vt:lpstr>science7</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Laila Yahya</dc:creator>
  <cp:lastModifiedBy>Mahmoud</cp:lastModifiedBy>
  <cp:revision>155</cp:revision>
  <cp:lastPrinted>1601-01-01T00:00:00Z</cp:lastPrinted>
  <dcterms:created xsi:type="dcterms:W3CDTF">1601-01-01T00:00:00Z</dcterms:created>
  <dcterms:modified xsi:type="dcterms:W3CDTF">2016-09-30T07:54:19Z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