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tags/tag48.xml" ContentType="application/vnd.openxmlformats-officedocument.presentationml.tags+xml"/>
  <Override PartName="/ppt/notesSlides/notesSlide2.xml" ContentType="application/vnd.openxmlformats-officedocument.presentationml.notesSlide+xml"/>
  <Override PartName="/ppt/tags/tag49.xml" ContentType="application/vnd.openxmlformats-officedocument.presentationml.tags+xml"/>
  <Override PartName="/ppt/notesSlides/notesSlide3.xml" ContentType="application/vnd.openxmlformats-officedocument.presentationml.notesSlide+xml"/>
  <Override PartName="/ppt/tags/tag50.xml" ContentType="application/vnd.openxmlformats-officedocument.presentationml.tags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notesSlides/notesSlide5.xml" ContentType="application/vnd.openxmlformats-officedocument.presentationml.notesSlide+xml"/>
  <Override PartName="/ppt/tags/tag52.xml" ContentType="application/vnd.openxmlformats-officedocument.presentationml.tags+xml"/>
  <Override PartName="/ppt/notesSlides/notesSlide6.xml" ContentType="application/vnd.openxmlformats-officedocument.presentationml.notesSlide+xml"/>
  <Override PartName="/ppt/tags/tag53.xml" ContentType="application/vnd.openxmlformats-officedocument.presentationml.tags+xml"/>
  <Override PartName="/ppt/notesSlides/notesSlide7.xml" ContentType="application/vnd.openxmlformats-officedocument.presentationml.notesSlide+xml"/>
  <Override PartName="/ppt/tags/tag54.xml" ContentType="application/vnd.openxmlformats-officedocument.presentationml.tags+xml"/>
  <Override PartName="/ppt/notesSlides/notesSlide8.xml" ContentType="application/vnd.openxmlformats-officedocument.presentationml.notesSlide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notesSlides/notesSlide10.xml" ContentType="application/vnd.openxmlformats-officedocument.presentationml.notesSlide+xml"/>
  <Override PartName="/ppt/tags/tag57.xml" ContentType="application/vnd.openxmlformats-officedocument.presentationml.tags+xml"/>
  <Override PartName="/ppt/notesSlides/notesSlide11.xml" ContentType="application/vnd.openxmlformats-officedocument.presentationml.notesSlide+xml"/>
  <Override PartName="/ppt/tags/tag58.xml" ContentType="application/vnd.openxmlformats-officedocument.presentationml.tags+xml"/>
  <Override PartName="/ppt/notesSlides/notesSlide1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9"/>
  </p:notesMasterIdLst>
  <p:sldIdLst>
    <p:sldId id="257" r:id="rId2"/>
    <p:sldId id="276" r:id="rId3"/>
    <p:sldId id="285" r:id="rId4"/>
    <p:sldId id="295" r:id="rId5"/>
    <p:sldId id="286" r:id="rId6"/>
    <p:sldId id="363" r:id="rId7"/>
    <p:sldId id="293" r:id="rId8"/>
    <p:sldId id="364" r:id="rId9"/>
    <p:sldId id="279" r:id="rId10"/>
    <p:sldId id="296" r:id="rId11"/>
    <p:sldId id="297" r:id="rId12"/>
    <p:sldId id="260" r:id="rId13"/>
    <p:sldId id="290" r:id="rId14"/>
    <p:sldId id="301" r:id="rId15"/>
    <p:sldId id="302" r:id="rId16"/>
    <p:sldId id="365" r:id="rId17"/>
    <p:sldId id="303" r:id="rId18"/>
    <p:sldId id="304" r:id="rId19"/>
    <p:sldId id="271" r:id="rId20"/>
    <p:sldId id="366" r:id="rId21"/>
    <p:sldId id="306" r:id="rId22"/>
    <p:sldId id="307" r:id="rId23"/>
    <p:sldId id="308" r:id="rId24"/>
    <p:sldId id="310" r:id="rId25"/>
    <p:sldId id="311" r:id="rId26"/>
    <p:sldId id="312" r:id="rId27"/>
    <p:sldId id="367" r:id="rId28"/>
    <p:sldId id="314" r:id="rId29"/>
    <p:sldId id="316" r:id="rId30"/>
    <p:sldId id="317" r:id="rId31"/>
    <p:sldId id="368" r:id="rId32"/>
    <p:sldId id="321" r:id="rId33"/>
    <p:sldId id="322" r:id="rId34"/>
    <p:sldId id="369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70" r:id="rId43"/>
    <p:sldId id="333" r:id="rId44"/>
    <p:sldId id="372" r:id="rId45"/>
    <p:sldId id="371" r:id="rId46"/>
    <p:sldId id="332" r:id="rId47"/>
    <p:sldId id="335" r:id="rId48"/>
    <p:sldId id="336" r:id="rId49"/>
    <p:sldId id="338" r:id="rId50"/>
    <p:sldId id="373" r:id="rId51"/>
    <p:sldId id="339" r:id="rId52"/>
    <p:sldId id="340" r:id="rId53"/>
    <p:sldId id="341" r:id="rId54"/>
    <p:sldId id="374" r:id="rId55"/>
    <p:sldId id="342" r:id="rId56"/>
    <p:sldId id="375" r:id="rId57"/>
    <p:sldId id="343" r:id="rId58"/>
    <p:sldId id="347" r:id="rId59"/>
    <p:sldId id="349" r:id="rId60"/>
    <p:sldId id="350" r:id="rId61"/>
    <p:sldId id="351" r:id="rId62"/>
    <p:sldId id="352" r:id="rId63"/>
    <p:sldId id="376" r:id="rId64"/>
    <p:sldId id="377" r:id="rId65"/>
    <p:sldId id="378" r:id="rId66"/>
    <p:sldId id="353" r:id="rId67"/>
    <p:sldId id="379" r:id="rId68"/>
    <p:sldId id="354" r:id="rId69"/>
    <p:sldId id="380" r:id="rId70"/>
    <p:sldId id="355" r:id="rId71"/>
    <p:sldId id="356" r:id="rId72"/>
    <p:sldId id="381" r:id="rId73"/>
    <p:sldId id="382" r:id="rId74"/>
    <p:sldId id="383" r:id="rId75"/>
    <p:sldId id="357" r:id="rId76"/>
    <p:sldId id="358" r:id="rId77"/>
    <p:sldId id="362" r:id="rId78"/>
  </p:sldIdLst>
  <p:sldSz cx="9144000" cy="6858000" type="screen4x3"/>
  <p:notesSz cx="6858000" cy="9144000"/>
  <p:custDataLst>
    <p:tags r:id="rId80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نمط فاتح 2 - تميي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70" autoAdjust="0"/>
    <p:restoredTop sz="94658" autoAdjust="0"/>
  </p:normalViewPr>
  <p:slideViewPr>
    <p:cSldViewPr>
      <p:cViewPr varScale="1">
        <p:scale>
          <a:sx n="50" d="100"/>
          <a:sy n="50" d="100"/>
        </p:scale>
        <p:origin x="-96" y="-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C9F6EC-2A92-4E24-9AA9-00D34C92065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F36CD60-5C61-4ABB-8A82-A17779C37B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700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55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57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49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51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6CD60-5C61-4ABB-8A82-A17779C37B33}" type="slidenum">
              <a:rPr lang="ar-SA" smtClean="0"/>
              <a:t>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5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2195736" y="188640"/>
            <a:ext cx="6408712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: عالم الطيور و الحشرات     </a:t>
            </a:r>
            <a:endParaRPr lang="ar-SA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24" y="1628800"/>
            <a:ext cx="5588000" cy="414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7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خطط انسيابي: معالجة متعاقبة 9"/>
          <p:cNvSpPr/>
          <p:nvPr/>
        </p:nvSpPr>
        <p:spPr>
          <a:xfrm>
            <a:off x="6372200" y="116632"/>
            <a:ext cx="2664296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dirty="0" smtClean="0"/>
              <a:t>3. </a:t>
            </a:r>
            <a:r>
              <a:rPr lang="ar-SA" sz="2400" b="1" dirty="0" smtClean="0"/>
              <a:t>أستمع و أتدبر  </a:t>
            </a:r>
            <a:r>
              <a:rPr lang="ar-SA" sz="3200" b="1" dirty="0" smtClean="0"/>
              <a:t>: </a:t>
            </a:r>
            <a:endParaRPr lang="ar-EG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5544616" cy="1828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خطط انسيابي: معالجة متعاقبة 8"/>
          <p:cNvSpPr/>
          <p:nvPr/>
        </p:nvSpPr>
        <p:spPr>
          <a:xfrm>
            <a:off x="1979712" y="2780928"/>
            <a:ext cx="7128792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dirty="0" smtClean="0"/>
              <a:t>4. </a:t>
            </a:r>
            <a:r>
              <a:rPr lang="ar-SA" sz="2400" b="1" dirty="0" smtClean="0"/>
              <a:t>أستمع , ثم أملأ الفراغات بكلمات مما سمعت مضبوطة بالشكل </a:t>
            </a:r>
            <a:r>
              <a:rPr lang="ar-SA" sz="3200" b="1" dirty="0" smtClean="0"/>
              <a:t>: </a:t>
            </a:r>
            <a:endParaRPr lang="ar-EG" sz="32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12976"/>
            <a:ext cx="6768752" cy="353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6826446" y="4119463"/>
            <a:ext cx="8418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الطيور</a:t>
            </a:r>
            <a:endParaRPr lang="ar-SA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199117" y="4590256"/>
            <a:ext cx="8130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السير </a:t>
            </a:r>
            <a:endParaRPr lang="ar-SA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278388" y="5064482"/>
            <a:ext cx="8178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الريش</a:t>
            </a:r>
            <a:endParaRPr lang="ar-SA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373167" y="5565894"/>
            <a:ext cx="6623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رأس</a:t>
            </a:r>
            <a:endParaRPr lang="ar-SA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5220072" y="6027559"/>
            <a:ext cx="7922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نعامة </a:t>
            </a:r>
            <a:endParaRPr lang="ar-SA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/>
      <p:bldP spid="12" grpId="0"/>
      <p:bldP spid="13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خطط انسيابي: معالجة متعاقبة 9"/>
          <p:cNvSpPr/>
          <p:nvPr/>
        </p:nvSpPr>
        <p:spPr>
          <a:xfrm>
            <a:off x="5940152" y="116632"/>
            <a:ext cx="3096344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dirty="0" smtClean="0"/>
              <a:t>5. أتحدث بطلاقة </a:t>
            </a:r>
            <a:r>
              <a:rPr lang="ar-SA" sz="3200" b="1" dirty="0" smtClean="0"/>
              <a:t>: </a:t>
            </a:r>
            <a:endParaRPr lang="ar-EG" sz="3200" b="1" dirty="0"/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1475656" y="836712"/>
            <a:ext cx="7560656" cy="100811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dirty="0" smtClean="0"/>
              <a:t>أصف لصفي طائراً أحبه في دقيقتين مع الاستعانة بالأسئلة التالية : </a:t>
            </a:r>
            <a:endParaRPr lang="ar-EG" sz="3200" b="1" dirty="0"/>
          </a:p>
        </p:txBody>
      </p:sp>
      <p:sp>
        <p:nvSpPr>
          <p:cNvPr id="6" name="مستطيل 5"/>
          <p:cNvSpPr/>
          <p:nvPr/>
        </p:nvSpPr>
        <p:spPr>
          <a:xfrm>
            <a:off x="7020272" y="2060848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 smtClean="0"/>
              <a:t>ما أسم الطائر  ؟ </a:t>
            </a:r>
            <a:endParaRPr lang="ar-SA" sz="2400" dirty="0"/>
          </a:p>
        </p:txBody>
      </p:sp>
      <p:sp>
        <p:nvSpPr>
          <p:cNvPr id="7" name="مستطيل 6"/>
          <p:cNvSpPr/>
          <p:nvPr/>
        </p:nvSpPr>
        <p:spPr>
          <a:xfrm>
            <a:off x="7058768" y="2924944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/>
              <a:t>ماذا يأكل  ؟ </a:t>
            </a:r>
            <a:endParaRPr lang="ar-SA" sz="2400" dirty="0"/>
          </a:p>
        </p:txBody>
      </p:sp>
      <p:sp>
        <p:nvSpPr>
          <p:cNvPr id="8" name="مستطيل 7"/>
          <p:cNvSpPr/>
          <p:nvPr/>
        </p:nvSpPr>
        <p:spPr>
          <a:xfrm>
            <a:off x="7092280" y="3429000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/>
              <a:t>ماذا يشرب ؟ </a:t>
            </a:r>
            <a:endParaRPr lang="ar-SA" sz="2400" dirty="0"/>
          </a:p>
        </p:txBody>
      </p:sp>
      <p:sp>
        <p:nvSpPr>
          <p:cNvPr id="9" name="مستطيل 8"/>
          <p:cNvSpPr/>
          <p:nvPr/>
        </p:nvSpPr>
        <p:spPr>
          <a:xfrm>
            <a:off x="4427984" y="2924944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/>
              <a:t>ما عادته  ؟ </a:t>
            </a:r>
            <a:endParaRPr lang="ar-SA" sz="2400" dirty="0"/>
          </a:p>
        </p:txBody>
      </p:sp>
      <p:sp>
        <p:nvSpPr>
          <p:cNvPr id="11" name="مستطيل 10"/>
          <p:cNvSpPr/>
          <p:nvPr/>
        </p:nvSpPr>
        <p:spPr>
          <a:xfrm>
            <a:off x="4211960" y="3501008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/>
              <a:t>بم يمتاز ؟ </a:t>
            </a:r>
            <a:endParaRPr lang="ar-SA" sz="2400" dirty="0"/>
          </a:p>
        </p:txBody>
      </p:sp>
      <p:sp>
        <p:nvSpPr>
          <p:cNvPr id="12" name="مستطيل 11"/>
          <p:cNvSpPr/>
          <p:nvPr/>
        </p:nvSpPr>
        <p:spPr>
          <a:xfrm>
            <a:off x="5868144" y="4221088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/>
              <a:t>أين يعيش ؟ </a:t>
            </a:r>
            <a:endParaRPr lang="ar-SA" sz="2400" dirty="0"/>
          </a:p>
        </p:txBody>
      </p:sp>
      <p:sp>
        <p:nvSpPr>
          <p:cNvPr id="13" name="مستطيل 12"/>
          <p:cNvSpPr/>
          <p:nvPr/>
        </p:nvSpPr>
        <p:spPr>
          <a:xfrm>
            <a:off x="2339660" y="4379793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/>
              <a:t>لماذا أحبه  ؟ </a:t>
            </a:r>
            <a:endParaRPr lang="ar-SA" sz="2400" dirty="0"/>
          </a:p>
        </p:txBody>
      </p:sp>
      <p:cxnSp>
        <p:nvCxnSpPr>
          <p:cNvPr id="3" name="رابط مستقيم 2"/>
          <p:cNvCxnSpPr/>
          <p:nvPr/>
        </p:nvCxnSpPr>
        <p:spPr>
          <a:xfrm flipH="1">
            <a:off x="7184370" y="2708920"/>
            <a:ext cx="178011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رابط مستقيم 14"/>
          <p:cNvCxnSpPr/>
          <p:nvPr/>
        </p:nvCxnSpPr>
        <p:spPr>
          <a:xfrm>
            <a:off x="7184370" y="2060848"/>
            <a:ext cx="0" cy="201492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رابط مستقيم 20"/>
          <p:cNvCxnSpPr/>
          <p:nvPr/>
        </p:nvCxnSpPr>
        <p:spPr>
          <a:xfrm flipH="1">
            <a:off x="3851920" y="4088150"/>
            <a:ext cx="333245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 flipH="1">
            <a:off x="3707904" y="3429000"/>
            <a:ext cx="309634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 flipV="1">
            <a:off x="4499992" y="2924944"/>
            <a:ext cx="0" cy="216024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رابط مستقيم 27"/>
          <p:cNvCxnSpPr/>
          <p:nvPr/>
        </p:nvCxnSpPr>
        <p:spPr>
          <a:xfrm flipH="1">
            <a:off x="2663788" y="4888458"/>
            <a:ext cx="20882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رابط مستقيم 28"/>
          <p:cNvCxnSpPr/>
          <p:nvPr/>
        </p:nvCxnSpPr>
        <p:spPr>
          <a:xfrm flipV="1">
            <a:off x="5976156" y="3645025"/>
            <a:ext cx="0" cy="124343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5" name="مربع نص 34"/>
          <p:cNvSpPr txBox="1"/>
          <p:nvPr/>
        </p:nvSpPr>
        <p:spPr>
          <a:xfrm>
            <a:off x="6084168" y="1988840"/>
            <a:ext cx="114300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dirty="0" smtClean="0">
                <a:solidFill>
                  <a:srgbClr val="FF0000"/>
                </a:solidFill>
              </a:rPr>
              <a:t>الديك</a:t>
            </a:r>
          </a:p>
          <a:p>
            <a:pPr algn="r" rtl="1"/>
            <a:endParaRPr lang="ar-SA" sz="2800" dirty="0" smtClean="0">
              <a:solidFill>
                <a:srgbClr val="FF0000"/>
              </a:solidFill>
            </a:endParaRPr>
          </a:p>
          <a:p>
            <a:pPr algn="r" rtl="1"/>
            <a:r>
              <a:rPr lang="ar-SA" sz="2800" dirty="0" smtClean="0">
                <a:solidFill>
                  <a:srgbClr val="FF0000"/>
                </a:solidFill>
              </a:rPr>
              <a:t>الحبوب</a:t>
            </a:r>
          </a:p>
          <a:p>
            <a:pPr algn="r" rtl="1"/>
            <a:r>
              <a:rPr lang="ar-SA" sz="2800" dirty="0" smtClean="0">
                <a:solidFill>
                  <a:srgbClr val="FF0000"/>
                </a:solidFill>
              </a:rPr>
              <a:t>الماء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1288532" y="2852936"/>
            <a:ext cx="3067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dirty="0">
                <a:solidFill>
                  <a:srgbClr val="FF0000"/>
                </a:solidFill>
              </a:rPr>
              <a:t>يطلق صوتا جميلا مع الأذان </a:t>
            </a:r>
          </a:p>
        </p:txBody>
      </p:sp>
      <p:sp>
        <p:nvSpPr>
          <p:cNvPr id="37" name="مربع نص 36"/>
          <p:cNvSpPr txBox="1"/>
          <p:nvPr/>
        </p:nvSpPr>
        <p:spPr>
          <a:xfrm>
            <a:off x="3892484" y="4221088"/>
            <a:ext cx="20476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FF0000"/>
                </a:solidFill>
              </a:rPr>
              <a:t>في البيوت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05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/>
      <p:bldP spid="7" grpId="0"/>
      <p:bldP spid="8" grpId="0"/>
      <p:bldP spid="9" grpId="0"/>
      <p:bldP spid="11" grpId="0"/>
      <p:bldP spid="12" grpId="0"/>
      <p:bldP spid="13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/>
          <p:cNvSpPr/>
          <p:nvPr/>
        </p:nvSpPr>
        <p:spPr>
          <a:xfrm>
            <a:off x="4139952" y="1412776"/>
            <a:ext cx="3033164" cy="57606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النسر و العصافير </a:t>
            </a:r>
            <a:endParaRPr lang="ar-SA" sz="2800" b="1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4355745" y="44624"/>
            <a:ext cx="2601578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نص الانطلاق </a:t>
            </a:r>
            <a:endParaRPr lang="ar-SA" sz="32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28" y="2636912"/>
            <a:ext cx="5544616" cy="3463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89868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576064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8449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64" y="257743"/>
            <a:ext cx="6317332" cy="533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83336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خطط انسيابي: معالجة متعاقبة 2"/>
          <p:cNvSpPr/>
          <p:nvPr/>
        </p:nvSpPr>
        <p:spPr>
          <a:xfrm>
            <a:off x="4060264" y="44624"/>
            <a:ext cx="2023904" cy="57606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التنمية القرائية </a:t>
            </a:r>
            <a:endParaRPr lang="ar-SA" sz="2800" b="1" dirty="0"/>
          </a:p>
        </p:txBody>
      </p:sp>
      <p:sp>
        <p:nvSpPr>
          <p:cNvPr id="4" name="مخطط انسيابي: معالجة متعاقبة 3"/>
          <p:cNvSpPr/>
          <p:nvPr/>
        </p:nvSpPr>
        <p:spPr>
          <a:xfrm>
            <a:off x="8028384" y="548680"/>
            <a:ext cx="1008712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أقرأ </a:t>
            </a:r>
            <a:endParaRPr lang="ar-EG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1691680" y="1268760"/>
            <a:ext cx="7345416" cy="93610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1. أقرأ النص قراءة جهرية , مع مراعاة نطق أحرف  الكلمات التالية نطقاً صحيحاً :</a:t>
            </a:r>
            <a:endParaRPr lang="ar-EG" sz="2800" b="1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2123728" y="3717032"/>
            <a:ext cx="6913368" cy="86409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2. أقرأ التراكيب الآتية مع مراعاة تسكين الحرف الملون عند وصله بما يعده : :</a:t>
            </a:r>
            <a:endParaRPr lang="ar-EG" sz="2800" b="1" dirty="0"/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8028384" y="2420888"/>
            <a:ext cx="936104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رقعة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6660232" y="2420888"/>
            <a:ext cx="936104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شرس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5256376" y="2420888"/>
            <a:ext cx="936104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فأمته 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3347864" y="2420888"/>
            <a:ext cx="1368152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مضطرة 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1691680" y="2420888"/>
            <a:ext cx="1224136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متجهة 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6084168" y="4869160"/>
            <a:ext cx="2661044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من مخالب القط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5" name="مخطط انسيابي: معالجة متعاقبة 14"/>
          <p:cNvSpPr/>
          <p:nvPr/>
        </p:nvSpPr>
        <p:spPr>
          <a:xfrm>
            <a:off x="3347864" y="4869160"/>
            <a:ext cx="2232248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من نوه </a:t>
            </a:r>
            <a:endParaRPr lang="ar-EG" sz="2800" b="1" dirty="0">
              <a:solidFill>
                <a:srgbClr val="1F10E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5651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1691080" y="116632"/>
            <a:ext cx="7345416" cy="93610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3. أقرأ التراكيب الآتية مع مراعاة تسكين الحرف الملون عند وصله بما بعده : </a:t>
            </a:r>
            <a:endParaRPr lang="ar-EG" sz="2800" b="1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2123128" y="2996952"/>
            <a:ext cx="6913368" cy="86409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4. أقرأ ما يأتي مع تمثيل حالة الخوف نطقاً و حركة :</a:t>
            </a:r>
            <a:endParaRPr lang="ar-EG" sz="2800" b="1" dirty="0"/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6228184" y="1556792"/>
            <a:ext cx="2661044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و كفت عن استخدام 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5" name="مخطط انسيابي: معالجة متعاقبة 14"/>
          <p:cNvSpPr/>
          <p:nvPr/>
        </p:nvSpPr>
        <p:spPr>
          <a:xfrm>
            <a:off x="4067944" y="1556792"/>
            <a:ext cx="1800200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من العصافير 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6" name="مخطط انسيابي: معالجة متعاقبة 15"/>
          <p:cNvSpPr/>
          <p:nvPr/>
        </p:nvSpPr>
        <p:spPr>
          <a:xfrm>
            <a:off x="2555776" y="1556792"/>
            <a:ext cx="1265260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من القط </a:t>
            </a:r>
            <a:endParaRPr lang="ar-EG" sz="2800" b="1" dirty="0">
              <a:solidFill>
                <a:srgbClr val="1F10E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9120"/>
            <a:ext cx="6444208" cy="102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98067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2123728" y="908720"/>
            <a:ext cx="6912768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1. أتعرف معاني الكلمات و أوظفها في جمل من إنشائي :</a:t>
            </a:r>
            <a:endParaRPr lang="ar-EG" sz="2800" b="1" dirty="0"/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7236296" y="116632"/>
            <a:ext cx="1800800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ar-S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أنمي لغتي </a:t>
            </a:r>
            <a:endParaRPr lang="ar-EG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32446" y="1196752"/>
            <a:ext cx="3600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Arial" pitchFamily="34" charset="0"/>
              <a:buChar char="•"/>
            </a:pPr>
            <a:r>
              <a:rPr lang="ar-SA" sz="2400" dirty="0" smtClean="0"/>
              <a:t>................................... </a:t>
            </a:r>
          </a:p>
          <a:p>
            <a:pPr marL="457200" indent="-457200">
              <a:lnSpc>
                <a:spcPct val="250000"/>
              </a:lnSpc>
              <a:buFont typeface="Arial" pitchFamily="34" charset="0"/>
              <a:buChar char="•"/>
            </a:pPr>
            <a:r>
              <a:rPr lang="ar-SA" sz="2800" dirty="0" smtClean="0"/>
              <a:t>...........................</a:t>
            </a:r>
            <a:r>
              <a:rPr lang="ar-SA" sz="2400" dirty="0" smtClean="0"/>
              <a:t>.</a:t>
            </a:r>
          </a:p>
          <a:p>
            <a:pPr marL="457200" indent="-457200">
              <a:lnSpc>
                <a:spcPct val="250000"/>
              </a:lnSpc>
              <a:buFont typeface="Arial" pitchFamily="34" charset="0"/>
              <a:buChar char="•"/>
            </a:pPr>
            <a:r>
              <a:rPr lang="ar-SA" sz="2800" dirty="0" smtClean="0"/>
              <a:t>..............................</a:t>
            </a:r>
            <a:endParaRPr lang="ar-SA" sz="2400" dirty="0" smtClean="0"/>
          </a:p>
          <a:p>
            <a:pPr marL="457200" indent="-457200">
              <a:lnSpc>
                <a:spcPct val="250000"/>
              </a:lnSpc>
              <a:buFont typeface="Arial" pitchFamily="34" charset="0"/>
              <a:buChar char="•"/>
            </a:pPr>
            <a:r>
              <a:rPr lang="ar-SA" sz="2800" dirty="0" smtClean="0"/>
              <a:t>............................. </a:t>
            </a:r>
            <a:endParaRPr lang="ar-SA" sz="2400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90" y="1631062"/>
            <a:ext cx="3088606" cy="3378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35696" y="1567780"/>
            <a:ext cx="3457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يجرؤ  التلميذ على التحدث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67744" y="2473732"/>
            <a:ext cx="2952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الطفل مغرم باللعب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230612" y="3553852"/>
            <a:ext cx="2952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محمد طباعه حسنة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35696" y="4581128"/>
            <a:ext cx="34208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آمنت العصافير من القط</a:t>
            </a:r>
            <a:r>
              <a:rPr lang="ar-SA" sz="3600" b="1" dirty="0">
                <a:solidFill>
                  <a:srgbClr val="0000FF"/>
                </a:solidFill>
              </a:rPr>
              <a:t>  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3515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6" grpId="0"/>
      <p:bldP spid="8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4499992" y="116632"/>
            <a:ext cx="4465096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2. أنسج علي منوال العبارة التالية  :</a:t>
            </a:r>
            <a:endParaRPr lang="ar-EG" sz="2800" b="1" dirty="0"/>
          </a:p>
        </p:txBody>
      </p:sp>
      <p:sp>
        <p:nvSpPr>
          <p:cNvPr id="6" name="مستطيل 5"/>
          <p:cNvSpPr/>
          <p:nvPr/>
        </p:nvSpPr>
        <p:spPr>
          <a:xfrm>
            <a:off x="2339752" y="1124744"/>
            <a:ext cx="662533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Arial" pitchFamily="34" charset="0"/>
              <a:buChar char="•"/>
            </a:pPr>
            <a:r>
              <a:rPr lang="ar-SA" sz="2800" dirty="0"/>
              <a:t>أقسم القط أنه مستعد لحماية العصافير .  </a:t>
            </a:r>
          </a:p>
          <a:p>
            <a:pPr marL="457200" indent="-457200">
              <a:lnSpc>
                <a:spcPct val="250000"/>
              </a:lnSpc>
              <a:buFont typeface="Arial" pitchFamily="34" charset="0"/>
              <a:buChar char="•"/>
            </a:pPr>
            <a:r>
              <a:rPr lang="ar-SA" sz="2800" dirty="0" smtClean="0"/>
              <a:t>أقسم الطالب أنه  ....................................</a:t>
            </a:r>
            <a:endParaRPr lang="ar-SA" sz="2400" dirty="0" smtClean="0"/>
          </a:p>
          <a:p>
            <a:pPr marL="457200" indent="-457200">
              <a:lnSpc>
                <a:spcPct val="250000"/>
              </a:lnSpc>
              <a:buFont typeface="Arial" pitchFamily="34" charset="0"/>
              <a:buChar char="•"/>
            </a:pPr>
            <a:r>
              <a:rPr lang="ar-SA" sz="2800" dirty="0" smtClean="0"/>
              <a:t>أقسم ........... أنه مستعد .............................</a:t>
            </a:r>
            <a:endParaRPr lang="ar-SA" sz="240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27584" y="2533824"/>
            <a:ext cx="56171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 smtClean="0">
                <a:solidFill>
                  <a:srgbClr val="0000FF"/>
                </a:solidFill>
              </a:rPr>
              <a:t>سيكرس ما يملك من قوة لحماية وطنه 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515372" y="3469184"/>
            <a:ext cx="1296988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rgbClr val="0000FF"/>
                </a:solidFill>
              </a:rPr>
              <a:t>الأب</a:t>
            </a:r>
            <a:r>
              <a:rPr lang="ar-SA" sz="4000" b="1">
                <a:solidFill>
                  <a:srgbClr val="0000FF"/>
                </a:solidFill>
              </a:rPr>
              <a:t>  </a:t>
            </a:r>
            <a:r>
              <a:rPr lang="ar-SA" sz="3200" b="1">
                <a:solidFill>
                  <a:srgbClr val="0000FF"/>
                </a:solidFill>
              </a:rPr>
              <a:t> </a:t>
            </a:r>
            <a:r>
              <a:rPr lang="ar-SA"/>
              <a:t> </a:t>
            </a:r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55776" y="3591421"/>
            <a:ext cx="29531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 dirty="0" smtClean="0">
                <a:solidFill>
                  <a:srgbClr val="0000FF"/>
                </a:solidFill>
              </a:rPr>
              <a:t>لحماية أبنائه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36335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/>
          <p:cNvSpPr/>
          <p:nvPr/>
        </p:nvSpPr>
        <p:spPr>
          <a:xfrm>
            <a:off x="899592" y="908720"/>
            <a:ext cx="8110891" cy="100811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1- أأقرأ النص قراءة صامتة مدة خمس دقائق , ثم أجيب عن الأسئلة التالية :</a:t>
            </a:r>
            <a:endParaRPr lang="ar-SA" sz="2800" dirty="0"/>
          </a:p>
        </p:txBody>
      </p:sp>
      <p:sp>
        <p:nvSpPr>
          <p:cNvPr id="23" name="مخطط انسيابي: معالجة متعاقبة 22"/>
          <p:cNvSpPr/>
          <p:nvPr/>
        </p:nvSpPr>
        <p:spPr>
          <a:xfrm>
            <a:off x="3131840" y="2060586"/>
            <a:ext cx="5850071" cy="64833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أ – في القصة ثلاث شخصيات رئيسة أذكرها   .  </a:t>
            </a:r>
            <a:endParaRPr lang="ar-EG" sz="2400" b="1" dirty="0"/>
          </a:p>
        </p:txBody>
      </p:sp>
      <p:sp>
        <p:nvSpPr>
          <p:cNvPr id="24" name="مخطط انسيابي: معالجة متعاقبة 23"/>
          <p:cNvSpPr/>
          <p:nvPr/>
        </p:nvSpPr>
        <p:spPr>
          <a:xfrm>
            <a:off x="6804248" y="2852936"/>
            <a:ext cx="2206235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Font typeface="Arial" pitchFamily="34" charset="0"/>
              <a:buChar char="•"/>
            </a:pPr>
            <a:r>
              <a:rPr lang="ar-SA" sz="2800" b="1" i="1" dirty="0">
                <a:solidFill>
                  <a:srgbClr val="0000FF"/>
                </a:solidFill>
              </a:rPr>
              <a:t>النسر 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28" name="مخطط انسيابي: معالجة متعاقبة 27"/>
          <p:cNvSpPr/>
          <p:nvPr/>
        </p:nvSpPr>
        <p:spPr>
          <a:xfrm>
            <a:off x="3131840" y="4365104"/>
            <a:ext cx="5883765" cy="64833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ب. دارت أحداث القصة في مكانين , ما هما   ؟ </a:t>
            </a:r>
            <a:endParaRPr lang="ar-EG" sz="2400" b="1" dirty="0"/>
          </a:p>
        </p:txBody>
      </p:sp>
      <p:sp>
        <p:nvSpPr>
          <p:cNvPr id="29" name="مخطط انسيابي: معالجة متعاقبة 28"/>
          <p:cNvSpPr/>
          <p:nvPr/>
        </p:nvSpPr>
        <p:spPr>
          <a:xfrm>
            <a:off x="6588224" y="5157192"/>
            <a:ext cx="2455953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i="1" dirty="0">
                <a:solidFill>
                  <a:srgbClr val="0000FF"/>
                </a:solidFill>
              </a:rPr>
              <a:t>الأرض </a:t>
            </a:r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6300192" y="116632"/>
            <a:ext cx="2736904" cy="648072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ar-S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أقرا و اجيب  :</a:t>
            </a:r>
            <a:endParaRPr lang="ar-EG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6588224" y="6021288"/>
            <a:ext cx="2455953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i="1" dirty="0">
                <a:solidFill>
                  <a:srgbClr val="0000FF"/>
                </a:solidFill>
              </a:rPr>
              <a:t>السماء </a:t>
            </a:r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4131070" y="2852936"/>
            <a:ext cx="2206235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Font typeface="Arial" pitchFamily="34" charset="0"/>
              <a:buChar char="•"/>
            </a:pPr>
            <a:r>
              <a:rPr lang="ar-SA" sz="2800" b="1" i="1" dirty="0">
                <a:solidFill>
                  <a:srgbClr val="0000FF"/>
                </a:solidFill>
              </a:rPr>
              <a:t>العصافير </a:t>
            </a:r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1475656" y="2780928"/>
            <a:ext cx="2206235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Font typeface="Arial" pitchFamily="34" charset="0"/>
              <a:buChar char="•"/>
            </a:pPr>
            <a:r>
              <a:rPr lang="ar-SA" sz="2800" b="1" i="1" dirty="0">
                <a:solidFill>
                  <a:srgbClr val="0000FF"/>
                </a:solidFill>
              </a:rPr>
              <a:t>القط </a:t>
            </a:r>
            <a:endParaRPr lang="ar-EG" sz="2800" b="1" dirty="0">
              <a:solidFill>
                <a:srgbClr val="1F10E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86381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  <p:bldP spid="28" grpId="0" animBg="1"/>
      <p:bldP spid="29" grpId="0" animBg="1"/>
      <p:bldP spid="12" grpId="0" animBg="1"/>
      <p:bldP spid="10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041119"/>
            <a:ext cx="1296144" cy="1700249"/>
          </a:xfrm>
          <a:prstGeom prst="rect">
            <a:avLst/>
          </a:prstGeom>
        </p:spPr>
      </p:pic>
      <p:sp>
        <p:nvSpPr>
          <p:cNvPr id="15" name="مخطط انسيابي: معالجة متعاقبة 14"/>
          <p:cNvSpPr/>
          <p:nvPr/>
        </p:nvSpPr>
        <p:spPr>
          <a:xfrm>
            <a:off x="3275856" y="3284984"/>
            <a:ext cx="3096344" cy="100811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/>
              <a:t>مدخل الوحدة </a:t>
            </a:r>
            <a:endParaRPr lang="ar-SA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08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خطط انسيابي: معالجة متعاقبة 13"/>
          <p:cNvSpPr/>
          <p:nvPr/>
        </p:nvSpPr>
        <p:spPr>
          <a:xfrm>
            <a:off x="3131840" y="116632"/>
            <a:ext cx="5883765" cy="64833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ج. أوزع الصفات التالية علي شخصيات القصة الثلاث ؟ </a:t>
            </a:r>
            <a:endParaRPr lang="ar-EG" sz="2400" b="1" dirty="0"/>
          </a:p>
        </p:txBody>
      </p:sp>
      <p:sp>
        <p:nvSpPr>
          <p:cNvPr id="16" name="نجمة مكونة من 10 نقاط 15"/>
          <p:cNvSpPr/>
          <p:nvPr/>
        </p:nvSpPr>
        <p:spPr>
          <a:xfrm>
            <a:off x="7884368" y="1052736"/>
            <a:ext cx="1224136" cy="1368152"/>
          </a:xfrm>
          <a:prstGeom prst="star10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الظلم </a:t>
            </a:r>
            <a:endParaRPr lang="ar-SA" sz="3600" b="1" dirty="0"/>
          </a:p>
        </p:txBody>
      </p:sp>
      <p:sp>
        <p:nvSpPr>
          <p:cNvPr id="17" name="نجمة مكونة من 10 نقاط 16"/>
          <p:cNvSpPr/>
          <p:nvPr/>
        </p:nvSpPr>
        <p:spPr>
          <a:xfrm>
            <a:off x="6658610" y="821355"/>
            <a:ext cx="1224136" cy="1368152"/>
          </a:xfrm>
          <a:prstGeom prst="star10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/>
              <a:t>الشراسة </a:t>
            </a:r>
            <a:endParaRPr lang="ar-SA" sz="2400" b="1" dirty="0"/>
          </a:p>
        </p:txBody>
      </p:sp>
      <p:sp>
        <p:nvSpPr>
          <p:cNvPr id="18" name="نجمة مكونة من 10 نقاط 17"/>
          <p:cNvSpPr/>
          <p:nvPr/>
        </p:nvSpPr>
        <p:spPr>
          <a:xfrm>
            <a:off x="5469565" y="1012878"/>
            <a:ext cx="1224136" cy="1368152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حب النفس </a:t>
            </a:r>
            <a:endParaRPr lang="ar-SA" sz="2800" b="1" dirty="0"/>
          </a:p>
        </p:txBody>
      </p:sp>
      <p:sp>
        <p:nvSpPr>
          <p:cNvPr id="19" name="نجمة مكونة من 10 نقاط 18"/>
          <p:cNvSpPr/>
          <p:nvPr/>
        </p:nvSpPr>
        <p:spPr>
          <a:xfrm>
            <a:off x="4283968" y="821355"/>
            <a:ext cx="1224136" cy="1368152"/>
          </a:xfrm>
          <a:prstGeom prst="star10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الغدر </a:t>
            </a:r>
            <a:endParaRPr lang="ar-SA" sz="3200" b="1" dirty="0"/>
          </a:p>
        </p:txBody>
      </p:sp>
      <p:sp>
        <p:nvSpPr>
          <p:cNvPr id="20" name="نجمة مكونة من 10 نقاط 19"/>
          <p:cNvSpPr/>
          <p:nvPr/>
        </p:nvSpPr>
        <p:spPr>
          <a:xfrm>
            <a:off x="3113786" y="1085900"/>
            <a:ext cx="1224136" cy="1368152"/>
          </a:xfrm>
          <a:prstGeom prst="star10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/>
              <a:t>التشاور </a:t>
            </a:r>
            <a:endParaRPr lang="ar-SA" sz="2400" b="1" dirty="0"/>
          </a:p>
        </p:txBody>
      </p:sp>
      <p:sp>
        <p:nvSpPr>
          <p:cNvPr id="26" name="نجمة مكونة من 10 نقاط 25"/>
          <p:cNvSpPr/>
          <p:nvPr/>
        </p:nvSpPr>
        <p:spPr>
          <a:xfrm>
            <a:off x="1926568" y="837176"/>
            <a:ext cx="1224136" cy="1368152"/>
          </a:xfrm>
          <a:prstGeom prst="star10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الذكاء </a:t>
            </a:r>
            <a:endParaRPr lang="ar-SA" sz="3200" b="1" dirty="0"/>
          </a:p>
        </p:txBody>
      </p:sp>
      <p:sp>
        <p:nvSpPr>
          <p:cNvPr id="27" name="نجمة مكونة من 10 نقاط 26"/>
          <p:cNvSpPr/>
          <p:nvPr/>
        </p:nvSpPr>
        <p:spPr>
          <a:xfrm>
            <a:off x="706488" y="1056040"/>
            <a:ext cx="1224136" cy="1368152"/>
          </a:xfrm>
          <a:prstGeom prst="star10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القوة و البطش </a:t>
            </a:r>
            <a:endParaRPr lang="ar-SA" sz="32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1" y="2668488"/>
            <a:ext cx="1193800" cy="140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94" y="2578100"/>
            <a:ext cx="2049894" cy="140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1080124" cy="14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رابط مستقيم 30"/>
          <p:cNvCxnSpPr/>
          <p:nvPr/>
        </p:nvCxnSpPr>
        <p:spPr>
          <a:xfrm flipV="1">
            <a:off x="7270678" y="2708920"/>
            <a:ext cx="0" cy="338437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رابط مستقيم 31"/>
          <p:cNvCxnSpPr/>
          <p:nvPr/>
        </p:nvCxnSpPr>
        <p:spPr>
          <a:xfrm flipV="1">
            <a:off x="4896036" y="2668488"/>
            <a:ext cx="0" cy="338437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رابط مستقيم 32"/>
          <p:cNvCxnSpPr/>
          <p:nvPr/>
        </p:nvCxnSpPr>
        <p:spPr>
          <a:xfrm flipH="1">
            <a:off x="7256378" y="3999057"/>
            <a:ext cx="178011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رابط مستقيم 33"/>
          <p:cNvCxnSpPr/>
          <p:nvPr/>
        </p:nvCxnSpPr>
        <p:spPr>
          <a:xfrm flipH="1" flipV="1">
            <a:off x="4896036" y="3999057"/>
            <a:ext cx="2392186" cy="600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رابط مستقيم 34"/>
          <p:cNvCxnSpPr/>
          <p:nvPr/>
        </p:nvCxnSpPr>
        <p:spPr>
          <a:xfrm flipH="1">
            <a:off x="3156485" y="4005064"/>
            <a:ext cx="178011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مستطيل 35"/>
          <p:cNvSpPr/>
          <p:nvPr/>
        </p:nvSpPr>
        <p:spPr>
          <a:xfrm>
            <a:off x="7163689" y="4119463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37" name="مستطيل 36"/>
          <p:cNvSpPr/>
          <p:nvPr/>
        </p:nvSpPr>
        <p:spPr>
          <a:xfrm>
            <a:off x="7164288" y="4623519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38" name="مستطيل 37"/>
          <p:cNvSpPr/>
          <p:nvPr/>
        </p:nvSpPr>
        <p:spPr>
          <a:xfrm>
            <a:off x="7164288" y="5229200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39" name="مستطيل 38"/>
          <p:cNvSpPr/>
          <p:nvPr/>
        </p:nvSpPr>
        <p:spPr>
          <a:xfrm>
            <a:off x="5000614" y="4137316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40" name="مستطيل 39"/>
          <p:cNvSpPr/>
          <p:nvPr/>
        </p:nvSpPr>
        <p:spPr>
          <a:xfrm>
            <a:off x="5001213" y="4641372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41" name="مستطيل 40"/>
          <p:cNvSpPr/>
          <p:nvPr/>
        </p:nvSpPr>
        <p:spPr>
          <a:xfrm>
            <a:off x="5001213" y="5247053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42" name="مستطيل 41"/>
          <p:cNvSpPr/>
          <p:nvPr/>
        </p:nvSpPr>
        <p:spPr>
          <a:xfrm>
            <a:off x="2644835" y="4149080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43" name="مستطيل 42"/>
          <p:cNvSpPr/>
          <p:nvPr/>
        </p:nvSpPr>
        <p:spPr>
          <a:xfrm>
            <a:off x="2645434" y="4653136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44" name="مستطيل 43"/>
          <p:cNvSpPr/>
          <p:nvPr/>
        </p:nvSpPr>
        <p:spPr>
          <a:xfrm>
            <a:off x="2645434" y="5258817"/>
            <a:ext cx="216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 smtClean="0"/>
              <a:t>..................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415881" y="4150097"/>
            <a:ext cx="154860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i="1" dirty="0">
                <a:solidFill>
                  <a:srgbClr val="0000FF"/>
                </a:solidFill>
              </a:rPr>
              <a:t>الشراسة </a:t>
            </a:r>
            <a:endParaRPr lang="ar-SA" sz="2800" b="1" i="1" dirty="0" smtClean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ar-SA" sz="2800" b="1" i="1" dirty="0" smtClean="0">
                <a:solidFill>
                  <a:srgbClr val="0000FF"/>
                </a:solidFill>
              </a:rPr>
              <a:t>– </a:t>
            </a:r>
            <a:r>
              <a:rPr lang="ar-SA" sz="2800" b="1" i="1" dirty="0">
                <a:solidFill>
                  <a:srgbClr val="0000FF"/>
                </a:solidFill>
              </a:rPr>
              <a:t>الغدر 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995068" y="4077072"/>
            <a:ext cx="309721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i="1" dirty="0" smtClean="0">
                <a:solidFill>
                  <a:srgbClr val="0000FF"/>
                </a:solidFill>
              </a:rPr>
              <a:t>التشاور</a:t>
            </a:r>
          </a:p>
          <a:p>
            <a:pPr>
              <a:spcBef>
                <a:spcPct val="50000"/>
              </a:spcBef>
            </a:pPr>
            <a:r>
              <a:rPr lang="ar-SA" sz="2800" b="1" i="1" dirty="0" smtClean="0">
                <a:solidFill>
                  <a:srgbClr val="0000FF"/>
                </a:solidFill>
              </a:rPr>
              <a:t> </a:t>
            </a:r>
            <a:r>
              <a:rPr lang="ar-SA" sz="2800" b="1" i="1" dirty="0">
                <a:solidFill>
                  <a:srgbClr val="0000FF"/>
                </a:solidFill>
              </a:rPr>
              <a:t>– الذكاء 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546795" y="4077072"/>
            <a:ext cx="3097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i="1" dirty="0" smtClean="0">
                <a:solidFill>
                  <a:srgbClr val="0000FF"/>
                </a:solidFill>
              </a:rPr>
              <a:t>الظلم</a:t>
            </a:r>
          </a:p>
          <a:p>
            <a:pPr>
              <a:spcBef>
                <a:spcPct val="50000"/>
              </a:spcBef>
            </a:pPr>
            <a:r>
              <a:rPr lang="ar-SA" sz="2800" b="1" i="1" dirty="0" smtClean="0">
                <a:solidFill>
                  <a:srgbClr val="0000FF"/>
                </a:solidFill>
              </a:rPr>
              <a:t> </a:t>
            </a:r>
            <a:r>
              <a:rPr lang="ar-SA" sz="2800" b="1" i="1" dirty="0">
                <a:solidFill>
                  <a:srgbClr val="0000FF"/>
                </a:solidFill>
              </a:rPr>
              <a:t>– حب النفس </a:t>
            </a:r>
          </a:p>
          <a:p>
            <a:pPr>
              <a:spcBef>
                <a:spcPct val="50000"/>
              </a:spcBef>
            </a:pPr>
            <a:r>
              <a:rPr lang="ar-SA" sz="2800" b="1" i="1" dirty="0">
                <a:solidFill>
                  <a:srgbClr val="0000FF"/>
                </a:solidFill>
              </a:rPr>
              <a:t>القوة والبطش 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2566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/>
          <p:cNvSpPr/>
          <p:nvPr/>
        </p:nvSpPr>
        <p:spPr>
          <a:xfrm>
            <a:off x="2843808" y="107400"/>
            <a:ext cx="6166675" cy="50405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b="1" dirty="0" smtClean="0"/>
              <a:t>2. أرتب الأحداث التالية حسب ورودها في النص :</a:t>
            </a:r>
            <a:endParaRPr lang="ar-SA" sz="2800" b="1" dirty="0"/>
          </a:p>
        </p:txBody>
      </p:sp>
      <p:sp>
        <p:nvSpPr>
          <p:cNvPr id="9" name="مستطيل 8"/>
          <p:cNvSpPr/>
          <p:nvPr/>
        </p:nvSpPr>
        <p:spPr>
          <a:xfrm>
            <a:off x="2555776" y="908720"/>
            <a:ext cx="5040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خوف النسر من العصافير 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تجاهل العصافير أوامر النسر  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منع النسر الطيور من التحليق في الجو  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خوف العصافير من النسر و إطاعة أوامره . 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8172400" y="1196752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8172400" y="1916832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8172400" y="2636912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8172400" y="3356992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خطط انسيابي: معالجة متعاقبة 14"/>
          <p:cNvSpPr/>
          <p:nvPr/>
        </p:nvSpPr>
        <p:spPr>
          <a:xfrm>
            <a:off x="4788024" y="4293096"/>
            <a:ext cx="4222458" cy="50405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b="1" dirty="0" smtClean="0"/>
              <a:t>3. أقترح عناوين أخري للقصة :</a:t>
            </a:r>
            <a:endParaRPr lang="ar-SA" sz="2800" b="1" dirty="0"/>
          </a:p>
        </p:txBody>
      </p:sp>
      <p:sp>
        <p:nvSpPr>
          <p:cNvPr id="16" name="مستطيل 15"/>
          <p:cNvSpPr/>
          <p:nvPr/>
        </p:nvSpPr>
        <p:spPr>
          <a:xfrm>
            <a:off x="2339752" y="5301208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 smtClean="0"/>
              <a:t>.............................................................................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387085" y="2492896"/>
            <a:ext cx="4333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0000FF"/>
                </a:solidFill>
              </a:rPr>
              <a:t>1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8387085" y="3212976"/>
            <a:ext cx="4333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0000FF"/>
                </a:solidFill>
              </a:rPr>
              <a:t>2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8387084" y="1772816"/>
            <a:ext cx="433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0000FF"/>
                </a:solidFill>
              </a:rPr>
              <a:t>3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8387084" y="1052736"/>
            <a:ext cx="433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0000FF"/>
                </a:solidFill>
              </a:rPr>
              <a:t>4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43808" y="5148481"/>
            <a:ext cx="583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>
                <a:solidFill>
                  <a:srgbClr val="0000FF"/>
                </a:solidFill>
              </a:rPr>
              <a:t>حكمة العصافير – عقاب التعالي والتكبر 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80868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4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خطط انسيابي: معالجة متعاقبة 22"/>
          <p:cNvSpPr/>
          <p:nvPr/>
        </p:nvSpPr>
        <p:spPr>
          <a:xfrm>
            <a:off x="1259632" y="980728"/>
            <a:ext cx="7722279" cy="93610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أبدي  رأيي في تغيير القط معاملته مع العصافير , فبعد أن تخلي عن عدائه لها في البداية أراد اقتناصها بعد ذلك .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24" name="مخطط انسيابي: معالجة متعاقبة 23"/>
          <p:cNvSpPr/>
          <p:nvPr/>
        </p:nvSpPr>
        <p:spPr>
          <a:xfrm>
            <a:off x="7020272" y="2708920"/>
            <a:ext cx="199021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endParaRPr lang="ar-EG" sz="2800" b="1" dirty="0">
              <a:solidFill>
                <a:srgbClr val="1F10E0"/>
              </a:solidFill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7164288" y="44624"/>
            <a:ext cx="1872808" cy="792088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ar-S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أفكــــــــر : </a:t>
            </a:r>
            <a:endParaRPr lang="ar-EG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6518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خطط انسيابي: معالجة متعاقبة 22"/>
          <p:cNvSpPr/>
          <p:nvPr/>
        </p:nvSpPr>
        <p:spPr>
          <a:xfrm>
            <a:off x="2411760" y="1196752"/>
            <a:ext cx="6570151" cy="64833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1- ماذا نتعلم من هذه القصة  ؟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24" name="مخطط انسيابي: معالجة متعاقبة 23"/>
          <p:cNvSpPr/>
          <p:nvPr/>
        </p:nvSpPr>
        <p:spPr>
          <a:xfrm>
            <a:off x="5292079" y="2204864"/>
            <a:ext cx="3619155" cy="864096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التمسك بالحق والدفاع عنه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8" name="مخطط انسيابي: معالجة متعاقبة 27"/>
          <p:cNvSpPr/>
          <p:nvPr/>
        </p:nvSpPr>
        <p:spPr>
          <a:xfrm>
            <a:off x="2699792" y="3645024"/>
            <a:ext cx="6315813" cy="1584176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2. اعود إلي موسوعة أو إلي ( الانترنت ) أو إلي قرص مدمج أو إلي العلوم , و أكتب معلومات عن النسر , و أضمنها ملف تعليمي  ؟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6732240" y="116632"/>
            <a:ext cx="2304856" cy="792088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ar-S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أستثمـــــر : </a:t>
            </a:r>
            <a:endParaRPr lang="ar-EG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65061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خطط انسيابي: معالجة متعاقبة 2"/>
          <p:cNvSpPr/>
          <p:nvPr/>
        </p:nvSpPr>
        <p:spPr>
          <a:xfrm>
            <a:off x="4060264" y="44624"/>
            <a:ext cx="2023904" cy="57606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الدرس اللغوي </a:t>
            </a:r>
            <a:endParaRPr lang="ar-SA" sz="2800" b="1" dirty="0">
              <a:solidFill>
                <a:prstClr val="white"/>
              </a:solidFill>
            </a:endParaRPr>
          </a:p>
        </p:txBody>
      </p:sp>
      <p:sp>
        <p:nvSpPr>
          <p:cNvPr id="4" name="مخطط انسيابي: معالجة متعاقبة 3"/>
          <p:cNvSpPr/>
          <p:nvPr/>
        </p:nvSpPr>
        <p:spPr>
          <a:xfrm>
            <a:off x="6588224" y="554968"/>
            <a:ext cx="2408102" cy="57606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الوظيفة النحوية </a:t>
            </a:r>
            <a:endParaRPr lang="ar-EG" sz="3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2713504" y="1268760"/>
            <a:ext cx="4162752" cy="576064"/>
          </a:xfrm>
          <a:prstGeom prst="flowChartAlternateProcess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prstClr val="black"/>
                </a:solidFill>
              </a:rPr>
              <a:t>الاسم المجرور بحرف الجر </a:t>
            </a:r>
            <a:endParaRPr lang="ar-EG" sz="3200" b="1" dirty="0">
              <a:solidFill>
                <a:prstClr val="black"/>
              </a:solidFill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2915816" y="3068960"/>
            <a:ext cx="6049272" cy="3240360"/>
          </a:xfrm>
          <a:prstGeom prst="flowChartAlternateProcess">
            <a:avLst/>
          </a:prstGeom>
          <a:ln w="57150">
            <a:solidFill>
              <a:schemeClr val="accent1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dirty="0" smtClean="0">
                <a:solidFill>
                  <a:prstClr val="black"/>
                </a:solidFill>
              </a:rPr>
              <a:t>كفت العصافير </a:t>
            </a:r>
            <a:r>
              <a:rPr lang="ar-SA" sz="2400" dirty="0">
                <a:solidFill>
                  <a:srgbClr val="00B050"/>
                </a:solidFill>
              </a:rPr>
              <a:t>عن</a:t>
            </a:r>
            <a:r>
              <a:rPr lang="ar-SA" sz="2400" dirty="0" smtClean="0">
                <a:solidFill>
                  <a:prstClr val="black"/>
                </a:solidFill>
              </a:rPr>
              <a:t> </a:t>
            </a:r>
            <a:r>
              <a:rPr lang="ar-SA" sz="2400" dirty="0">
                <a:solidFill>
                  <a:srgbClr val="FF0000"/>
                </a:solidFill>
              </a:rPr>
              <a:t>استخدام</a:t>
            </a:r>
            <a:r>
              <a:rPr lang="ar-SA" sz="2400" dirty="0" smtClean="0">
                <a:solidFill>
                  <a:prstClr val="black"/>
                </a:solidFill>
              </a:rPr>
              <a:t> أجنحتها  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ar-SA" sz="2400" dirty="0" smtClean="0">
                <a:solidFill>
                  <a:prstClr val="black"/>
                </a:solidFill>
              </a:rPr>
              <a:t>تشاورت العصافير بحثاً </a:t>
            </a:r>
            <a:r>
              <a:rPr lang="ar-SA" sz="2400" dirty="0">
                <a:solidFill>
                  <a:srgbClr val="00B050"/>
                </a:solidFill>
              </a:rPr>
              <a:t>عن</a:t>
            </a:r>
            <a:r>
              <a:rPr lang="ar-SA" sz="2400" dirty="0" smtClean="0">
                <a:solidFill>
                  <a:prstClr val="black"/>
                </a:solidFill>
              </a:rPr>
              <a:t> </a:t>
            </a:r>
            <a:r>
              <a:rPr lang="ar-SA" sz="2400" dirty="0">
                <a:solidFill>
                  <a:srgbClr val="FF0000"/>
                </a:solidFill>
              </a:rPr>
              <a:t>طريقة</a:t>
            </a:r>
            <a:r>
              <a:rPr lang="ar-SA" sz="2400" dirty="0" smtClean="0">
                <a:solidFill>
                  <a:prstClr val="black"/>
                </a:solidFill>
              </a:rPr>
              <a:t> </a:t>
            </a:r>
            <a:r>
              <a:rPr lang="ar-SA" sz="2400" dirty="0">
                <a:solidFill>
                  <a:srgbClr val="00B050"/>
                </a:solidFill>
              </a:rPr>
              <a:t>ل</a:t>
            </a:r>
            <a:r>
              <a:rPr lang="ar-SA" sz="2400" dirty="0">
                <a:solidFill>
                  <a:srgbClr val="FF0000"/>
                </a:solidFill>
              </a:rPr>
              <a:t>لنجاة</a:t>
            </a:r>
            <a:r>
              <a:rPr lang="ar-SA" sz="2400" dirty="0" smtClean="0">
                <a:solidFill>
                  <a:prstClr val="black"/>
                </a:solidFill>
              </a:rPr>
              <a:t> من </a:t>
            </a:r>
            <a:r>
              <a:rPr lang="ar-SA" sz="2400" dirty="0">
                <a:solidFill>
                  <a:srgbClr val="FF0000"/>
                </a:solidFill>
              </a:rPr>
              <a:t>مخالب</a:t>
            </a:r>
            <a:r>
              <a:rPr lang="ar-SA" sz="2400" dirty="0" smtClean="0">
                <a:solidFill>
                  <a:prstClr val="black"/>
                </a:solidFill>
              </a:rPr>
              <a:t> القط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ar-SA" sz="2400" dirty="0" smtClean="0">
                <a:solidFill>
                  <a:prstClr val="black"/>
                </a:solidFill>
              </a:rPr>
              <a:t>و انقض </a:t>
            </a:r>
            <a:r>
              <a:rPr lang="ar-SA" sz="2400" dirty="0" smtClean="0">
                <a:solidFill>
                  <a:srgbClr val="00B050"/>
                </a:solidFill>
              </a:rPr>
              <a:t>علي</a:t>
            </a:r>
            <a:r>
              <a:rPr lang="ar-SA" sz="2400" dirty="0" smtClean="0">
                <a:solidFill>
                  <a:prstClr val="black"/>
                </a:solidFill>
              </a:rPr>
              <a:t> </a:t>
            </a:r>
            <a:r>
              <a:rPr lang="ar-SA" sz="2400" dirty="0" smtClean="0">
                <a:solidFill>
                  <a:srgbClr val="FF0000"/>
                </a:solidFill>
              </a:rPr>
              <a:t>العصافير</a:t>
            </a:r>
            <a:r>
              <a:rPr lang="ar-SA" sz="2400" dirty="0" smtClean="0">
                <a:solidFill>
                  <a:prstClr val="black"/>
                </a:solidFill>
              </a:rPr>
              <a:t>  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ar-SA" sz="2400" dirty="0" smtClean="0">
                <a:solidFill>
                  <a:prstClr val="black"/>
                </a:solidFill>
              </a:rPr>
              <a:t>ووجدت نفسها مضطرة </a:t>
            </a:r>
            <a:r>
              <a:rPr lang="ar-SA" sz="2400" dirty="0">
                <a:solidFill>
                  <a:srgbClr val="00B050"/>
                </a:solidFill>
              </a:rPr>
              <a:t>إلي</a:t>
            </a:r>
            <a:r>
              <a:rPr lang="ar-SA" sz="2400" dirty="0" smtClean="0">
                <a:solidFill>
                  <a:prstClr val="black"/>
                </a:solidFill>
              </a:rPr>
              <a:t> </a:t>
            </a:r>
            <a:r>
              <a:rPr lang="ar-SA" sz="2400" dirty="0">
                <a:solidFill>
                  <a:srgbClr val="FF0000"/>
                </a:solidFill>
              </a:rPr>
              <a:t>تجاهل </a:t>
            </a:r>
            <a:r>
              <a:rPr lang="ar-SA" sz="2400" dirty="0" smtClean="0">
                <a:solidFill>
                  <a:prstClr val="black"/>
                </a:solidFill>
              </a:rPr>
              <a:t>أوامر النسر 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ar-SA" sz="2400" dirty="0" smtClean="0">
                <a:solidFill>
                  <a:prstClr val="black"/>
                </a:solidFill>
              </a:rPr>
              <a:t>أحست جميع الطيور </a:t>
            </a:r>
            <a:r>
              <a:rPr lang="ar-SA" sz="2400" dirty="0">
                <a:solidFill>
                  <a:srgbClr val="00B050"/>
                </a:solidFill>
              </a:rPr>
              <a:t>ب</a:t>
            </a:r>
            <a:r>
              <a:rPr lang="ar-SA" sz="2400" dirty="0" smtClean="0">
                <a:solidFill>
                  <a:srgbClr val="FF0000"/>
                </a:solidFill>
              </a:rPr>
              <a:t>بهجة </a:t>
            </a:r>
            <a:r>
              <a:rPr lang="ar-SA" sz="2400" dirty="0" smtClean="0">
                <a:solidFill>
                  <a:prstClr val="black"/>
                </a:solidFill>
              </a:rPr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ar-SA" sz="2400" dirty="0" smtClean="0">
                <a:solidFill>
                  <a:prstClr val="black"/>
                </a:solidFill>
              </a:rPr>
              <a:t>وضعت الطيور بيضها </a:t>
            </a:r>
            <a:r>
              <a:rPr lang="ar-SA" sz="2400" dirty="0">
                <a:solidFill>
                  <a:srgbClr val="00B050"/>
                </a:solidFill>
              </a:rPr>
              <a:t>في</a:t>
            </a:r>
            <a:r>
              <a:rPr lang="ar-SA" sz="2400" dirty="0" smtClean="0">
                <a:solidFill>
                  <a:prstClr val="black"/>
                </a:solidFill>
              </a:rPr>
              <a:t> </a:t>
            </a:r>
            <a:r>
              <a:rPr lang="ar-SA" sz="2400" dirty="0" smtClean="0">
                <a:solidFill>
                  <a:srgbClr val="FF0000"/>
                </a:solidFill>
              </a:rPr>
              <a:t>الأعشاش</a:t>
            </a:r>
            <a:r>
              <a:rPr lang="ar-SA" sz="2400" dirty="0" smtClean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4427984" y="2204864"/>
            <a:ext cx="4582499" cy="50405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b="1" dirty="0" smtClean="0"/>
              <a:t>أقرأ ما يأتي منتبهاً للكلمات الملونة : </a:t>
            </a:r>
            <a:endParaRPr lang="ar-SA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05638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539552" y="908720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الكلمات الملونة بالأحمر : أهي أسماء أم أفعال أو حروف ؟ </a:t>
            </a:r>
            <a:r>
              <a:rPr lang="ar-SA" sz="2400" b="1" dirty="0" smtClean="0">
                <a:solidFill>
                  <a:srgbClr val="0070C0"/>
                </a:solidFill>
              </a:rPr>
              <a:t>( ............ 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0070C0"/>
                </a:solidFill>
              </a:rPr>
              <a:t> </a:t>
            </a:r>
            <a:r>
              <a:rPr lang="ar-SA" sz="2400" b="1" dirty="0" smtClean="0"/>
              <a:t>الكلمات الخضراء : أهي أسماء أم أفعال أم حروف  ؟. </a:t>
            </a:r>
            <a:r>
              <a:rPr lang="ar-SA" sz="2400" b="1" dirty="0">
                <a:solidFill>
                  <a:srgbClr val="0070C0"/>
                </a:solidFill>
              </a:rPr>
              <a:t>( ............ 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/>
              <a:t>اعود وألاحظ آخر الأسماء : ما الحركة التي تظهر عليها ؟ </a:t>
            </a:r>
            <a:r>
              <a:rPr lang="ar-SA" sz="2400" b="1" dirty="0">
                <a:solidFill>
                  <a:srgbClr val="0070C0"/>
                </a:solidFill>
              </a:rPr>
              <a:t>( ............ 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ما الحروف التي سبقت هذه الأسماء  و أدت إلي تحريكها بالكسر  ؟ </a:t>
            </a:r>
          </a:p>
          <a:p>
            <a:pPr>
              <a:lnSpc>
                <a:spcPct val="200000"/>
              </a:lnSpc>
            </a:pPr>
            <a:r>
              <a:rPr lang="ar-SA" sz="2400" b="1" dirty="0">
                <a:solidFill>
                  <a:srgbClr val="0070C0"/>
                </a:solidFill>
              </a:rPr>
              <a:t>( </a:t>
            </a:r>
            <a:r>
              <a:rPr lang="ar-SA" sz="2400" b="1" dirty="0" smtClean="0">
                <a:solidFill>
                  <a:srgbClr val="0070C0"/>
                </a:solidFill>
              </a:rPr>
              <a:t>.... , ......,.........,.........,........., ........ ,.........,....... 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/>
              <a:t>ماذا أسمي هذه الحروف </a:t>
            </a:r>
            <a:r>
              <a:rPr lang="ar-SA" sz="2400" b="1" dirty="0" smtClean="0">
                <a:solidFill>
                  <a:srgbClr val="0070C0"/>
                </a:solidFill>
              </a:rPr>
              <a:t>؟ </a:t>
            </a:r>
            <a:r>
              <a:rPr lang="ar-SA" sz="2400" b="1" dirty="0">
                <a:solidFill>
                  <a:srgbClr val="0070C0"/>
                </a:solidFill>
              </a:rPr>
              <a:t>( </a:t>
            </a:r>
            <a:r>
              <a:rPr lang="ar-SA" sz="2400" b="1" dirty="0" smtClean="0">
                <a:solidFill>
                  <a:srgbClr val="0070C0"/>
                </a:solidFill>
              </a:rPr>
              <a:t>حروف الجر )</a:t>
            </a:r>
            <a:endParaRPr lang="ar-SA" sz="24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/>
              <a:t>ماذا اسمي الأسماء بعدها  ؟ </a:t>
            </a:r>
            <a:r>
              <a:rPr lang="ar-SA" sz="2400" b="1" dirty="0">
                <a:solidFill>
                  <a:srgbClr val="0070C0"/>
                </a:solidFill>
              </a:rPr>
              <a:t>( </a:t>
            </a:r>
            <a:r>
              <a:rPr lang="ar-SA" sz="2400" b="1" dirty="0" smtClean="0">
                <a:solidFill>
                  <a:srgbClr val="0070C0"/>
                </a:solidFill>
              </a:rPr>
              <a:t>الأسماء المجرورة )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3203848" y="116632"/>
            <a:ext cx="5806635" cy="50405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b="1" dirty="0" smtClean="0"/>
              <a:t>ألاحظ الكلمات الملونة , ثم أجيب عن الأسئلة  :</a:t>
            </a:r>
            <a:endParaRPr lang="ar-SA" sz="2800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04243" y="1052736"/>
            <a:ext cx="1152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>
                <a:solidFill>
                  <a:srgbClr val="0000FF"/>
                </a:solidFill>
              </a:rPr>
              <a:t>أسماء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91010" y="1772816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solidFill>
                  <a:srgbClr val="0000FF"/>
                </a:solidFill>
              </a:rPr>
              <a:t>حروف</a:t>
            </a:r>
            <a:r>
              <a:rPr lang="ar-SA"/>
              <a:t> </a:t>
            </a:r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31640" y="2492896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solidFill>
                  <a:srgbClr val="0000FF"/>
                </a:solidFill>
              </a:rPr>
              <a:t>الكسرة</a:t>
            </a:r>
            <a:r>
              <a:rPr lang="ar-SA"/>
              <a:t> </a:t>
            </a:r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27984" y="3789040"/>
            <a:ext cx="4536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عن - </a:t>
            </a:r>
            <a:r>
              <a:rPr lang="ar-SA" sz="2800" b="1" dirty="0" smtClean="0">
                <a:solidFill>
                  <a:srgbClr val="0000FF"/>
                </a:solidFill>
              </a:rPr>
              <a:t>على  إلى </a:t>
            </a:r>
            <a:r>
              <a:rPr lang="ar-SA" sz="2800" b="1" dirty="0">
                <a:solidFill>
                  <a:srgbClr val="0000FF"/>
                </a:solidFill>
              </a:rPr>
              <a:t>– </a:t>
            </a:r>
            <a:r>
              <a:rPr lang="ar-SA" sz="2800" b="1" dirty="0" smtClean="0">
                <a:solidFill>
                  <a:srgbClr val="0000FF"/>
                </a:solidFill>
              </a:rPr>
              <a:t>   الباء  </a:t>
            </a:r>
            <a:r>
              <a:rPr lang="ar-SA" sz="2800" b="1" dirty="0">
                <a:solidFill>
                  <a:srgbClr val="0000FF"/>
                </a:solidFill>
              </a:rPr>
              <a:t>في</a:t>
            </a:r>
            <a:r>
              <a:rPr lang="ar-SA" sz="4800" b="1" dirty="0">
                <a:solidFill>
                  <a:srgbClr val="0000FF"/>
                </a:solidFill>
              </a:rPr>
              <a:t>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00585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6919856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6588224" y="44624"/>
            <a:ext cx="2364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800" b="1" dirty="0" smtClean="0"/>
              <a:t>ماذا استنتج :</a:t>
            </a:r>
            <a:endParaRPr lang="ar-SA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60007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6732240" y="116632"/>
            <a:ext cx="2304856" cy="792088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ar-S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أطبق شفهياً : </a:t>
            </a:r>
            <a:endParaRPr lang="ar-EG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25" y="1124744"/>
            <a:ext cx="4589115" cy="543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92673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6516216" y="1772816"/>
            <a:ext cx="2448272" cy="64807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1. أين تحلق الطيور ؟ </a:t>
            </a:r>
            <a:endParaRPr lang="ar-EG" sz="2400" b="1" dirty="0"/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2483768" y="1772816"/>
            <a:ext cx="365709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تحلق في الجو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1919627" y="116632"/>
            <a:ext cx="7128793" cy="129614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dirty="0" smtClean="0"/>
              <a:t>أجيب مع مجموعتي عن الأسئلة التالية : بحيث يجيب الأول بجملة فيها حرف جر و الثاني يستخرج حرف الجر , والثالث يحدد الاسم المجرور و علامة الجر :</a:t>
            </a:r>
            <a:endParaRPr lang="ar-SA" sz="2400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6516216" y="2708920"/>
            <a:ext cx="2448272" cy="64807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2. أين تحط النحلة  ؟ </a:t>
            </a:r>
            <a:endParaRPr lang="ar-EG" sz="2400" b="1" dirty="0"/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2483768" y="2708920"/>
            <a:ext cx="365709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تحط على الزهور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6140859" y="3717032"/>
            <a:ext cx="2823629" cy="64807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3. أين عم يبحث أخوك ؟ </a:t>
            </a:r>
            <a:endParaRPr lang="ar-EG" sz="2400" b="1" dirty="0"/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2483769" y="3717032"/>
            <a:ext cx="3240360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يبحث عن كتابه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5004049" y="4797152"/>
            <a:ext cx="3960440" cy="64807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4. كيف يجب أن نعامل الحيوانات ؟ </a:t>
            </a:r>
            <a:endParaRPr lang="ar-EG" sz="2400" b="1" dirty="0"/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395536" y="4797152"/>
            <a:ext cx="4464496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00FF"/>
                </a:solidFill>
              </a:rPr>
              <a:t>يجب أن أعمالها بالعطف والرحمة</a:t>
            </a:r>
            <a:r>
              <a:rPr lang="ar-SA" sz="3200" b="1" dirty="0">
                <a:solidFill>
                  <a:srgbClr val="0000FF"/>
                </a:solidFill>
              </a:rPr>
              <a:t> 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4312313" y="5877272"/>
            <a:ext cx="4652175" cy="64807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5. إلي أين تهاجر الطيور عندما يبرد الجو  ؟ </a:t>
            </a:r>
            <a:endParaRPr lang="ar-EG" sz="2400" b="1" dirty="0"/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395536" y="5877272"/>
            <a:ext cx="3744417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00FF"/>
                </a:solidFill>
              </a:rPr>
              <a:t>تهاجر الطيور إلى المناطق الدافئة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370347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خطط انسيابي: معالجة متعاقبة 9"/>
          <p:cNvSpPr/>
          <p:nvPr/>
        </p:nvSpPr>
        <p:spPr>
          <a:xfrm>
            <a:off x="6588224" y="116632"/>
            <a:ext cx="2408102" cy="57606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الصنف اللغوي </a:t>
            </a:r>
            <a:endParaRPr lang="ar-EG" sz="3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1115616" y="980728"/>
            <a:ext cx="7894867" cy="100811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b="1" dirty="0" smtClean="0"/>
              <a:t>1- أكتب أسماء أعضاء النسر التي أراها و أضعها في الجدول كما في المثال     :</a:t>
            </a:r>
            <a:endParaRPr lang="ar-SA" sz="2800" b="1" dirty="0"/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1619672" y="116632"/>
            <a:ext cx="4738816" cy="576064"/>
          </a:xfrm>
          <a:prstGeom prst="flowChartAlternateProcess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prstClr val="black"/>
                </a:solidFill>
              </a:rPr>
              <a:t>المفرد و المثني و جمع التكسير </a:t>
            </a:r>
            <a:endParaRPr lang="ar-EG" sz="32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457219"/>
              </p:ext>
            </p:extLst>
          </p:nvPr>
        </p:nvGraphicFramePr>
        <p:xfrm>
          <a:off x="2771800" y="2420888"/>
          <a:ext cx="6096000" cy="331236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80961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المفرد </a:t>
                      </a:r>
                      <a:endParaRPr lang="ar-SA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المثني </a:t>
                      </a:r>
                      <a:endParaRPr lang="ar-SA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الجمع</a:t>
                      </a:r>
                      <a:endParaRPr lang="ar-SA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50274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رأس </a:t>
                      </a:r>
                    </a:p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</a:t>
                      </a:r>
                    </a:p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عينان</a:t>
                      </a:r>
                    </a:p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</a:t>
                      </a:r>
                    </a:p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</a:t>
                      </a:r>
                      <a:endParaRPr lang="ar-SA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مخالب </a:t>
                      </a:r>
                    </a:p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..............</a:t>
                      </a:r>
                    </a:p>
                    <a:p>
                      <a:pPr algn="ctr" rtl="1"/>
                      <a:r>
                        <a:rPr lang="ar-SA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..............</a:t>
                      </a:r>
                      <a:endParaRPr lang="ar-SA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949256" y="4148361"/>
            <a:ext cx="172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>
                <a:solidFill>
                  <a:srgbClr val="0000FF"/>
                </a:solidFill>
              </a:rPr>
              <a:t>منقار</a:t>
            </a:r>
            <a:r>
              <a:rPr lang="ar-SA" sz="1400" dirty="0"/>
              <a:t> </a:t>
            </a:r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931941" y="4140369"/>
            <a:ext cx="172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>
                <a:solidFill>
                  <a:srgbClr val="0000FF"/>
                </a:solidFill>
              </a:rPr>
              <a:t>جناحان </a:t>
            </a:r>
            <a:r>
              <a:rPr lang="ar-SA" sz="1400" dirty="0"/>
              <a:t> </a:t>
            </a:r>
            <a:endParaRPr lang="en-US" sz="14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15816" y="4140369"/>
            <a:ext cx="172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>
                <a:solidFill>
                  <a:srgbClr val="0000FF"/>
                </a:solidFill>
              </a:rPr>
              <a:t>ريش </a:t>
            </a:r>
            <a:r>
              <a:rPr lang="ar-SA" sz="1400" dirty="0"/>
              <a:t> </a:t>
            </a:r>
            <a:endParaRPr lang="en-US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021264" y="4581128"/>
            <a:ext cx="172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>
                <a:solidFill>
                  <a:srgbClr val="0000FF"/>
                </a:solidFill>
              </a:rPr>
              <a:t>عنق </a:t>
            </a:r>
            <a:r>
              <a:rPr lang="ar-SA" sz="1400" dirty="0"/>
              <a:t> </a:t>
            </a:r>
            <a:endParaRPr lang="en-US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931941" y="4581128"/>
            <a:ext cx="172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>
                <a:solidFill>
                  <a:srgbClr val="0000FF"/>
                </a:solidFill>
              </a:rPr>
              <a:t>رجلان  </a:t>
            </a:r>
            <a:r>
              <a:rPr lang="ar-SA" sz="1400" dirty="0"/>
              <a:t> 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4285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خطط انسيابي: معالجة متعاقبة 10"/>
          <p:cNvSpPr/>
          <p:nvPr/>
        </p:nvSpPr>
        <p:spPr>
          <a:xfrm>
            <a:off x="4572000" y="116632"/>
            <a:ext cx="4409912" cy="54016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dirty="0" smtClean="0"/>
              <a:t>أ – </a:t>
            </a:r>
            <a:r>
              <a:rPr lang="ar-SA" sz="2400" b="1" dirty="0" err="1" smtClean="0"/>
              <a:t>أتامل</a:t>
            </a:r>
            <a:r>
              <a:rPr lang="ar-SA" sz="2400" b="1" dirty="0" smtClean="0"/>
              <a:t> صور الطيور و الحشرات     : </a:t>
            </a:r>
            <a:endParaRPr lang="ar-EG" sz="2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0952"/>
            <a:ext cx="2883727" cy="21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41" y="986682"/>
            <a:ext cx="1729928" cy="2254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97978"/>
            <a:ext cx="2591036" cy="208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2417648" cy="3423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10" y="2996952"/>
            <a:ext cx="2025002" cy="211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47" y="3284984"/>
            <a:ext cx="2091041" cy="2045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99" y="4869160"/>
            <a:ext cx="2199921" cy="1844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7522138" y="2473732"/>
            <a:ext cx="1152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الصقر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913314" y="1052736"/>
            <a:ext cx="1818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الديك الرومي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35732" y="4046041"/>
            <a:ext cx="1152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النعامة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643603" y="3241303"/>
            <a:ext cx="1152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البطريق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6873447" y="4653136"/>
            <a:ext cx="1512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العصفور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3970785" y="6021288"/>
            <a:ext cx="1152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الغراب</a:t>
            </a:r>
            <a:endParaRPr lang="ar-SA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6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معالجة متعاقبة 7"/>
          <p:cNvSpPr/>
          <p:nvPr/>
        </p:nvSpPr>
        <p:spPr>
          <a:xfrm>
            <a:off x="3059832" y="116632"/>
            <a:ext cx="5806635" cy="50405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b="1" dirty="0" smtClean="0"/>
              <a:t>2- استعين بالنص لأكتب جمع الكلمات التالية :</a:t>
            </a:r>
            <a:endParaRPr lang="ar-SA" sz="2800" b="1" dirty="0"/>
          </a:p>
        </p:txBody>
      </p:sp>
      <p:sp>
        <p:nvSpPr>
          <p:cNvPr id="12" name="مستطيل 11"/>
          <p:cNvSpPr/>
          <p:nvPr/>
        </p:nvSpPr>
        <p:spPr>
          <a:xfrm>
            <a:off x="5076056" y="908720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FF0000"/>
                </a:solidFill>
              </a:rPr>
              <a:t>( أمر ) </a:t>
            </a:r>
            <a:r>
              <a:rPr lang="ar-SA" sz="2400" b="1" dirty="0" smtClean="0"/>
              <a:t>مفرد ,  وجمعه ............ </a:t>
            </a:r>
            <a:endParaRPr lang="ar-SA" sz="2400" b="1" dirty="0"/>
          </a:p>
        </p:txBody>
      </p:sp>
      <p:sp>
        <p:nvSpPr>
          <p:cNvPr id="13" name="مستطيل 12"/>
          <p:cNvSpPr/>
          <p:nvPr/>
        </p:nvSpPr>
        <p:spPr>
          <a:xfrm>
            <a:off x="755576" y="917665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FF0000"/>
                </a:solidFill>
              </a:rPr>
              <a:t>( مخلب ) </a:t>
            </a:r>
            <a:r>
              <a:rPr lang="ar-SA" sz="2400" b="1" dirty="0" smtClean="0"/>
              <a:t>مفرد ,  وجمعه ............ </a:t>
            </a:r>
            <a:endParaRPr lang="ar-SA" sz="2400" b="1" dirty="0"/>
          </a:p>
        </p:txBody>
      </p:sp>
      <p:sp>
        <p:nvSpPr>
          <p:cNvPr id="16" name="مستطيل 15"/>
          <p:cNvSpPr/>
          <p:nvPr/>
        </p:nvSpPr>
        <p:spPr>
          <a:xfrm>
            <a:off x="4860032" y="1628800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FF0000"/>
                </a:solidFill>
              </a:rPr>
              <a:t>( جناح ) </a:t>
            </a:r>
            <a:r>
              <a:rPr lang="ar-SA" sz="2400" b="1" dirty="0" smtClean="0"/>
              <a:t>مفرد ,  وجمعه ............ </a:t>
            </a:r>
            <a:endParaRPr lang="ar-SA" sz="2400" b="1" dirty="0"/>
          </a:p>
        </p:txBody>
      </p:sp>
      <p:sp>
        <p:nvSpPr>
          <p:cNvPr id="18" name="مستطيل 17"/>
          <p:cNvSpPr/>
          <p:nvPr/>
        </p:nvSpPr>
        <p:spPr>
          <a:xfrm>
            <a:off x="755576" y="1637745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FF0000"/>
                </a:solidFill>
              </a:rPr>
              <a:t>( نأب ) </a:t>
            </a:r>
            <a:r>
              <a:rPr lang="ar-SA" sz="2400" b="1" dirty="0" smtClean="0"/>
              <a:t>مفرد ,  وجمعه ............ </a:t>
            </a:r>
            <a:endParaRPr lang="ar-SA" sz="2400" b="1" dirty="0"/>
          </a:p>
        </p:txBody>
      </p:sp>
      <p:sp>
        <p:nvSpPr>
          <p:cNvPr id="19" name="مخطط انسيابي: معالجة متعاقبة 18"/>
          <p:cNvSpPr/>
          <p:nvPr/>
        </p:nvSpPr>
        <p:spPr>
          <a:xfrm>
            <a:off x="6588224" y="2420888"/>
            <a:ext cx="2408102" cy="57606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الأسلوب اللغوي</a:t>
            </a:r>
            <a:endParaRPr lang="ar-EG" sz="3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مخطط انسيابي: معالجة متعاقبة 19"/>
          <p:cNvSpPr/>
          <p:nvPr/>
        </p:nvSpPr>
        <p:spPr>
          <a:xfrm>
            <a:off x="3275856" y="2420888"/>
            <a:ext cx="3082632" cy="576064"/>
          </a:xfrm>
          <a:prstGeom prst="flowChartAlternateProcess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prstClr val="black"/>
                </a:solidFill>
              </a:rPr>
              <a:t>الجمل المنفية </a:t>
            </a:r>
            <a:endParaRPr lang="ar-EG" sz="3200" b="1" dirty="0">
              <a:solidFill>
                <a:prstClr val="black"/>
              </a:solidFill>
            </a:endParaRPr>
          </a:p>
        </p:txBody>
      </p:sp>
      <p:sp>
        <p:nvSpPr>
          <p:cNvPr id="22" name="مخطط انسيابي: معالجة متعاقبة 21"/>
          <p:cNvSpPr/>
          <p:nvPr/>
        </p:nvSpPr>
        <p:spPr>
          <a:xfrm>
            <a:off x="1403648" y="3212976"/>
            <a:ext cx="7560841" cy="50405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dirty="0" smtClean="0"/>
              <a:t>1- أحول الجملة الأسمية المثبتة إلي جملة منفية علي غرار المثال ثم أقرأ  :</a:t>
            </a:r>
            <a:endParaRPr lang="ar-SA" sz="2400" dirty="0"/>
          </a:p>
        </p:txBody>
      </p:sp>
      <p:sp>
        <p:nvSpPr>
          <p:cNvPr id="23" name="مخطط انسيابي: معالجة متعاقبة 22"/>
          <p:cNvSpPr/>
          <p:nvPr/>
        </p:nvSpPr>
        <p:spPr>
          <a:xfrm>
            <a:off x="4817172" y="3861048"/>
            <a:ext cx="4147316" cy="129614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0070C0"/>
                </a:solidFill>
              </a:rPr>
              <a:t>للنسور أجنحة قصيرة </a:t>
            </a:r>
            <a:r>
              <a:rPr lang="ar-SA" sz="2800" dirty="0" smtClean="0">
                <a:solidFill>
                  <a:prstClr val="black"/>
                </a:solidFill>
              </a:rPr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FF0000"/>
                </a:solidFill>
              </a:rPr>
              <a:t>ليس</a:t>
            </a:r>
            <a:r>
              <a:rPr lang="ar-SA" sz="2800" dirty="0" smtClean="0">
                <a:solidFill>
                  <a:prstClr val="black"/>
                </a:solidFill>
              </a:rPr>
              <a:t> للنسور أجنحة قصيرة . </a:t>
            </a:r>
            <a:endParaRPr lang="ar-EG" sz="2800" dirty="0">
              <a:solidFill>
                <a:srgbClr val="FF0000"/>
              </a:solidFill>
            </a:endParaRPr>
          </a:p>
        </p:txBody>
      </p:sp>
      <p:sp>
        <p:nvSpPr>
          <p:cNvPr id="24" name="مخطط انسيابي: معالجة متعاقبة 23"/>
          <p:cNvSpPr/>
          <p:nvPr/>
        </p:nvSpPr>
        <p:spPr>
          <a:xfrm>
            <a:off x="4817172" y="5301208"/>
            <a:ext cx="4147316" cy="129614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0070C0"/>
                </a:solidFill>
              </a:rPr>
              <a:t>للنسور ذيل طويل </a:t>
            </a:r>
            <a:r>
              <a:rPr lang="ar-SA" sz="2800" dirty="0" smtClean="0">
                <a:solidFill>
                  <a:prstClr val="black"/>
                </a:solidFill>
              </a:rPr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FF0000"/>
                </a:solidFill>
              </a:rPr>
              <a:t>ليس</a:t>
            </a:r>
            <a:r>
              <a:rPr lang="ar-SA" sz="2800" dirty="0" smtClean="0">
                <a:solidFill>
                  <a:prstClr val="black"/>
                </a:solidFill>
              </a:rPr>
              <a:t> .......................... . </a:t>
            </a:r>
            <a:endParaRPr lang="ar-EG" sz="2800" dirty="0">
              <a:solidFill>
                <a:srgbClr val="FF00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789488" y="711027"/>
            <a:ext cx="172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600" b="1" dirty="0">
                <a:solidFill>
                  <a:srgbClr val="0000FF"/>
                </a:solidFill>
              </a:rPr>
              <a:t>أوامر </a:t>
            </a:r>
            <a:r>
              <a:rPr lang="ar-SA" sz="1600" dirty="0"/>
              <a:t> </a:t>
            </a:r>
            <a:endParaRPr lang="en-US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11361" y="782464"/>
            <a:ext cx="172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600" b="1" dirty="0">
                <a:solidFill>
                  <a:srgbClr val="0000FF"/>
                </a:solidFill>
              </a:rPr>
              <a:t>مخالب  </a:t>
            </a:r>
            <a:r>
              <a:rPr lang="ar-SA" sz="1600" dirty="0"/>
              <a:t> </a:t>
            </a:r>
            <a:endParaRPr lang="en-US" dirty="0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44008" y="1449214"/>
            <a:ext cx="172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600" b="1" dirty="0">
                <a:solidFill>
                  <a:srgbClr val="0000FF"/>
                </a:solidFill>
              </a:rPr>
              <a:t>أجنحة   </a:t>
            </a:r>
            <a:r>
              <a:rPr lang="ar-SA" sz="1600" dirty="0"/>
              <a:t> </a:t>
            </a:r>
            <a:endParaRPr lang="en-US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828576" y="1503189"/>
            <a:ext cx="172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600" b="1" dirty="0">
                <a:solidFill>
                  <a:srgbClr val="0000FF"/>
                </a:solidFill>
              </a:rPr>
              <a:t>أنياب    </a:t>
            </a:r>
            <a:r>
              <a:rPr lang="ar-SA" sz="1600" dirty="0"/>
              <a:t> </a:t>
            </a:r>
            <a:endParaRPr lang="en-US" dirty="0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499992" y="5751661"/>
            <a:ext cx="3744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>
                <a:solidFill>
                  <a:srgbClr val="0000FF"/>
                </a:solidFill>
              </a:rPr>
              <a:t>للنسر ذيل قصير    </a:t>
            </a:r>
            <a:r>
              <a:rPr lang="ar-SA" dirty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72432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6" grpId="0"/>
      <p:bldP spid="18" grpId="0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خطط انسيابي: معالجة متعاقبة 23"/>
          <p:cNvSpPr/>
          <p:nvPr/>
        </p:nvSpPr>
        <p:spPr>
          <a:xfrm>
            <a:off x="4932040" y="116632"/>
            <a:ext cx="4032448" cy="129614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0070C0"/>
                </a:solidFill>
              </a:rPr>
              <a:t>للنسور أعشاش كبيرة  </a:t>
            </a:r>
            <a:r>
              <a:rPr lang="ar-SA" sz="2800" dirty="0" smtClean="0">
                <a:solidFill>
                  <a:prstClr val="black"/>
                </a:solidFill>
              </a:rPr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prstClr val="black"/>
                </a:solidFill>
              </a:rPr>
              <a:t>.......................... . </a:t>
            </a:r>
            <a:endParaRPr lang="ar-EG" sz="2800" dirty="0">
              <a:solidFill>
                <a:srgbClr val="FF0000"/>
              </a:solidFill>
            </a:endParaRPr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1403648" y="1556792"/>
            <a:ext cx="7560841" cy="50405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dirty="0" smtClean="0"/>
              <a:t>1- أحول الجملة الفعلية المثبتة إلي جملة منفية علي غرار المثال ثم أقرأ  :</a:t>
            </a:r>
            <a:endParaRPr lang="ar-SA" sz="2400" dirty="0"/>
          </a:p>
        </p:txBody>
      </p:sp>
      <p:sp>
        <p:nvSpPr>
          <p:cNvPr id="15" name="مخطط انسيابي: معالجة متعاقبة 14"/>
          <p:cNvSpPr/>
          <p:nvPr/>
        </p:nvSpPr>
        <p:spPr>
          <a:xfrm>
            <a:off x="2051720" y="2204864"/>
            <a:ext cx="6912768" cy="129614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0070C0"/>
                </a:solidFill>
              </a:rPr>
              <a:t>تقصر جمعيات الرفق بالحيوان في حماية الطيور .</a:t>
            </a:r>
            <a:endParaRPr lang="ar-SA" sz="2800" dirty="0" smtClean="0">
              <a:solidFill>
                <a:prstClr val="black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FF0000"/>
                </a:solidFill>
              </a:rPr>
              <a:t>لا</a:t>
            </a:r>
            <a:r>
              <a:rPr lang="ar-SA" sz="2800" dirty="0" smtClean="0">
                <a:solidFill>
                  <a:prstClr val="black"/>
                </a:solidFill>
              </a:rPr>
              <a:t> تقصر جمعيات الرفق بالحيوان في حماية الطيور . </a:t>
            </a:r>
            <a:endParaRPr lang="ar-EG" sz="2800" dirty="0">
              <a:solidFill>
                <a:srgbClr val="FF0000"/>
              </a:solidFill>
            </a:endParaRPr>
          </a:p>
        </p:txBody>
      </p:sp>
      <p:sp>
        <p:nvSpPr>
          <p:cNvPr id="17" name="مخطط انسيابي: معالجة متعاقبة 16"/>
          <p:cNvSpPr/>
          <p:nvPr/>
        </p:nvSpPr>
        <p:spPr>
          <a:xfrm>
            <a:off x="4716016" y="3645024"/>
            <a:ext cx="4248472" cy="129614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0070C0"/>
                </a:solidFill>
              </a:rPr>
              <a:t>تتكاثر النسور بسرعة . </a:t>
            </a:r>
            <a:endParaRPr lang="ar-SA" sz="2800" dirty="0" smtClean="0">
              <a:solidFill>
                <a:prstClr val="black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FF0000"/>
                </a:solidFill>
              </a:rPr>
              <a:t>لا</a:t>
            </a:r>
            <a:r>
              <a:rPr lang="ar-SA" sz="2800" dirty="0" smtClean="0">
                <a:solidFill>
                  <a:prstClr val="black"/>
                </a:solidFill>
              </a:rPr>
              <a:t> .......................... . </a:t>
            </a:r>
            <a:endParaRPr lang="ar-EG" sz="2800" dirty="0">
              <a:solidFill>
                <a:srgbClr val="FF0000"/>
              </a:solidFill>
            </a:endParaRPr>
          </a:p>
        </p:txBody>
      </p:sp>
      <p:sp>
        <p:nvSpPr>
          <p:cNvPr id="21" name="مخطط انسيابي: معالجة متعاقبة 20"/>
          <p:cNvSpPr/>
          <p:nvPr/>
        </p:nvSpPr>
        <p:spPr>
          <a:xfrm>
            <a:off x="4139952" y="5157192"/>
            <a:ext cx="4824537" cy="129614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0070C0"/>
                </a:solidFill>
              </a:rPr>
              <a:t>يعيش النسر في السهول و الغابات </a:t>
            </a:r>
            <a:endParaRPr lang="ar-SA" sz="2800" dirty="0" smtClean="0">
              <a:solidFill>
                <a:prstClr val="black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ar-SA" sz="2800" dirty="0" smtClean="0">
                <a:solidFill>
                  <a:srgbClr val="FF0000"/>
                </a:solidFill>
              </a:rPr>
              <a:t>ل</a:t>
            </a:r>
            <a:r>
              <a:rPr lang="ar-SA" sz="2800" dirty="0" smtClean="0">
                <a:solidFill>
                  <a:prstClr val="black"/>
                </a:solidFill>
              </a:rPr>
              <a:t> .......................... . </a:t>
            </a:r>
            <a:endParaRPr lang="ar-EG" sz="2800" dirty="0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70982" y="692696"/>
            <a:ext cx="46815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ليس للنسر أعشاش صغيرة </a:t>
            </a:r>
            <a:endParaRPr lang="en-US" sz="12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99049" y="4149080"/>
            <a:ext cx="3744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 smtClean="0">
                <a:solidFill>
                  <a:srgbClr val="0000FF"/>
                </a:solidFill>
              </a:rPr>
              <a:t>ل </a:t>
            </a:r>
            <a:r>
              <a:rPr lang="ar-SA" sz="3200" b="1" dirty="0">
                <a:solidFill>
                  <a:srgbClr val="0000FF"/>
                </a:solidFill>
              </a:rPr>
              <a:t>تتكاثر  النسور بسرعة</a:t>
            </a:r>
            <a:r>
              <a:rPr lang="ar-SA" sz="4000" b="1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60774" y="5661248"/>
            <a:ext cx="532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 smtClean="0">
                <a:solidFill>
                  <a:srgbClr val="0000FF"/>
                </a:solidFill>
              </a:rPr>
              <a:t>يعش </a:t>
            </a:r>
            <a:r>
              <a:rPr lang="ar-SA" sz="3200" b="1" dirty="0">
                <a:solidFill>
                  <a:srgbClr val="0000FF"/>
                </a:solidFill>
              </a:rPr>
              <a:t>النسر في السهول  والغابات</a:t>
            </a:r>
            <a:r>
              <a:rPr lang="ar-SA" sz="3600" b="1" dirty="0">
                <a:solidFill>
                  <a:srgbClr val="0000FF"/>
                </a:solidFill>
              </a:rPr>
              <a:t> 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28701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 animBg="1"/>
      <p:bldP spid="17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معالجة متعاقبة 7"/>
          <p:cNvSpPr/>
          <p:nvPr/>
        </p:nvSpPr>
        <p:spPr>
          <a:xfrm>
            <a:off x="2771800" y="692696"/>
            <a:ext cx="6264696" cy="50405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أقرا النص مع التنبه إلي موقع الهمزة في الكلمات الملونة  : </a:t>
            </a:r>
            <a:endParaRPr lang="ar-SA" sz="2400" b="1" dirty="0"/>
          </a:p>
        </p:txBody>
      </p:sp>
      <p:sp>
        <p:nvSpPr>
          <p:cNvPr id="4" name="مخطط انسيابي: معالجة متعاقبة 3"/>
          <p:cNvSpPr/>
          <p:nvPr/>
        </p:nvSpPr>
        <p:spPr>
          <a:xfrm>
            <a:off x="6804248" y="44624"/>
            <a:ext cx="2192078" cy="50405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الظاهرة الإملائية </a:t>
            </a:r>
            <a:endParaRPr lang="ar-EG" sz="2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196752"/>
            <a:ext cx="5616624" cy="552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62810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/>
          <p:cNvSpPr/>
          <p:nvPr/>
        </p:nvSpPr>
        <p:spPr>
          <a:xfrm>
            <a:off x="1331640" y="1082060"/>
            <a:ext cx="7657136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ما موقع الهمزة في الكلمات الملونة ؟ </a:t>
            </a:r>
            <a:r>
              <a:rPr lang="ar-SA" sz="2400" b="1" dirty="0" smtClean="0">
                <a:solidFill>
                  <a:srgbClr val="0070C0"/>
                </a:solidFill>
              </a:rPr>
              <a:t>( ................ )  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0070C0"/>
                </a:solidFill>
              </a:rPr>
              <a:t> </a:t>
            </a:r>
            <a:r>
              <a:rPr lang="ar-SA" sz="2400" b="1" dirty="0"/>
              <a:t>كيف كتبت ؟ </a:t>
            </a:r>
            <a:endParaRPr lang="ar-SA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>
                <a:solidFill>
                  <a:srgbClr val="0070C0"/>
                </a:solidFill>
              </a:rPr>
              <a:t>كتبت علي الألف مثل ( يبدأ ) 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solidFill>
                  <a:srgbClr val="0070C0"/>
                </a:solidFill>
              </a:rPr>
              <a:t>و كتبت علي الياء مثل  ( .................. ) </a:t>
            </a:r>
          </a:p>
          <a:p>
            <a:pPr>
              <a:lnSpc>
                <a:spcPct val="150000"/>
              </a:lnSpc>
            </a:pPr>
            <a:r>
              <a:rPr lang="ar-SA" sz="2400" b="1" dirty="0">
                <a:solidFill>
                  <a:srgbClr val="0070C0"/>
                </a:solidFill>
              </a:rPr>
              <a:t>و كتبت علي الياء مثل  ( .................. ) 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solidFill>
                  <a:srgbClr val="0070C0"/>
                </a:solidFill>
              </a:rPr>
              <a:t>وكتبت علي ............. مثل ( عبء)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/>
              <a:t> </a:t>
            </a:r>
            <a:r>
              <a:rPr lang="ar-SA" sz="2400" b="1" dirty="0" smtClean="0"/>
              <a:t>ما حركة الحرف الذي قبلها ؟ </a:t>
            </a:r>
            <a:r>
              <a:rPr lang="ar-SA" sz="2400" b="1" dirty="0" smtClean="0">
                <a:solidFill>
                  <a:srgbClr val="0070C0"/>
                </a:solidFill>
              </a:rPr>
              <a:t>( ........... , ............... , ............. , ..................... ) </a:t>
            </a:r>
          </a:p>
        </p:txBody>
      </p:sp>
      <p:sp>
        <p:nvSpPr>
          <p:cNvPr id="4" name="مخطط انسيابي: معالجة متعاقبة 3"/>
          <p:cNvSpPr/>
          <p:nvPr/>
        </p:nvSpPr>
        <p:spPr>
          <a:xfrm>
            <a:off x="5580112" y="116632"/>
            <a:ext cx="3456385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أجيب عن الأسئلة التالية  : </a:t>
            </a:r>
            <a:endParaRPr lang="ar-SA" sz="2400" b="1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986833" y="1049883"/>
            <a:ext cx="1655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>
                <a:solidFill>
                  <a:srgbClr val="FF0000"/>
                </a:solidFill>
              </a:rPr>
              <a:t>الطرف</a:t>
            </a:r>
            <a:r>
              <a:rPr lang="ar-SA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29929" y="2634084"/>
            <a:ext cx="4751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solidFill>
                  <a:srgbClr val="FF0000"/>
                </a:solidFill>
              </a:rPr>
              <a:t>تهيئ</a:t>
            </a:r>
            <a:r>
              <a:rPr lang="ar-SA" sz="2800" b="1">
                <a:solidFill>
                  <a:srgbClr val="FF0000"/>
                </a:solidFill>
              </a:rPr>
              <a:t>  </a:t>
            </a:r>
            <a:r>
              <a:rPr lang="ar-SA" sz="1400">
                <a:solidFill>
                  <a:srgbClr val="FF0000"/>
                </a:solidFill>
              </a:rPr>
              <a:t> 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403648" y="3212976"/>
            <a:ext cx="4751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solidFill>
                  <a:srgbClr val="FF0000"/>
                </a:solidFill>
              </a:rPr>
              <a:t>تجرؤ </a:t>
            </a:r>
            <a:r>
              <a:rPr lang="ar-SA" sz="2800" b="1">
                <a:solidFill>
                  <a:srgbClr val="FF0000"/>
                </a:solidFill>
              </a:rPr>
              <a:t>  </a:t>
            </a:r>
            <a:r>
              <a:rPr lang="ar-SA" sz="1400">
                <a:solidFill>
                  <a:srgbClr val="FF0000"/>
                </a:solidFill>
              </a:rPr>
              <a:t> 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45522" y="3789238"/>
            <a:ext cx="1366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solidFill>
                  <a:srgbClr val="FF0000"/>
                </a:solidFill>
              </a:rPr>
              <a:t>السطر </a:t>
            </a:r>
            <a:r>
              <a:rPr lang="ar-SA" sz="2800" b="1">
                <a:solidFill>
                  <a:srgbClr val="FF0000"/>
                </a:solidFill>
              </a:rPr>
              <a:t>  </a:t>
            </a:r>
            <a:r>
              <a:rPr lang="ar-SA" sz="1400">
                <a:solidFill>
                  <a:srgbClr val="FF0000"/>
                </a:solidFill>
              </a:rPr>
              <a:t> 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75656" y="4361731"/>
            <a:ext cx="3778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>
                <a:solidFill>
                  <a:srgbClr val="FF0000"/>
                </a:solidFill>
              </a:rPr>
              <a:t>فتح </a:t>
            </a:r>
            <a:r>
              <a:rPr lang="ar-SA" sz="3200" b="1" dirty="0" smtClean="0">
                <a:solidFill>
                  <a:srgbClr val="FF0000"/>
                </a:solidFill>
              </a:rPr>
              <a:t>       كسر      ضم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436096" y="4854174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 smtClean="0">
                <a:solidFill>
                  <a:srgbClr val="FF0000"/>
                </a:solidFill>
              </a:rPr>
              <a:t>ساكن  </a:t>
            </a:r>
            <a:r>
              <a:rPr lang="ar-SA" sz="2400" b="1" dirty="0" smtClean="0">
                <a:solidFill>
                  <a:srgbClr val="FF0000"/>
                </a:solidFill>
              </a:rPr>
              <a:t>  </a:t>
            </a:r>
            <a:r>
              <a:rPr lang="ar-SA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84483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2339752" y="116632"/>
            <a:ext cx="6696745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3- أصنف الكلمات الملونة التي أخرها همزة في الجدول التالي  : </a:t>
            </a:r>
            <a:endParaRPr lang="ar-SA" sz="2400" b="1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436867"/>
              </p:ext>
            </p:extLst>
          </p:nvPr>
        </p:nvGraphicFramePr>
        <p:xfrm>
          <a:off x="2483767" y="1268760"/>
          <a:ext cx="6552729" cy="3960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18456"/>
                <a:gridCol w="1606894"/>
                <a:gridCol w="1550910"/>
                <a:gridCol w="1776469"/>
              </a:tblGrid>
              <a:tr h="162757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الهمزة</a:t>
                      </a:r>
                      <a:r>
                        <a:rPr lang="ar-SA" sz="2000" baseline="0" dirty="0" smtClean="0"/>
                        <a:t> في أخر الكلمة علي الألف</a:t>
                      </a:r>
                      <a:endParaRPr lang="ar-SA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 smtClean="0"/>
                        <a:t>الهمزة</a:t>
                      </a:r>
                      <a:r>
                        <a:rPr lang="ar-SA" sz="2000" baseline="0" dirty="0" smtClean="0"/>
                        <a:t> في أخر الكلمة علي الواو</a:t>
                      </a:r>
                      <a:endParaRPr lang="ar-SA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 smtClean="0"/>
                        <a:t>الهمزة</a:t>
                      </a:r>
                      <a:r>
                        <a:rPr lang="ar-SA" sz="2000" baseline="0" dirty="0" smtClean="0"/>
                        <a:t> في أخر الكلمة علي الياء</a:t>
                      </a:r>
                      <a:endParaRPr lang="ar-SA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dirty="0" smtClean="0"/>
                        <a:t>الهمزة</a:t>
                      </a:r>
                      <a:r>
                        <a:rPr lang="ar-SA" sz="2000" baseline="0" dirty="0" smtClean="0"/>
                        <a:t> في أخر الكلمة علي السطر</a:t>
                      </a:r>
                      <a:endParaRPr lang="ar-SA" sz="2000" dirty="0" smtClean="0"/>
                    </a:p>
                  </a:txBody>
                  <a:tcPr anchor="ctr"/>
                </a:tc>
              </a:tr>
              <a:tr h="2332862">
                <a:tc>
                  <a:txBody>
                    <a:bodyPr/>
                    <a:lstStyle/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</a:p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</a:p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</a:t>
                      </a:r>
                    </a:p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........................................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</a:p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</a:p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</a:p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</a:p>
                    <a:p>
                      <a:pPr algn="ctr" rtl="1">
                        <a:lnSpc>
                          <a:spcPct val="250000"/>
                        </a:lnSpc>
                      </a:pPr>
                      <a:r>
                        <a:rPr lang="ar-SA" dirty="0" smtClean="0"/>
                        <a:t>.....................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36593" y="2996382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يبدأ  </a:t>
            </a:r>
            <a:r>
              <a:rPr lang="ar-SA"/>
              <a:t> </a:t>
            </a:r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308601" y="3736826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تتهيأ   </a:t>
            </a:r>
            <a:r>
              <a:rPr lang="ar-SA"/>
              <a:t> </a:t>
            </a:r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308031" y="4383509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dirty="0">
                <a:solidFill>
                  <a:srgbClr val="0000FF"/>
                </a:solidFill>
              </a:rPr>
              <a:t>ملجأ   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723855" y="2995538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تجرؤ  </a:t>
            </a:r>
            <a:r>
              <a:rPr lang="ar-SA"/>
              <a:t> </a:t>
            </a:r>
            <a:endParaRPr 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723855" y="3663429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تباطؤ   </a:t>
            </a:r>
            <a:r>
              <a:rPr lang="ar-SA"/>
              <a:t> </a:t>
            </a:r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139530" y="2996952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تهيئ </a:t>
            </a:r>
            <a:r>
              <a:rPr lang="ar-SA"/>
              <a:t> </a:t>
            </a:r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211687" y="3735437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0000FF"/>
                </a:solidFill>
              </a:rPr>
              <a:t>تخطيء  </a:t>
            </a:r>
            <a:r>
              <a:rPr lang="ar-SA"/>
              <a:t> </a:t>
            </a:r>
            <a:endParaRPr lang="en-US"/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555924" y="2996952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ببطء  </a:t>
            </a:r>
            <a:r>
              <a:rPr lang="ar-SA"/>
              <a:t> </a:t>
            </a:r>
            <a:endParaRPr lang="en-US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555924" y="3663429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dirty="0">
                <a:solidFill>
                  <a:srgbClr val="0000FF"/>
                </a:solidFill>
              </a:rPr>
              <a:t>عبء  </a:t>
            </a:r>
            <a:r>
              <a:rPr lang="ar-SA" dirty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004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4716016" y="116632"/>
            <a:ext cx="4320481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4- أجيب عن الأسئلة لأكتشف القاعدة : </a:t>
            </a:r>
            <a:endParaRPr lang="ar-SA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651621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56073" y="1484784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dirty="0">
                <a:solidFill>
                  <a:srgbClr val="0000FF"/>
                </a:solidFill>
              </a:rPr>
              <a:t>الألف 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483495" y="2348384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الواو  </a:t>
            </a:r>
            <a:r>
              <a:rPr lang="ar-SA"/>
              <a:t> </a:t>
            </a:r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484065" y="3140968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الياء </a:t>
            </a:r>
            <a:r>
              <a:rPr lang="ar-SA"/>
              <a:t> </a:t>
            </a: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55503" y="3933056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السطر </a:t>
            </a:r>
            <a:r>
              <a:rPr lang="ar-SA"/>
              <a:t>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83899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7452320" y="116632"/>
            <a:ext cx="1584776" cy="792088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ar-S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أستنتج : </a:t>
            </a:r>
            <a:endParaRPr lang="ar-EG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10192"/>
            <a:ext cx="5040560" cy="335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5293"/>
            <a:ext cx="2664296" cy="298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16010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827584" y="116632"/>
            <a:ext cx="8208913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1- أقرأ الكلمات التالية مع التركيز علي نطق الحرف الذي يسبق الهمزة</a:t>
            </a:r>
            <a:endParaRPr lang="ar-SA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47" y="1049288"/>
            <a:ext cx="763905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خطط انسيابي: معالجة متعاقبة 4"/>
          <p:cNvSpPr/>
          <p:nvPr/>
        </p:nvSpPr>
        <p:spPr>
          <a:xfrm>
            <a:off x="4067944" y="2636912"/>
            <a:ext cx="4989473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800" dirty="0" smtClean="0"/>
              <a:t>2- أصنف الكلمات السابقة إلي ما يلي  : </a:t>
            </a:r>
            <a:endParaRPr lang="ar-SA" sz="2800" dirty="0"/>
          </a:p>
        </p:txBody>
      </p:sp>
      <p:sp>
        <p:nvSpPr>
          <p:cNvPr id="6" name="مستطيل 5"/>
          <p:cNvSpPr/>
          <p:nvPr/>
        </p:nvSpPr>
        <p:spPr>
          <a:xfrm>
            <a:off x="4067944" y="3501008"/>
            <a:ext cx="4920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cs"/>
              <a:buAutoNum type="arabic2Minus"/>
            </a:pPr>
            <a:r>
              <a:rPr lang="ar-SA" sz="2400" b="1" dirty="0" smtClean="0"/>
              <a:t>كلمات سبقت همزاتها بالكسر . </a:t>
            </a:r>
          </a:p>
          <a:p>
            <a:pPr marL="457200" indent="-457200">
              <a:lnSpc>
                <a:spcPct val="150000"/>
              </a:lnSpc>
              <a:buFont typeface="+mj-cs"/>
              <a:buAutoNum type="arabic2Minus"/>
            </a:pPr>
            <a:r>
              <a:rPr lang="ar-SA" sz="2400" b="1" dirty="0" smtClean="0"/>
              <a:t>كلمات سبقت همزاتها بالضم . </a:t>
            </a:r>
          </a:p>
          <a:p>
            <a:pPr marL="457200" indent="-457200">
              <a:lnSpc>
                <a:spcPct val="150000"/>
              </a:lnSpc>
              <a:buFont typeface="+mj-cs"/>
              <a:buAutoNum type="arabic2Minus"/>
            </a:pPr>
            <a:r>
              <a:rPr lang="ar-SA" sz="2400" b="1" dirty="0" smtClean="0"/>
              <a:t>كلمات سبقت همزاتها بالفتح . </a:t>
            </a:r>
          </a:p>
          <a:p>
            <a:pPr marL="457200" indent="-457200">
              <a:lnSpc>
                <a:spcPct val="150000"/>
              </a:lnSpc>
              <a:buFont typeface="+mj-cs"/>
              <a:buAutoNum type="arabic2Minus"/>
            </a:pPr>
            <a:r>
              <a:rPr lang="ar-SA" sz="2400" b="1" dirty="0" smtClean="0"/>
              <a:t>كلمات سبقت همزاتها بحرف ساكن 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91754" y="3788941"/>
            <a:ext cx="3527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95217" y="3501033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dirty="0">
                <a:solidFill>
                  <a:srgbClr val="0000FF"/>
                </a:solidFill>
              </a:rPr>
              <a:t>شاطئ</a:t>
            </a:r>
            <a:r>
              <a:rPr lang="ar-SA" sz="4000" dirty="0">
                <a:solidFill>
                  <a:srgbClr val="0000FF"/>
                </a:solidFill>
              </a:rPr>
              <a:t>  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15717" y="3501033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>
                <a:solidFill>
                  <a:srgbClr val="0000FF"/>
                </a:solidFill>
              </a:rPr>
              <a:t>مفاجئي</a:t>
            </a:r>
            <a:r>
              <a:rPr lang="ar-SA" sz="4000">
                <a:solidFill>
                  <a:srgbClr val="0000FF"/>
                </a:solidFill>
              </a:rPr>
              <a:t>   </a:t>
            </a:r>
            <a:r>
              <a:rPr lang="ar-SA"/>
              <a:t> </a:t>
            </a:r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618729" y="3574058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0000FF"/>
                </a:solidFill>
              </a:rPr>
              <a:t>ظامئ</a:t>
            </a:r>
            <a:r>
              <a:rPr lang="ar-SA" sz="4000">
                <a:solidFill>
                  <a:srgbClr val="0000FF"/>
                </a:solidFill>
              </a:rPr>
              <a:t>    </a:t>
            </a:r>
            <a:r>
              <a:rPr lang="ar-SA"/>
              <a:t> </a:t>
            </a:r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139679" y="4077072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بؤبؤ </a:t>
            </a:r>
            <a:r>
              <a:rPr lang="ar-SA"/>
              <a:t> </a:t>
            </a:r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347517" y="4077072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dirty="0">
                <a:solidFill>
                  <a:srgbClr val="0000FF"/>
                </a:solidFill>
              </a:rPr>
              <a:t>امرؤ  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410892" y="4077072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rgbClr val="0000FF"/>
                </a:solidFill>
              </a:rPr>
              <a:t>لؤلؤ  </a:t>
            </a:r>
            <a:r>
              <a:rPr lang="ar-SA"/>
              <a:t> </a:t>
            </a:r>
            <a:endParaRPr lang="en-US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00042" y="4654153"/>
            <a:ext cx="935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0000FF"/>
                </a:solidFill>
              </a:rPr>
              <a:t>سبأ</a:t>
            </a:r>
            <a:r>
              <a:rPr lang="ar-SA"/>
              <a:t> </a:t>
            </a:r>
            <a:endParaRPr 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779317" y="4654153"/>
            <a:ext cx="935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0000FF"/>
                </a:solidFill>
              </a:rPr>
              <a:t>مبدأ </a:t>
            </a:r>
            <a:r>
              <a:rPr lang="ar-SA"/>
              <a:t>  </a:t>
            </a:r>
            <a:endParaRPr lang="en-US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987154" y="4581128"/>
            <a:ext cx="93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0000FF"/>
                </a:solidFill>
              </a:rPr>
              <a:t>صدأ   </a:t>
            </a:r>
            <a:r>
              <a:rPr lang="ar-SA"/>
              <a:t>  </a:t>
            </a:r>
            <a:endParaRPr lang="en-US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157242" y="5739035"/>
            <a:ext cx="93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0000FF"/>
                </a:solidFill>
              </a:rPr>
              <a:t>مساء</a:t>
            </a:r>
            <a:r>
              <a:rPr lang="ar-SA"/>
              <a:t> </a:t>
            </a:r>
            <a:endParaRPr 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220617" y="5732685"/>
            <a:ext cx="93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0000FF"/>
                </a:solidFill>
              </a:rPr>
              <a:t>ماء </a:t>
            </a:r>
            <a:r>
              <a:rPr lang="ar-SA"/>
              <a:t>  </a:t>
            </a:r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283992" y="5733256"/>
            <a:ext cx="93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dirty="0">
                <a:solidFill>
                  <a:srgbClr val="0000FF"/>
                </a:solidFill>
              </a:rPr>
              <a:t>غذاء    </a:t>
            </a:r>
            <a:r>
              <a:rPr lang="ar-SA" dirty="0"/>
              <a:t>  </a:t>
            </a:r>
            <a:endParaRPr lang="en-US" dirty="0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3133055" y="5732685"/>
            <a:ext cx="935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0000FF"/>
                </a:solidFill>
              </a:rPr>
              <a:t>هدوء     </a:t>
            </a:r>
            <a:r>
              <a:rPr lang="ar-SA"/>
              <a:t> 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3845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4739556" y="908720"/>
            <a:ext cx="4296941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أقرأ و ألاحظ كتابة الحروف الملونة : </a:t>
            </a:r>
            <a:endParaRPr lang="ar-SA" sz="2400" b="1" dirty="0"/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6588224" y="116632"/>
            <a:ext cx="2408102" cy="57606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الرسم الكتابي </a:t>
            </a:r>
            <a:endParaRPr lang="ar-EG" sz="3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769288" y="116632"/>
            <a:ext cx="5674920" cy="576064"/>
          </a:xfrm>
          <a:prstGeom prst="flowChartAlternateProcess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prstClr val="black"/>
                </a:solidFill>
              </a:rPr>
              <a:t>رسم الحروف ( ص, </a:t>
            </a:r>
            <a:r>
              <a:rPr lang="ar-SA" sz="3200" dirty="0" err="1" smtClean="0">
                <a:solidFill>
                  <a:prstClr val="black"/>
                </a:solidFill>
              </a:rPr>
              <a:t>ض,ن</a:t>
            </a:r>
            <a:r>
              <a:rPr lang="ar-SA" sz="3200" dirty="0" smtClean="0">
                <a:solidFill>
                  <a:prstClr val="black"/>
                </a:solidFill>
              </a:rPr>
              <a:t> ) بخط النسخ </a:t>
            </a:r>
            <a:endParaRPr lang="ar-EG" sz="3200" b="1" dirty="0">
              <a:solidFill>
                <a:prstClr val="black"/>
              </a:solidFill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3773056" y="3356992"/>
            <a:ext cx="5342142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ألاحظ طريقة رسم الحروف تبعاُ لاتجاه الأسهم : </a:t>
            </a:r>
            <a:endParaRPr lang="ar-SA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41" y="1712000"/>
            <a:ext cx="4466456" cy="14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79913"/>
            <a:ext cx="5138938" cy="38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49922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2843808" y="116632"/>
            <a:ext cx="6192689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3- أعيد  و أرسم الحرفين ( ل ,  لا ) منفردين و متصلين : </a:t>
            </a:r>
            <a:endParaRPr lang="ar-SA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40" y="908720"/>
            <a:ext cx="2223247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7536110" y="4149080"/>
            <a:ext cx="1428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800" b="1" dirty="0" smtClean="0"/>
              <a:t>أرسم :</a:t>
            </a:r>
            <a:endParaRPr lang="ar-S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74356"/>
            <a:ext cx="4128492" cy="2670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4005730" cy="269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7948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39" y="4097268"/>
            <a:ext cx="2641232" cy="254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98" y="188640"/>
            <a:ext cx="2700337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83" y="215430"/>
            <a:ext cx="2510358" cy="191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54725"/>
            <a:ext cx="2767013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16" y="2134785"/>
            <a:ext cx="2001025" cy="244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89" y="3610313"/>
            <a:ext cx="1797040" cy="25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77" y="2533044"/>
            <a:ext cx="2557037" cy="302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6300192" y="745540"/>
            <a:ext cx="1152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البطة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041929" y="379465"/>
            <a:ext cx="1152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الفراشة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691680" y="1192324"/>
            <a:ext cx="1152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الجردة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5287598" y="2271434"/>
            <a:ext cx="1152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الببغاء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7084571" y="4604864"/>
            <a:ext cx="1390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العنكبوت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765439" y="6002124"/>
            <a:ext cx="2254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شرانق دودة القز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2396607" y="3717032"/>
            <a:ext cx="1671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دودة القز </a:t>
            </a:r>
            <a:endParaRPr lang="ar-SA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23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1115616" y="908720"/>
            <a:ext cx="7920881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أسرد حكاية ( النسر و العصافير ) بأسلوبي و أستعين بالأحداث التالية  : </a:t>
            </a:r>
            <a:endParaRPr lang="ar-SA" sz="2400" b="1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6588224" y="116632"/>
            <a:ext cx="2304256" cy="57606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التواصل اللغوي </a:t>
            </a:r>
            <a:endParaRPr lang="ar-SA" sz="2800" b="1" dirty="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583264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خطط انسيابي: معالجة متعاقبة 7"/>
          <p:cNvSpPr/>
          <p:nvPr/>
        </p:nvSpPr>
        <p:spPr>
          <a:xfrm>
            <a:off x="4427984" y="116632"/>
            <a:ext cx="2016824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أتواصل شفهياُ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27730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خطط انسيابي: معالجة متعاقبة 11"/>
          <p:cNvSpPr/>
          <p:nvPr/>
        </p:nvSpPr>
        <p:spPr>
          <a:xfrm>
            <a:off x="7019672" y="116632"/>
            <a:ext cx="2016824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أتواصل كتابياً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6991350" cy="2152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84106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915816" y="2060848"/>
            <a:ext cx="5784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ar-SA" sz="2400" b="1" dirty="0" smtClean="0"/>
              <a:t>أن أترك فراغاً بداية كل فقرة من الفقرات الأربع 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ar-SA" sz="2400" b="1" dirty="0" smtClean="0"/>
              <a:t>أخصص كل فقرة لفكرة واحدة  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ar-SA" sz="2400" b="1" dirty="0" smtClean="0"/>
              <a:t>أن أضع علامات الترقيم 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ar-SA" sz="2400" b="1" dirty="0" smtClean="0"/>
              <a:t>أن أصحح  الأخطاء في القواعد و الإملاء و الترقيم .  </a:t>
            </a: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1115616" y="116632"/>
            <a:ext cx="7920881" cy="864096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اتذكر القصة , و أكتب بأسلوبي في ورقة خارجية , ولا أشغل نفسي بالتصحيح  : </a:t>
            </a:r>
            <a:endParaRPr lang="ar-SA" sz="2400" b="1" dirty="0"/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4932040" y="1196752"/>
            <a:ext cx="4115713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أراجع ما كتبت مع مراعاة التالي  :  </a:t>
            </a:r>
            <a:endParaRPr lang="ar-SA" sz="2400" b="1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2915816" y="4653136"/>
            <a:ext cx="6120681" cy="129614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3- أكتب القصة بخط واضح جميل في المكان المخصص من كتاب النشاط  ( نشاط رقم (10) , و أضع العنوان المناسب لها   :  </a:t>
            </a:r>
            <a:endParaRPr lang="ar-SA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66253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4216" cy="76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خطط انسيابي: معالجة متعاقبة 4"/>
          <p:cNvSpPr/>
          <p:nvPr/>
        </p:nvSpPr>
        <p:spPr>
          <a:xfrm>
            <a:off x="1907703" y="980728"/>
            <a:ext cx="7128793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أستمع إلي الحوار بين أيمن و أبيه , ثم أجيب عن الأسئلة التالية :  </a:t>
            </a:r>
            <a:endParaRPr lang="ar-SA" sz="2400" b="1" dirty="0"/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2771801" y="1844824"/>
            <a:ext cx="6192688" cy="50405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ar-SA" sz="2400" b="1" dirty="0" smtClean="0"/>
              <a:t>ماذا رأي أيمن حين نظر من الزجاج النافذة  ؟ </a:t>
            </a:r>
            <a:endParaRPr lang="ar-EG" sz="2400" b="1" dirty="0"/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3347865" y="2420888"/>
            <a:ext cx="5616624" cy="504056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رأي أيمن الغيث ينهمر  بشدة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2771800" y="3068960"/>
            <a:ext cx="6192688" cy="50405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ar-SA" sz="2400" b="1" dirty="0" smtClean="0"/>
              <a:t>أين يبني العصفور عشه  ؟ </a:t>
            </a:r>
            <a:endParaRPr lang="ar-EG" sz="2400" b="1" dirty="0"/>
          </a:p>
        </p:txBody>
      </p:sp>
      <p:sp>
        <p:nvSpPr>
          <p:cNvPr id="15" name="مخطط انسيابي: معالجة متعاقبة 14"/>
          <p:cNvSpPr/>
          <p:nvPr/>
        </p:nvSpPr>
        <p:spPr>
          <a:xfrm>
            <a:off x="3347864" y="3645024"/>
            <a:ext cx="5616624" cy="504056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بنى العصفور عشه فوق الشجر أو الجدار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6" name="مخطط انسيابي: معالجة متعاقبة 15"/>
          <p:cNvSpPr/>
          <p:nvPr/>
        </p:nvSpPr>
        <p:spPr>
          <a:xfrm>
            <a:off x="2771800" y="4293096"/>
            <a:ext cx="6192688" cy="50405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ar-SA" sz="2400" b="1" dirty="0" smtClean="0"/>
              <a:t>ما طريقته في إحضار الطعام   ؟ </a:t>
            </a:r>
            <a:endParaRPr lang="ar-EG" sz="2400" b="1" dirty="0"/>
          </a:p>
        </p:txBody>
      </p:sp>
      <p:sp>
        <p:nvSpPr>
          <p:cNvPr id="17" name="مخطط انسيابي: معالجة متعاقبة 16"/>
          <p:cNvSpPr/>
          <p:nvPr/>
        </p:nvSpPr>
        <p:spPr>
          <a:xfrm>
            <a:off x="2339752" y="4869160"/>
            <a:ext cx="6624736" cy="504056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يطير بين المزارع فيلتقط الحب  ويأتي به إلى العش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8" name="مخطط انسيابي: معالجة متعاقبة 17"/>
          <p:cNvSpPr/>
          <p:nvPr/>
        </p:nvSpPr>
        <p:spPr>
          <a:xfrm>
            <a:off x="2771800" y="5517232"/>
            <a:ext cx="6192687" cy="50405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ar-SA" sz="2400" b="1" dirty="0" smtClean="0"/>
              <a:t>ماذا تتعلم من حياة العصفور ؟ </a:t>
            </a:r>
            <a:endParaRPr lang="ar-EG" sz="2400" b="1" dirty="0"/>
          </a:p>
        </p:txBody>
      </p:sp>
      <p:sp>
        <p:nvSpPr>
          <p:cNvPr id="19" name="مخطط انسيابي: معالجة متعاقبة 18"/>
          <p:cNvSpPr/>
          <p:nvPr/>
        </p:nvSpPr>
        <p:spPr>
          <a:xfrm>
            <a:off x="3347864" y="6093296"/>
            <a:ext cx="5616624" cy="504056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نتعلم منه الجد والنشاط والعمل 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22462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1907703" y="116632"/>
            <a:ext cx="7128793" cy="792088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استمعت في النص إلي أساليب  , استفهام . أكتب من أساليب الاستفهام التي سمعتها :  </a:t>
            </a:r>
            <a:endParaRPr lang="ar-SA" sz="2400" b="1" dirty="0"/>
          </a:p>
        </p:txBody>
      </p:sp>
      <p:sp>
        <p:nvSpPr>
          <p:cNvPr id="18" name="مخطط انسيابي: معالجة متعاقبة 17"/>
          <p:cNvSpPr/>
          <p:nvPr/>
        </p:nvSpPr>
        <p:spPr>
          <a:xfrm>
            <a:off x="4644008" y="1196752"/>
            <a:ext cx="4392488" cy="136815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................................................</a:t>
            </a:r>
          </a:p>
          <a:p>
            <a:r>
              <a:rPr lang="ar-SA" sz="2400" b="1" dirty="0"/>
              <a:t>................................................</a:t>
            </a:r>
            <a:endParaRPr lang="ar-EG" sz="2400" b="1" dirty="0"/>
          </a:p>
          <a:p>
            <a:r>
              <a:rPr lang="ar-SA" sz="2400" b="1" dirty="0" smtClean="0"/>
              <a:t>................................................</a:t>
            </a:r>
            <a:endParaRPr lang="ar-EG" sz="2400" b="1" dirty="0"/>
          </a:p>
        </p:txBody>
      </p:sp>
      <p:sp>
        <p:nvSpPr>
          <p:cNvPr id="20" name="مخطط انسيابي: معالجة متعاقبة 19"/>
          <p:cNvSpPr/>
          <p:nvPr/>
        </p:nvSpPr>
        <p:spPr>
          <a:xfrm>
            <a:off x="2447764" y="2996952"/>
            <a:ext cx="4392488" cy="136815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................................................</a:t>
            </a:r>
          </a:p>
          <a:p>
            <a:r>
              <a:rPr lang="ar-SA" sz="2400" b="1" dirty="0"/>
              <a:t>................................................</a:t>
            </a:r>
            <a:endParaRPr lang="ar-EG" sz="2400" b="1" dirty="0"/>
          </a:p>
          <a:p>
            <a:r>
              <a:rPr lang="ar-SA" sz="2400" b="1" dirty="0" smtClean="0"/>
              <a:t>................................................</a:t>
            </a:r>
            <a:endParaRPr lang="ar-EG" sz="2400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868615" y="1124744"/>
            <a:ext cx="26638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0000FF"/>
                </a:solidFill>
              </a:rPr>
              <a:t>من الذي يبني له العش ؟ 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59832" y="2993504"/>
            <a:ext cx="31686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>
                <a:solidFill>
                  <a:srgbClr val="0000FF"/>
                </a:solidFill>
              </a:rPr>
              <a:t>من الذي يحضر له الطعام والماء</a:t>
            </a:r>
            <a:r>
              <a:rPr lang="ar-SA" sz="4400" b="1">
                <a:solidFill>
                  <a:srgbClr val="0000FF"/>
                </a:solidFill>
              </a:rPr>
              <a:t> ؟ </a:t>
            </a:r>
            <a:endParaRPr lang="en-US" sz="4400" b="1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2270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0" grpId="0" animBg="1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3059831" y="188640"/>
            <a:ext cx="5976665" cy="720080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3- أضع علامة  </a:t>
            </a:r>
            <a:r>
              <a:rPr lang="ar-SA" sz="2400" b="1" dirty="0" smtClean="0">
                <a:latin typeface="Adobe نسخ Medium"/>
                <a:cs typeface="Adobe نسخ Medium"/>
              </a:rPr>
              <a:t>×  </a:t>
            </a:r>
            <a:r>
              <a:rPr lang="ar-SA" sz="2400" b="1" dirty="0" smtClean="0"/>
              <a:t>يمين الفكرة التي لم ترد في النص  : </a:t>
            </a:r>
            <a:endParaRPr lang="ar-SA" sz="2400" b="1" dirty="0"/>
          </a:p>
        </p:txBody>
      </p:sp>
      <p:sp>
        <p:nvSpPr>
          <p:cNvPr id="6" name="مستطيل 5"/>
          <p:cNvSpPr/>
          <p:nvPr/>
        </p:nvSpPr>
        <p:spPr>
          <a:xfrm>
            <a:off x="3419872" y="1124744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طريقة العصفور في بناء عشه 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أنواع الأطعمة التي يتناولها العصفور 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التعاون في حياة العصفور  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أسلوب العصفور في إحضار طعامه . 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8316416" y="1412776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8316416" y="2132856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8316416" y="2852936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8316416" y="3573016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243763" y="1955973"/>
            <a:ext cx="7207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>
                <a:solidFill>
                  <a:srgbClr val="0000FF"/>
                </a:solidFill>
                <a:latin typeface="Albertus Medium" pitchFamily="34" charset="0"/>
              </a:rPr>
              <a:t>×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43763" y="1196752"/>
            <a:ext cx="720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dirty="0">
                <a:solidFill>
                  <a:srgbClr val="0000FF"/>
                </a:solidFill>
                <a:latin typeface="Albertus Medium" pitchFamily="34" charset="0"/>
              </a:rPr>
              <a:t>×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243763" y="2636912"/>
            <a:ext cx="7207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>
                <a:solidFill>
                  <a:srgbClr val="0000FF"/>
                </a:solidFill>
                <a:latin typeface="Albertus Medium" pitchFamily="34" charset="0"/>
              </a:rPr>
              <a:t>×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243763" y="3356992"/>
            <a:ext cx="7207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>
                <a:solidFill>
                  <a:srgbClr val="0000FF"/>
                </a:solidFill>
                <a:latin typeface="Albertus Medium" pitchFamily="34" charset="0"/>
              </a:rPr>
              <a:t>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85994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خطط انسيابي: معالجة متعاقبة 25"/>
          <p:cNvSpPr/>
          <p:nvPr/>
        </p:nvSpPr>
        <p:spPr>
          <a:xfrm>
            <a:off x="6588224" y="116632"/>
            <a:ext cx="2408102" cy="57606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نص الدعم </a:t>
            </a:r>
            <a:endParaRPr lang="ar-EG" sz="3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7" name="مخطط انسيابي: معالجة متعاقبة 26"/>
          <p:cNvSpPr/>
          <p:nvPr/>
        </p:nvSpPr>
        <p:spPr>
          <a:xfrm>
            <a:off x="3707904" y="116632"/>
            <a:ext cx="2506568" cy="576064"/>
          </a:xfrm>
          <a:prstGeom prst="flowChartAlternateProcess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prstClr val="black"/>
                </a:solidFill>
              </a:rPr>
              <a:t>العنكبة المبدعة </a:t>
            </a:r>
            <a:endParaRPr lang="ar-EG" sz="32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08720"/>
            <a:ext cx="4055832" cy="2050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80928"/>
            <a:ext cx="597666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04241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4180"/>
            <a:ext cx="2808312" cy="242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2468"/>
            <a:ext cx="6984776" cy="512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0057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480"/>
            <a:ext cx="4320480" cy="61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7EA"/>
              </a:clrFrom>
              <a:clrTo>
                <a:srgbClr val="FDF7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5"/>
          <a:stretch/>
        </p:blipFill>
        <p:spPr bwMode="auto">
          <a:xfrm>
            <a:off x="2915816" y="692696"/>
            <a:ext cx="5932991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9" y="5085184"/>
            <a:ext cx="6011803" cy="134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64987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2663788" y="836712"/>
            <a:ext cx="6372709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أقرأ ما يلي وأنطق همزتي الوصل و القطع نطقاً صحيحاُ  : </a:t>
            </a:r>
            <a:endParaRPr lang="ar-SA" sz="2400" b="1" dirty="0"/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6732240" y="116632"/>
            <a:ext cx="2304256" cy="57606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التنمية القرائية </a:t>
            </a:r>
            <a:endParaRPr lang="ar-SA" sz="2800" b="1" dirty="0">
              <a:solidFill>
                <a:prstClr val="white"/>
              </a:solidFill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1763688" y="4221088"/>
            <a:ext cx="7272809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أقرأ في سرعة و انطلاق و أعبر عن الغضب و الاستياء و الاحتقار</a:t>
            </a:r>
            <a:endParaRPr lang="ar-SA" sz="2400" b="1" dirty="0"/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5364088" y="116632"/>
            <a:ext cx="1152128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أقرأ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79113"/>
            <a:ext cx="6205228" cy="239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850" y="5034702"/>
            <a:ext cx="6288646" cy="149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92407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خطط انسيابي: معالجة متعاقبة 10"/>
          <p:cNvSpPr/>
          <p:nvPr/>
        </p:nvSpPr>
        <p:spPr>
          <a:xfrm>
            <a:off x="827584" y="80526"/>
            <a:ext cx="8226336" cy="54016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dirty="0" smtClean="0"/>
              <a:t>ب- </a:t>
            </a:r>
            <a:r>
              <a:rPr lang="ar-SA" sz="2400" b="1" dirty="0" smtClean="0"/>
              <a:t>أقرا كل وصف ,ثم أكتب اسم الطائر , أو الحشرة أمام الوصف الذي يدل عليه: </a:t>
            </a:r>
            <a:endParaRPr lang="ar-EG" sz="2400" b="1" dirty="0"/>
          </a:p>
        </p:txBody>
      </p:sp>
      <p:sp>
        <p:nvSpPr>
          <p:cNvPr id="6" name="مستطيل 5"/>
          <p:cNvSpPr/>
          <p:nvPr/>
        </p:nvSpPr>
        <p:spPr>
          <a:xfrm>
            <a:off x="1619672" y="779174"/>
            <a:ext cx="734332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............... طير صغير لونه بهيج , قفزاته بين الغصون  لطيفة  ,يصحو مبكراً , له زقزقة خفيفة . 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............... حشرة ضارة تأكل الزروع بشراهة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 من الطيور الداجنة , منظرها جميل و هي ماشية تهتز , تعوم في الماء كأنها قارب صغير , ترفرف بجناحيها و هي تعوم ,صوتها فيه بحة لطيفة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................ حشرة نسجت خيوطها علي غار ثور عندما اختبا الرسول  </a:t>
            </a:r>
            <a:r>
              <a:rPr lang="ar-SA" sz="2400" b="1" dirty="0" smtClean="0">
                <a:sym typeface="AGA Arabesque"/>
              </a:rPr>
              <a:t> </a:t>
            </a:r>
            <a:endParaRPr lang="ar-SA" sz="2400" b="1" dirty="0" smtClean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 أكبر الطيور المنزلية  , وجيه في طلعته , جميل بريشه , يمشي معجباً بنفسه , ينتفش ريشه , ويحمر وجه رقبته , يكركر بصوته كركرة متوالية .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092131" y="764704"/>
            <a:ext cx="15128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>
                <a:solidFill>
                  <a:srgbClr val="0000FF"/>
                </a:solidFill>
              </a:rPr>
              <a:t>العصفور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020693" y="1844824"/>
            <a:ext cx="15128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>
                <a:solidFill>
                  <a:srgbClr val="0000FF"/>
                </a:solidFill>
              </a:rPr>
              <a:t>الجرادة </a:t>
            </a:r>
            <a:r>
              <a:rPr lang="ar-SA"/>
              <a:t> </a:t>
            </a:r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948264" y="2348880"/>
            <a:ext cx="15128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>
                <a:solidFill>
                  <a:srgbClr val="0000FF"/>
                </a:solidFill>
              </a:rPr>
              <a:t>البطة</a:t>
            </a:r>
            <a:r>
              <a:rPr lang="ar-SA" sz="3200" b="1">
                <a:solidFill>
                  <a:srgbClr val="0000FF"/>
                </a:solidFill>
              </a:rPr>
              <a:t> </a:t>
            </a:r>
            <a:r>
              <a:rPr lang="ar-SA"/>
              <a:t> </a:t>
            </a: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371977" y="3891260"/>
            <a:ext cx="2232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 err="1">
                <a:solidFill>
                  <a:srgbClr val="0000FF"/>
                </a:solidFill>
              </a:rPr>
              <a:t>العكنبوت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sz="4400" b="1" dirty="0">
                <a:solidFill>
                  <a:srgbClr val="0000FF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516563" y="5183286"/>
            <a:ext cx="2232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solidFill>
                  <a:srgbClr val="0000FF"/>
                </a:solidFill>
              </a:rPr>
              <a:t>الديك الرومي  </a:t>
            </a:r>
            <a:endParaRPr lang="en-US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9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4" grpId="0"/>
      <p:bldP spid="5" grpId="0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6372200" y="836712"/>
            <a:ext cx="2664297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أختار من النص  : </a:t>
            </a:r>
            <a:endParaRPr lang="ar-SA" sz="2400" b="1" dirty="0"/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6732240" y="116632"/>
            <a:ext cx="2304256" cy="57606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التنمية القرائية </a:t>
            </a:r>
            <a:endParaRPr lang="ar-SA" sz="2800" b="1" dirty="0">
              <a:solidFill>
                <a:prstClr val="white"/>
              </a:solidFill>
            </a:endParaRPr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5364088" y="116632"/>
            <a:ext cx="1152128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أقرأ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3779911" y="1772816"/>
            <a:ext cx="5184577" cy="50405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+mj-cs"/>
              <a:buAutoNum type="arabic2Minus"/>
            </a:pPr>
            <a:r>
              <a:rPr lang="ar-SA" sz="2400" b="1" dirty="0"/>
              <a:t>جملة أعجبتني , و أقراؤها قراءة معبرة </a:t>
            </a:r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3347865" y="2600908"/>
            <a:ext cx="5616624" cy="504056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3779910" y="3753036"/>
            <a:ext cx="5184577" cy="50405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ب. بيتاً </a:t>
            </a:r>
            <a:r>
              <a:rPr lang="ar-SA" sz="2400" b="1" dirty="0"/>
              <a:t>أعجبني و أنشده . </a:t>
            </a:r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3347864" y="4581128"/>
            <a:ext cx="5616624" cy="504056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rgbClr val="1F10E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73019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4788024" y="116632"/>
            <a:ext cx="4248473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أصل بين  الكلمة ومعناها بخط  : </a:t>
            </a:r>
            <a:endParaRPr lang="ar-SA" sz="2400" b="1" dirty="0"/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6804248" y="1124744"/>
            <a:ext cx="2124236" cy="64807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اسرعت </a:t>
            </a:r>
            <a:endParaRPr lang="ar-SA" sz="2400" b="1" dirty="0"/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2932376" y="1124744"/>
            <a:ext cx="2124236" cy="648072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الصغيرة الحقيرة </a:t>
            </a:r>
            <a:endParaRPr lang="ar-SA" sz="2400" b="1" dirty="0"/>
          </a:p>
        </p:txBody>
      </p:sp>
      <p:sp>
        <p:nvSpPr>
          <p:cNvPr id="15" name="مخطط انسيابي: معالجة متعاقبة 14"/>
          <p:cNvSpPr/>
          <p:nvPr/>
        </p:nvSpPr>
        <p:spPr>
          <a:xfrm>
            <a:off x="6804248" y="1844824"/>
            <a:ext cx="2124236" cy="64807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الضئيلة </a:t>
            </a:r>
            <a:endParaRPr lang="ar-SA" sz="2400" b="1" dirty="0"/>
          </a:p>
        </p:txBody>
      </p:sp>
      <p:sp>
        <p:nvSpPr>
          <p:cNvPr id="16" name="مخطط انسيابي: معالجة متعاقبة 15"/>
          <p:cNvSpPr/>
          <p:nvPr/>
        </p:nvSpPr>
        <p:spPr>
          <a:xfrm>
            <a:off x="2932376" y="1844824"/>
            <a:ext cx="2124236" cy="648072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هادئين ساكنين </a:t>
            </a:r>
            <a:endParaRPr lang="ar-SA" sz="2400" b="1" dirty="0"/>
          </a:p>
        </p:txBody>
      </p:sp>
      <p:sp>
        <p:nvSpPr>
          <p:cNvPr id="17" name="مخطط انسيابي: معالجة متعاقبة 16"/>
          <p:cNvSpPr/>
          <p:nvPr/>
        </p:nvSpPr>
        <p:spPr>
          <a:xfrm>
            <a:off x="6787688" y="2564904"/>
            <a:ext cx="2124236" cy="64807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الرتيلاء </a:t>
            </a:r>
            <a:endParaRPr lang="ar-SA" sz="2400" b="1" dirty="0"/>
          </a:p>
        </p:txBody>
      </p:sp>
      <p:sp>
        <p:nvSpPr>
          <p:cNvPr id="18" name="مخطط انسيابي: معالجة متعاقبة 17"/>
          <p:cNvSpPr/>
          <p:nvPr/>
        </p:nvSpPr>
        <p:spPr>
          <a:xfrm>
            <a:off x="2915816" y="2564904"/>
            <a:ext cx="2124236" cy="648072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لفتت</a:t>
            </a:r>
            <a:endParaRPr lang="ar-SA" sz="2400" b="1" dirty="0"/>
          </a:p>
        </p:txBody>
      </p:sp>
      <p:sp>
        <p:nvSpPr>
          <p:cNvPr id="19" name="مخطط انسيابي: معالجة متعاقبة 18"/>
          <p:cNvSpPr/>
          <p:nvPr/>
        </p:nvSpPr>
        <p:spPr>
          <a:xfrm>
            <a:off x="6787688" y="3284984"/>
            <a:ext cx="2124236" cy="64807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هم </a:t>
            </a:r>
            <a:endParaRPr lang="ar-SA" sz="2400" b="1" dirty="0"/>
          </a:p>
        </p:txBody>
      </p:sp>
      <p:sp>
        <p:nvSpPr>
          <p:cNvPr id="20" name="مخطط انسيابي: معالجة متعاقبة 19"/>
          <p:cNvSpPr/>
          <p:nvPr/>
        </p:nvSpPr>
        <p:spPr>
          <a:xfrm>
            <a:off x="2915816" y="3284984"/>
            <a:ext cx="2124236" cy="648072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مشينا</a:t>
            </a:r>
            <a:endParaRPr lang="ar-SA" sz="2400" b="1" dirty="0"/>
          </a:p>
        </p:txBody>
      </p:sp>
      <p:sp>
        <p:nvSpPr>
          <p:cNvPr id="21" name="مخطط انسيابي: معالجة متعاقبة 20"/>
          <p:cNvSpPr/>
          <p:nvPr/>
        </p:nvSpPr>
        <p:spPr>
          <a:xfrm>
            <a:off x="6787688" y="4005064"/>
            <a:ext cx="2124236" cy="64807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درجنا </a:t>
            </a:r>
            <a:endParaRPr lang="ar-SA" sz="2400" b="1" dirty="0"/>
          </a:p>
        </p:txBody>
      </p:sp>
      <p:sp>
        <p:nvSpPr>
          <p:cNvPr id="22" name="مخطط انسيابي: معالجة متعاقبة 21"/>
          <p:cNvSpPr/>
          <p:nvPr/>
        </p:nvSpPr>
        <p:spPr>
          <a:xfrm>
            <a:off x="2915816" y="4005064"/>
            <a:ext cx="2124236" cy="648072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مقلدين </a:t>
            </a:r>
            <a:endParaRPr lang="ar-SA" sz="2400" b="1" dirty="0"/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6804248" y="4725144"/>
            <a:ext cx="2124236" cy="64807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وادعين </a:t>
            </a:r>
            <a:endParaRPr lang="ar-SA" sz="2400" b="1" dirty="0"/>
          </a:p>
        </p:txBody>
      </p:sp>
      <p:sp>
        <p:nvSpPr>
          <p:cNvPr id="23" name="مخطط انسيابي: معالجة متعاقبة 22"/>
          <p:cNvSpPr/>
          <p:nvPr/>
        </p:nvSpPr>
        <p:spPr>
          <a:xfrm>
            <a:off x="2932376" y="4725144"/>
            <a:ext cx="2124236" cy="648072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قصد وعزم </a:t>
            </a:r>
            <a:endParaRPr lang="ar-SA" sz="2400" b="1" dirty="0"/>
          </a:p>
        </p:txBody>
      </p:sp>
      <p:sp>
        <p:nvSpPr>
          <p:cNvPr id="24" name="مخطط انسيابي: معالجة متعاقبة 23"/>
          <p:cNvSpPr/>
          <p:nvPr/>
        </p:nvSpPr>
        <p:spPr>
          <a:xfrm>
            <a:off x="6804248" y="5445224"/>
            <a:ext cx="2124236" cy="64807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محاكين </a:t>
            </a:r>
            <a:endParaRPr lang="ar-SA" sz="2400" b="1" dirty="0"/>
          </a:p>
        </p:txBody>
      </p:sp>
      <p:sp>
        <p:nvSpPr>
          <p:cNvPr id="25" name="مخطط انسيابي: معالجة متعاقبة 24"/>
          <p:cNvSpPr/>
          <p:nvPr/>
        </p:nvSpPr>
        <p:spPr>
          <a:xfrm>
            <a:off x="2932376" y="5445224"/>
            <a:ext cx="2124236" cy="648072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نوع من العناكب</a:t>
            </a:r>
            <a:endParaRPr lang="ar-SA" sz="2400" b="1" dirty="0"/>
          </a:p>
        </p:txBody>
      </p:sp>
      <p:cxnSp>
        <p:nvCxnSpPr>
          <p:cNvPr id="3" name="رابط كسهم مستقيم 2"/>
          <p:cNvCxnSpPr>
            <a:stCxn id="12" idx="1"/>
            <a:endCxn id="18" idx="3"/>
          </p:cNvCxnSpPr>
          <p:nvPr/>
        </p:nvCxnSpPr>
        <p:spPr>
          <a:xfrm flipH="1">
            <a:off x="5040052" y="1448780"/>
            <a:ext cx="1764196" cy="1440160"/>
          </a:xfrm>
          <a:prstGeom prst="straightConnector1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>
            <a:stCxn id="15" idx="1"/>
            <a:endCxn id="13" idx="3"/>
          </p:cNvCxnSpPr>
          <p:nvPr/>
        </p:nvCxnSpPr>
        <p:spPr>
          <a:xfrm flipH="1" flipV="1">
            <a:off x="5056612" y="1448780"/>
            <a:ext cx="1747636" cy="720080"/>
          </a:xfrm>
          <a:prstGeom prst="straightConnector1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>
            <a:stCxn id="17" idx="1"/>
            <a:endCxn id="25" idx="3"/>
          </p:cNvCxnSpPr>
          <p:nvPr/>
        </p:nvCxnSpPr>
        <p:spPr>
          <a:xfrm flipH="1">
            <a:off x="5056612" y="2888940"/>
            <a:ext cx="1731076" cy="2880320"/>
          </a:xfrm>
          <a:prstGeom prst="straightConnector1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>
            <a:stCxn id="19" idx="1"/>
            <a:endCxn id="23" idx="3"/>
          </p:cNvCxnSpPr>
          <p:nvPr/>
        </p:nvCxnSpPr>
        <p:spPr>
          <a:xfrm flipH="1">
            <a:off x="5056612" y="3609020"/>
            <a:ext cx="1731076" cy="1440160"/>
          </a:xfrm>
          <a:prstGeom prst="straightConnector1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>
            <a:stCxn id="21" idx="1"/>
            <a:endCxn id="20" idx="3"/>
          </p:cNvCxnSpPr>
          <p:nvPr/>
        </p:nvCxnSpPr>
        <p:spPr>
          <a:xfrm flipH="1" flipV="1">
            <a:off x="5040052" y="3609020"/>
            <a:ext cx="1747636" cy="720080"/>
          </a:xfrm>
          <a:prstGeom prst="straightConnector1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>
            <a:stCxn id="14" idx="1"/>
            <a:endCxn id="16" idx="3"/>
          </p:cNvCxnSpPr>
          <p:nvPr/>
        </p:nvCxnSpPr>
        <p:spPr>
          <a:xfrm flipH="1" flipV="1">
            <a:off x="5056612" y="2168860"/>
            <a:ext cx="1747636" cy="2880320"/>
          </a:xfrm>
          <a:prstGeom prst="straightConnector1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كسهم مستقيم 35"/>
          <p:cNvCxnSpPr>
            <a:stCxn id="24" idx="1"/>
          </p:cNvCxnSpPr>
          <p:nvPr/>
        </p:nvCxnSpPr>
        <p:spPr>
          <a:xfrm flipH="1" flipV="1">
            <a:off x="5056612" y="4329100"/>
            <a:ext cx="1747636" cy="1440160"/>
          </a:xfrm>
          <a:prstGeom prst="straightConnector1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435105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23" grpId="0" animBg="1"/>
      <p:bldP spid="24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2267744" y="116632"/>
            <a:ext cx="6768753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أكتب أسفل عبارة مما يلي عبارة من النص تماثلها في المعني : </a:t>
            </a:r>
            <a:endParaRPr lang="ar-SA" sz="2400" b="1" dirty="0"/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2267744" y="1052736"/>
            <a:ext cx="6768753" cy="2016224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ar-SA" sz="2400" b="1" dirty="0" smtClean="0"/>
              <a:t>ناماً علي أرض خضراء ناعمة كالحرير  .</a:t>
            </a:r>
          </a:p>
          <a:p>
            <a:r>
              <a:rPr lang="ar-SA" sz="2400" b="1" dirty="0" smtClean="0"/>
              <a:t>......................................................................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r-SA" sz="2400" b="1" dirty="0" smtClean="0"/>
              <a:t>انطلق صوت منخفض من بين الخيوط .</a:t>
            </a:r>
            <a:endParaRPr lang="ar-SA" sz="2400" b="1" dirty="0"/>
          </a:p>
          <a:p>
            <a:r>
              <a:rPr lang="ar-SA" sz="2400" b="1" dirty="0" smtClean="0"/>
              <a:t>......................................................................</a:t>
            </a:r>
            <a:endParaRPr lang="ar-SA" sz="2400" b="1" dirty="0"/>
          </a:p>
        </p:txBody>
      </p:sp>
      <p:sp>
        <p:nvSpPr>
          <p:cNvPr id="23" name="مخطط انسيابي: معالجة متعاقبة 22"/>
          <p:cNvSpPr/>
          <p:nvPr/>
        </p:nvSpPr>
        <p:spPr>
          <a:xfrm>
            <a:off x="4211960" y="3356992"/>
            <a:ext cx="4820801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3- أنسخ جملة علي منوال الجملة التالية : </a:t>
            </a:r>
            <a:endParaRPr lang="ar-SA" sz="2400" b="1" dirty="0"/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3131840" y="4509120"/>
            <a:ext cx="5875089" cy="122413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ar-SA" sz="2400" b="1" dirty="0" smtClean="0"/>
              <a:t>تعلم الناس من العنكبوت كيف ينسجون ثيابهم . </a:t>
            </a:r>
          </a:p>
          <a:p>
            <a:r>
              <a:rPr lang="ar-SA" sz="2400" b="1" dirty="0" smtClean="0"/>
              <a:t>.............................................................</a:t>
            </a:r>
            <a:endParaRPr lang="ar-SA" sz="2400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51150" y="1610057"/>
            <a:ext cx="6626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استلقيا على أرضها السندسية  البهيجة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79712" y="2348880"/>
            <a:ext cx="6626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انبعث من بين الخيوط الدقيقة  صوت خافت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78223" y="5031581"/>
            <a:ext cx="6626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تعلم الناس من النحل كيف يبنون بيتهم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3995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23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1259632" y="764704"/>
            <a:ext cx="7776865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أتأمل الصور المصاحبة للنص , ثم أحاول أن أجيب عن السؤال التالي  : </a:t>
            </a:r>
            <a:endParaRPr lang="ar-SA" sz="2400" b="1" dirty="0"/>
          </a:p>
        </p:txBody>
      </p:sp>
      <p:sp>
        <p:nvSpPr>
          <p:cNvPr id="14" name="مخطط انسيابي: معالجة متعاقبة 13"/>
          <p:cNvSpPr/>
          <p:nvPr/>
        </p:nvSpPr>
        <p:spPr>
          <a:xfrm>
            <a:off x="6804248" y="44624"/>
            <a:ext cx="2232248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أقرا و أجيب  :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72" y="1484784"/>
            <a:ext cx="3843432" cy="87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مخطط انسيابي: معالجة متعاقبة 22"/>
          <p:cNvSpPr/>
          <p:nvPr/>
        </p:nvSpPr>
        <p:spPr>
          <a:xfrm>
            <a:off x="4716016" y="2492896"/>
            <a:ext cx="4320481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أتصفح النص و أستخرج التالي   : </a:t>
            </a:r>
            <a:endParaRPr lang="ar-SA" sz="2400" b="1" dirty="0"/>
          </a:p>
        </p:txBody>
      </p:sp>
      <p:sp>
        <p:nvSpPr>
          <p:cNvPr id="24" name="مستطيل 23"/>
          <p:cNvSpPr/>
          <p:nvPr/>
        </p:nvSpPr>
        <p:spPr>
          <a:xfrm>
            <a:off x="4499992" y="3356992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/>
              <a:t>الشخصيات البشرية في القصة  : </a:t>
            </a:r>
            <a:endParaRPr lang="ar-SA" sz="2400" dirty="0"/>
          </a:p>
        </p:txBody>
      </p:sp>
      <p:sp>
        <p:nvSpPr>
          <p:cNvPr id="25" name="نجمة مكونة من 10 نقاط 24"/>
          <p:cNvSpPr/>
          <p:nvPr/>
        </p:nvSpPr>
        <p:spPr>
          <a:xfrm>
            <a:off x="7452320" y="4008512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........</a:t>
            </a:r>
            <a:endParaRPr lang="ar-SA" sz="3600" dirty="0"/>
          </a:p>
        </p:txBody>
      </p:sp>
      <p:sp>
        <p:nvSpPr>
          <p:cNvPr id="26" name="نجمة مكونة من 10 نقاط 25"/>
          <p:cNvSpPr/>
          <p:nvPr/>
        </p:nvSpPr>
        <p:spPr>
          <a:xfrm>
            <a:off x="5436096" y="4008512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........</a:t>
            </a:r>
            <a:endParaRPr lang="ar-SA" sz="3200" b="1" dirty="0"/>
          </a:p>
        </p:txBody>
      </p:sp>
      <p:sp>
        <p:nvSpPr>
          <p:cNvPr id="27" name="نجمة مكونة من 10 نقاط 26"/>
          <p:cNvSpPr/>
          <p:nvPr/>
        </p:nvSpPr>
        <p:spPr>
          <a:xfrm>
            <a:off x="3203848" y="3933056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......</a:t>
            </a:r>
            <a:endParaRPr lang="ar-SA" sz="2800" b="1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739881" y="4581128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>
                <a:solidFill>
                  <a:srgbClr val="0000FF"/>
                </a:solidFill>
              </a:rPr>
              <a:t>صفاء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651376" y="4580557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solidFill>
                  <a:srgbClr val="FF3399"/>
                </a:solidFill>
              </a:rPr>
              <a:t>عامر</a:t>
            </a:r>
            <a:r>
              <a:rPr lang="ar-SA" sz="3600" b="1">
                <a:solidFill>
                  <a:srgbClr val="0000FF"/>
                </a:solidFill>
              </a:rPr>
              <a:t> </a:t>
            </a:r>
            <a:r>
              <a:rPr lang="ar-SA"/>
              <a:t> </a:t>
            </a:r>
            <a:endParaRPr 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491880" y="4509120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solidFill>
                  <a:srgbClr val="0000FF"/>
                </a:solidFill>
              </a:rPr>
              <a:t>رشاد  </a:t>
            </a:r>
            <a:r>
              <a:rPr lang="ar-SA"/>
              <a:t>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335704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23" grpId="0" animBg="1"/>
      <p:bldP spid="24" grpId="0"/>
      <p:bldP spid="25" grpId="0" animBg="1"/>
      <p:bldP spid="26" grpId="0" animBg="1"/>
      <p:bldP spid="27" grpId="0" animBg="1"/>
      <p:bldP spid="10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/>
          <p:cNvSpPr/>
          <p:nvPr/>
        </p:nvSpPr>
        <p:spPr>
          <a:xfrm>
            <a:off x="2843808" y="188640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/>
              <a:t>ثلاثة حروف جر و ثلاثة أسماء مجرورة بعدها : </a:t>
            </a:r>
            <a:endParaRPr lang="ar-SA" sz="2400" dirty="0"/>
          </a:p>
        </p:txBody>
      </p:sp>
      <p:sp>
        <p:nvSpPr>
          <p:cNvPr id="25" name="نجمة مكونة من 10 نقاط 24"/>
          <p:cNvSpPr/>
          <p:nvPr/>
        </p:nvSpPr>
        <p:spPr>
          <a:xfrm>
            <a:off x="7452320" y="840160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........</a:t>
            </a:r>
            <a:endParaRPr lang="ar-SA" sz="3600" dirty="0"/>
          </a:p>
        </p:txBody>
      </p:sp>
      <p:sp>
        <p:nvSpPr>
          <p:cNvPr id="26" name="نجمة مكونة من 10 نقاط 25"/>
          <p:cNvSpPr/>
          <p:nvPr/>
        </p:nvSpPr>
        <p:spPr>
          <a:xfrm>
            <a:off x="5436096" y="840160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........</a:t>
            </a:r>
            <a:endParaRPr lang="ar-SA" sz="3200" b="1" dirty="0"/>
          </a:p>
        </p:txBody>
      </p:sp>
      <p:sp>
        <p:nvSpPr>
          <p:cNvPr id="27" name="نجمة مكونة من 10 نقاط 26"/>
          <p:cNvSpPr/>
          <p:nvPr/>
        </p:nvSpPr>
        <p:spPr>
          <a:xfrm>
            <a:off x="3203848" y="764704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......</a:t>
            </a:r>
            <a:endParaRPr lang="ar-SA" sz="2800" b="1" dirty="0"/>
          </a:p>
        </p:txBody>
      </p:sp>
      <p:sp>
        <p:nvSpPr>
          <p:cNvPr id="10" name="مستطيل 9"/>
          <p:cNvSpPr/>
          <p:nvPr/>
        </p:nvSpPr>
        <p:spPr>
          <a:xfrm>
            <a:off x="2555776" y="3569568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/>
              <a:t>ثلاث كلمات في آخر كل منها همزة علي السطر  : </a:t>
            </a:r>
            <a:endParaRPr lang="ar-SA" sz="2400" dirty="0"/>
          </a:p>
        </p:txBody>
      </p:sp>
      <p:sp>
        <p:nvSpPr>
          <p:cNvPr id="11" name="نجمة مكونة من 10 نقاط 10"/>
          <p:cNvSpPr/>
          <p:nvPr/>
        </p:nvSpPr>
        <p:spPr>
          <a:xfrm>
            <a:off x="7452320" y="4221088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........</a:t>
            </a:r>
            <a:endParaRPr lang="ar-SA" sz="3600" dirty="0"/>
          </a:p>
        </p:txBody>
      </p:sp>
      <p:sp>
        <p:nvSpPr>
          <p:cNvPr id="12" name="نجمة مكونة من 10 نقاط 11"/>
          <p:cNvSpPr/>
          <p:nvPr/>
        </p:nvSpPr>
        <p:spPr>
          <a:xfrm>
            <a:off x="5436096" y="4221088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........</a:t>
            </a:r>
            <a:endParaRPr lang="ar-SA" sz="3200" b="1" dirty="0"/>
          </a:p>
        </p:txBody>
      </p:sp>
      <p:sp>
        <p:nvSpPr>
          <p:cNvPr id="13" name="نجمة مكونة من 10 نقاط 12"/>
          <p:cNvSpPr/>
          <p:nvPr/>
        </p:nvSpPr>
        <p:spPr>
          <a:xfrm>
            <a:off x="3203848" y="4145632"/>
            <a:ext cx="1584176" cy="1796752"/>
          </a:xfrm>
          <a:prstGeom prst="star10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......</a:t>
            </a:r>
            <a:endParaRPr lang="ar-SA" sz="2800" b="1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739881" y="4803874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>
                <a:solidFill>
                  <a:srgbClr val="0000FF"/>
                </a:solidFill>
              </a:rPr>
              <a:t>صفاء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651376" y="4803303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 smtClean="0">
                <a:solidFill>
                  <a:srgbClr val="FF3399"/>
                </a:solidFill>
              </a:rPr>
              <a:t>الماء</a:t>
            </a:r>
            <a:endParaRPr lang="en-US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491880" y="4731866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 smtClean="0">
                <a:solidFill>
                  <a:srgbClr val="0000FF"/>
                </a:solidFill>
              </a:rPr>
              <a:t>احياء</a:t>
            </a:r>
            <a:endParaRPr lang="en-US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452840" y="1465620"/>
            <a:ext cx="1439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في الحديقة </a:t>
            </a:r>
            <a:endParaRPr lang="en-US" sz="1400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932040" y="1393612"/>
            <a:ext cx="19434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من هندسة  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11809" y="1340768"/>
            <a:ext cx="23042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على منوالها   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90899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2555776" y="116632"/>
            <a:ext cx="6480721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أقرا النص قراءة صامتة , ثم أجيب عن الأسئلة التالية : </a:t>
            </a:r>
            <a:endParaRPr lang="ar-SA" sz="2400" b="1" dirty="0"/>
          </a:p>
        </p:txBody>
      </p:sp>
      <p:sp>
        <p:nvSpPr>
          <p:cNvPr id="23" name="مخطط انسيابي: معالجة متعاقبة 22"/>
          <p:cNvSpPr/>
          <p:nvPr/>
        </p:nvSpPr>
        <p:spPr>
          <a:xfrm>
            <a:off x="2555776" y="1124744"/>
            <a:ext cx="6426135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ما الذي لفت انتباه صفاء و عامر ؟ </a:t>
            </a:r>
            <a:endParaRPr lang="ar-EG" sz="2400" b="1" dirty="0"/>
          </a:p>
        </p:txBody>
      </p:sp>
      <p:sp>
        <p:nvSpPr>
          <p:cNvPr id="24" name="مخطط انسيابي: معالجة متعاقبة 23"/>
          <p:cNvSpPr/>
          <p:nvPr/>
        </p:nvSpPr>
        <p:spPr>
          <a:xfrm>
            <a:off x="3059832" y="1844824"/>
            <a:ext cx="595065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 err="1">
                <a:solidFill>
                  <a:srgbClr val="0000FF"/>
                </a:solidFill>
              </a:rPr>
              <a:t>العنكبة</a:t>
            </a:r>
            <a:r>
              <a:rPr lang="ar-SA" sz="2800" b="1" dirty="0">
                <a:solidFill>
                  <a:srgbClr val="0000FF"/>
                </a:solidFill>
              </a:rPr>
              <a:t> الجميلة الشكل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5" name="مخطط انسيابي: معالجة متعاقبة 24"/>
          <p:cNvSpPr/>
          <p:nvPr/>
        </p:nvSpPr>
        <p:spPr>
          <a:xfrm>
            <a:off x="1691680" y="2564904"/>
            <a:ext cx="7323925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2تبارك الخلاق العظيم ! من قالها ؟ و لماذا ؟ </a:t>
            </a:r>
            <a:endParaRPr lang="ar-EG" sz="2400" b="1" dirty="0"/>
          </a:p>
        </p:txBody>
      </p:sp>
      <p:sp>
        <p:nvSpPr>
          <p:cNvPr id="26" name="مخطط انسيابي: معالجة متعاقبة 25"/>
          <p:cNvSpPr/>
          <p:nvPr/>
        </p:nvSpPr>
        <p:spPr>
          <a:xfrm>
            <a:off x="1907704" y="3284984"/>
            <a:ext cx="7136473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عامر لرؤيته بيت </a:t>
            </a:r>
            <a:r>
              <a:rPr lang="ar-SA" sz="2800" b="1" dirty="0" err="1">
                <a:solidFill>
                  <a:srgbClr val="0000FF"/>
                </a:solidFill>
              </a:rPr>
              <a:t>العنكبة</a:t>
            </a:r>
            <a:r>
              <a:rPr lang="ar-SA" sz="2800" b="1" dirty="0">
                <a:solidFill>
                  <a:srgbClr val="0000FF"/>
                </a:solidFill>
              </a:rPr>
              <a:t> ودقة خيوطها  وبراعة نسجها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7" name="مخطط انسيابي: معالجة متعاقبة 26"/>
          <p:cNvSpPr/>
          <p:nvPr/>
        </p:nvSpPr>
        <p:spPr>
          <a:xfrm>
            <a:off x="1907704" y="4005064"/>
            <a:ext cx="7107901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3. أصف ردة فعل رشاد حين أمسكت أخته بيده , وأذكر ما قاله لها ؟ </a:t>
            </a:r>
            <a:endParaRPr lang="ar-EG" sz="2400" b="1" dirty="0"/>
          </a:p>
        </p:txBody>
      </p:sp>
      <p:sp>
        <p:nvSpPr>
          <p:cNvPr id="28" name="مخطط انسيابي: معالجة متعاقبة 27"/>
          <p:cNvSpPr/>
          <p:nvPr/>
        </p:nvSpPr>
        <p:spPr>
          <a:xfrm>
            <a:off x="1403648" y="4725144"/>
            <a:ext cx="7640529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غضب عليها وقال لها لقد حرمتني  من متعة تصبو لها نفسي</a:t>
            </a:r>
            <a:r>
              <a:rPr lang="ar-SA" sz="3600" b="1" dirty="0">
                <a:solidFill>
                  <a:srgbClr val="0000FF"/>
                </a:solidFill>
              </a:rPr>
              <a:t> 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29" name="مخطط انسيابي: معالجة متعاقبة 28"/>
          <p:cNvSpPr/>
          <p:nvPr/>
        </p:nvSpPr>
        <p:spPr>
          <a:xfrm>
            <a:off x="3059832" y="5445224"/>
            <a:ext cx="5883765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4. ماذا تأكل العناكب ؟ و أين تسكن ؟ </a:t>
            </a:r>
            <a:endParaRPr lang="ar-EG" sz="2400" b="1" dirty="0"/>
          </a:p>
        </p:txBody>
      </p:sp>
      <p:sp>
        <p:nvSpPr>
          <p:cNvPr id="30" name="مخطط انسيابي: معالجة متعاقبة 29"/>
          <p:cNvSpPr/>
          <p:nvPr/>
        </p:nvSpPr>
        <p:spPr>
          <a:xfrm>
            <a:off x="1907703" y="6165304"/>
            <a:ext cx="7064465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 err="1">
                <a:solidFill>
                  <a:srgbClr val="0000FF"/>
                </a:solidFill>
              </a:rPr>
              <a:t>تاكل</a:t>
            </a:r>
            <a:r>
              <a:rPr lang="ar-SA" sz="2800" b="1" dirty="0">
                <a:solidFill>
                  <a:srgbClr val="0000FF"/>
                </a:solidFill>
              </a:rPr>
              <a:t> الحشرات الضارة وتسكن في شباكها المنسوجة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85033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خطط انسيابي: معالجة متعاقبة 26"/>
          <p:cNvSpPr/>
          <p:nvPr/>
        </p:nvSpPr>
        <p:spPr>
          <a:xfrm>
            <a:off x="1907704" y="188640"/>
            <a:ext cx="7107901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5. ما فضل العناكب علي بني الإنسان ؟ </a:t>
            </a:r>
            <a:endParaRPr lang="ar-EG" sz="2400" b="1" dirty="0"/>
          </a:p>
        </p:txBody>
      </p:sp>
      <p:sp>
        <p:nvSpPr>
          <p:cNvPr id="28" name="مخطط انسيابي: معالجة متعاقبة 27"/>
          <p:cNvSpPr/>
          <p:nvPr/>
        </p:nvSpPr>
        <p:spPr>
          <a:xfrm>
            <a:off x="3059833" y="908720"/>
            <a:ext cx="5984344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تقضي على الحشرات الضارة بصحة الإنسان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9" name="مخطط انسيابي: معالجة متعاقبة 28"/>
          <p:cNvSpPr/>
          <p:nvPr/>
        </p:nvSpPr>
        <p:spPr>
          <a:xfrm>
            <a:off x="2915816" y="1772816"/>
            <a:ext cx="5883765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6. أرتب الإحداث التالية حسب مجيئها في النص ؟ </a:t>
            </a:r>
            <a:endParaRPr lang="ar-EG" sz="2400" b="1" dirty="0"/>
          </a:p>
        </p:txBody>
      </p:sp>
      <p:sp>
        <p:nvSpPr>
          <p:cNvPr id="11" name="مستطيل 10"/>
          <p:cNvSpPr/>
          <p:nvPr/>
        </p:nvSpPr>
        <p:spPr>
          <a:xfrm>
            <a:off x="2339752" y="2708920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هم رشاد بتحطيم بيت العنكبة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بينت العنكبة لرشاد فضل العناكب علي الإنسان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أقبل رشاد و معه عصا يعبث بها   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ar-SA" sz="2400" b="1" dirty="0" smtClean="0"/>
              <a:t>منعت صفاء أخاها رشاداً من تحطيم بيت العنكبة 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884368" y="2996952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7884368" y="3717032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884368" y="4437112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884368" y="5157192"/>
            <a:ext cx="72008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956549" y="4323680"/>
            <a:ext cx="57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0000FF"/>
                </a:solidFill>
              </a:rPr>
              <a:t>1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955880" y="2882354"/>
            <a:ext cx="57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0000FF"/>
                </a:solidFill>
              </a:rPr>
              <a:t>2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7956177" y="5013176"/>
            <a:ext cx="57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>
                <a:solidFill>
                  <a:srgbClr val="0000FF"/>
                </a:solidFill>
              </a:rPr>
              <a:t>3</a:t>
            </a:r>
            <a:endParaRPr lang="en-US" sz="4400" b="1">
              <a:solidFill>
                <a:srgbClr val="0000FF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956178" y="3573016"/>
            <a:ext cx="5762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>
                <a:solidFill>
                  <a:srgbClr val="0000FF"/>
                </a:solidFill>
              </a:rPr>
              <a:t>4</a:t>
            </a:r>
            <a:endParaRPr lang="en-US" sz="4400" b="1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91550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1619672" y="908720"/>
            <a:ext cx="7416825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أبدي رأيي في موقف صفاء عندما منعت أخاها من تحطيم بيت العنكبة </a:t>
            </a:r>
            <a:endParaRPr lang="ar-SA" sz="2400" b="1" dirty="0"/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7308304" y="116632"/>
            <a:ext cx="1728192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أفكــــــر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7308304" y="1700808"/>
            <a:ext cx="1728192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أستثمـــــر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1907704" y="2492896"/>
            <a:ext cx="7056783" cy="201622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ar-SA" sz="2400" b="1" dirty="0" smtClean="0"/>
              <a:t>أذكر الصفة التي أعجبتني في العنكبة 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ar-SA" sz="2400" b="1" dirty="0" smtClean="0"/>
              <a:t>أعد قائمة بأسماء الحشرات الموجودة في محيطي , و أصنفها إلي حشرات مسالمة و حشرات مؤذية , ثم أضمنها مل تعلمي . </a:t>
            </a:r>
            <a:endParaRPr lang="ar-SA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50515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خطط انسيابي: معالجة متعاقبة 2"/>
          <p:cNvSpPr/>
          <p:nvPr/>
        </p:nvSpPr>
        <p:spPr>
          <a:xfrm>
            <a:off x="4060264" y="44624"/>
            <a:ext cx="2023904" cy="57606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الدرس اللغوي </a:t>
            </a:r>
            <a:endParaRPr lang="ar-SA" sz="2800" b="1" dirty="0">
              <a:solidFill>
                <a:prstClr val="white"/>
              </a:solidFill>
            </a:endParaRPr>
          </a:p>
        </p:txBody>
      </p:sp>
      <p:sp>
        <p:nvSpPr>
          <p:cNvPr id="4" name="مخطط انسيابي: معالجة متعاقبة 3"/>
          <p:cNvSpPr/>
          <p:nvPr/>
        </p:nvSpPr>
        <p:spPr>
          <a:xfrm>
            <a:off x="6526403" y="554968"/>
            <a:ext cx="2408102" cy="57606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الصنف اللغوي </a:t>
            </a:r>
            <a:endParaRPr lang="ar-EG" sz="3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2987824" y="764704"/>
            <a:ext cx="3370664" cy="576064"/>
          </a:xfrm>
          <a:prstGeom prst="flowChartAlternateProcess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prstClr val="black"/>
                </a:solidFill>
              </a:rPr>
              <a:t>جمع التكسير </a:t>
            </a:r>
            <a:endParaRPr lang="ar-EG" sz="3200" b="1" dirty="0">
              <a:solidFill>
                <a:prstClr val="black"/>
              </a:solidFill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1403648" y="1628800"/>
            <a:ext cx="7632850" cy="93610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ورد في ( نشيد العناكب ) عدة كلمات تدل علي جمع التكسير , أقرأ النشيد مرة أخري , وأكتب جمع تكسير لكل مما يلي  : </a:t>
            </a:r>
            <a:endParaRPr lang="ar-SA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52936"/>
            <a:ext cx="2396232" cy="18260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29" y="2708920"/>
            <a:ext cx="2363067" cy="17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37" y="2708920"/>
            <a:ext cx="2392803" cy="18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42" y="4678980"/>
            <a:ext cx="2369592" cy="18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48" y="4581128"/>
            <a:ext cx="2512184" cy="191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731645" y="3573463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 dirty="0">
                <a:solidFill>
                  <a:srgbClr val="0000FF"/>
                </a:solidFill>
              </a:rPr>
              <a:t>العناكب</a:t>
            </a:r>
            <a:r>
              <a:rPr lang="ar-SA" dirty="0"/>
              <a:t> </a:t>
            </a:r>
            <a:endParaRPr lang="en-US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123728" y="3716734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>
                <a:solidFill>
                  <a:srgbClr val="0000FF"/>
                </a:solidFill>
              </a:rPr>
              <a:t>احياء </a:t>
            </a:r>
            <a:r>
              <a:rPr lang="ar-SA"/>
              <a:t> </a:t>
            </a:r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355331" y="3644999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>
                <a:solidFill>
                  <a:srgbClr val="0000FF"/>
                </a:solidFill>
              </a:rPr>
              <a:t>أقطار  </a:t>
            </a:r>
            <a:r>
              <a:rPr lang="ar-SA"/>
              <a:t> </a:t>
            </a:r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275856" y="5517405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>
                <a:solidFill>
                  <a:srgbClr val="0000FF"/>
                </a:solidFill>
              </a:rPr>
              <a:t>السقوف   </a:t>
            </a:r>
            <a:r>
              <a:rPr lang="ar-SA"/>
              <a:t> </a:t>
            </a:r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867995" y="5517232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>
                <a:solidFill>
                  <a:srgbClr val="0000FF"/>
                </a:solidFill>
              </a:rPr>
              <a:t>بيوت    </a:t>
            </a:r>
            <a:r>
              <a:rPr lang="ar-SA"/>
              <a:t>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72598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خطط انسيابي: معالجة متعاقبة 9"/>
          <p:cNvSpPr/>
          <p:nvPr/>
        </p:nvSpPr>
        <p:spPr>
          <a:xfrm>
            <a:off x="6588224" y="116632"/>
            <a:ext cx="2408102" cy="57606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الاسلوب اللغوي </a:t>
            </a:r>
            <a:endParaRPr lang="ar-EG" sz="3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3851920" y="116632"/>
            <a:ext cx="2350251" cy="57606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النهـــــــي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43608" y="869811"/>
            <a:ext cx="7921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/>
              <a:t>يسأل الولد أباه – و هما في نزهة برية – عما يفعله ليتجنب لدغات الحشرات السامة ووالده يجيبه مستخدماً أسلوب النهي </a:t>
            </a:r>
            <a:endParaRPr lang="ar-SA" sz="2400" dirty="0"/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5508104" y="1772816"/>
            <a:ext cx="3528394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أحول من الاستفهام إلي النهي  :</a:t>
            </a:r>
            <a:endParaRPr lang="ar-SA" sz="2400" b="1" dirty="0"/>
          </a:p>
        </p:txBody>
      </p:sp>
      <p:sp>
        <p:nvSpPr>
          <p:cNvPr id="9" name="مستطيل 8"/>
          <p:cNvSpPr/>
          <p:nvPr/>
        </p:nvSpPr>
        <p:spPr>
          <a:xfrm>
            <a:off x="6012158" y="2492896"/>
            <a:ext cx="3024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/>
              <a:t>هل أسير حافياً ليلاً  ؟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0070C0"/>
                </a:solidFill>
              </a:rPr>
              <a:t>لا تسر حافياً ليلاً . </a:t>
            </a:r>
            <a:endParaRPr lang="ar-SA" sz="2400" dirty="0">
              <a:solidFill>
                <a:srgbClr val="0070C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599890" y="3356992"/>
            <a:ext cx="5400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/>
              <a:t>هل أترك استعمال الإنارة عند التنقل ليلاً ؟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0070C0"/>
                </a:solidFill>
              </a:rPr>
              <a:t>......................................................</a:t>
            </a:r>
            <a:endParaRPr lang="ar-SA" sz="2400" dirty="0">
              <a:solidFill>
                <a:srgbClr val="0070C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527882" y="4365104"/>
            <a:ext cx="5400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/>
              <a:t>هل ألعب في الأماكن المظلمة أو المهجورة  ؟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0070C0"/>
                </a:solidFill>
              </a:rPr>
              <a:t>......................................................</a:t>
            </a:r>
            <a:endParaRPr lang="ar-SA" sz="2400" dirty="0">
              <a:solidFill>
                <a:srgbClr val="0070C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483768" y="5373216"/>
            <a:ext cx="6444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/>
              <a:t>هل أسرع إذا لدغتني عقرب   ؟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ar-SA" sz="2400" b="1" dirty="0" smtClean="0">
                <a:solidFill>
                  <a:srgbClr val="0070C0"/>
                </a:solidFill>
              </a:rPr>
              <a:t>............................ حتي لا تنشط الدورة الدموية فيسري السم في جسمك .</a:t>
            </a:r>
            <a:endParaRPr lang="ar-SA" sz="2400" dirty="0">
              <a:solidFill>
                <a:srgbClr val="0070C0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563888" y="3717032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solidFill>
                  <a:srgbClr val="FF0000"/>
                </a:solidFill>
              </a:rPr>
              <a:t>لا تترك استعمال الإنارة  عند التنقل ليلا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420889" y="4725144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solidFill>
                  <a:srgbClr val="FF0000"/>
                </a:solidFill>
              </a:rPr>
              <a:t>لا تلعب في الأماكن المظلمة  أو المهجورة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564259" y="5733256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solidFill>
                  <a:srgbClr val="FF0000"/>
                </a:solidFill>
              </a:rPr>
              <a:t>لا تسرع إذا  لدغتك عقرب 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18597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/>
      <p:bldP spid="8" grpId="0" animBg="1"/>
      <p:bldP spid="9" grpId="0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خطط انسيابي: معالجة متعاقبة 10"/>
          <p:cNvSpPr/>
          <p:nvPr/>
        </p:nvSpPr>
        <p:spPr>
          <a:xfrm>
            <a:off x="827584" y="80526"/>
            <a:ext cx="8226336" cy="54016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dirty="0" smtClean="0"/>
              <a:t>ب- </a:t>
            </a:r>
            <a:r>
              <a:rPr lang="ar-SA" sz="2400" b="1" dirty="0" smtClean="0"/>
              <a:t>أقرا كل وصف ,ثم أكتب اسم الطائر , أو الحشرة أمام الوصف الذي يدل عليه: </a:t>
            </a:r>
            <a:endParaRPr lang="ar-EG" sz="2400" b="1" dirty="0"/>
          </a:p>
        </p:txBody>
      </p:sp>
      <p:sp>
        <p:nvSpPr>
          <p:cNvPr id="6" name="مستطيل 5"/>
          <p:cNvSpPr/>
          <p:nvPr/>
        </p:nvSpPr>
        <p:spPr>
          <a:xfrm>
            <a:off x="1619672" y="779174"/>
            <a:ext cx="73433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............... طائر جميل محبوب , فيه البهجة و تسلية للإنسان , يردد بصوته كلام يسمعه من غير فهم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............... طائر خطاف , صوته نعيب يقول : غاق </a:t>
            </a:r>
            <a:r>
              <a:rPr lang="ar-SA" sz="2400" b="1" dirty="0" err="1" smtClean="0"/>
              <a:t>غاق</a:t>
            </a:r>
            <a:r>
              <a:rPr lang="ar-SA" sz="2400" b="1" dirty="0" smtClean="0"/>
              <a:t> , ولونه أسود , يتغذى علي الحشرات 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 طائر , لكنه لا يطير , له ريش و يبيض , ويستخدم جناحيه ليسبح في المياه الباردة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................ من الجوارح , و الجوارح تأكل الحيوانات الأخرى , له منقار حاد ,  ومخالب طويلة قوية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.............. حشرة نافعة  تتغذي بورق التوت , تنتج خيوط الحرير الطبيعي  .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444208" y="620688"/>
            <a:ext cx="2232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>
                <a:solidFill>
                  <a:srgbClr val="0000FF"/>
                </a:solidFill>
              </a:rPr>
              <a:t>الببغاء</a:t>
            </a:r>
            <a:r>
              <a:rPr lang="ar-SA" sz="3200" b="1">
                <a:solidFill>
                  <a:srgbClr val="0000FF"/>
                </a:solidFill>
              </a:rPr>
              <a:t> </a:t>
            </a:r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443637" y="1772816"/>
            <a:ext cx="2232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>
                <a:solidFill>
                  <a:srgbClr val="0000FF"/>
                </a:solidFill>
              </a:rPr>
              <a:t>الغراب </a:t>
            </a:r>
            <a:r>
              <a:rPr lang="ar-SA" sz="3200" b="1">
                <a:solidFill>
                  <a:srgbClr val="0000FF"/>
                </a:solidFill>
              </a:rPr>
              <a:t> </a:t>
            </a: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660455" y="2780928"/>
            <a:ext cx="2232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0000FF"/>
                </a:solidFill>
              </a:rPr>
              <a:t>البطريق 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372423" y="3861048"/>
            <a:ext cx="2232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>
                <a:solidFill>
                  <a:srgbClr val="0000FF"/>
                </a:solidFill>
              </a:rPr>
              <a:t>الصقر   </a:t>
            </a:r>
            <a:r>
              <a:rPr lang="ar-SA" sz="3200" b="1">
                <a:solidFill>
                  <a:srgbClr val="0000FF"/>
                </a:solidFill>
              </a:rPr>
              <a:t> </a:t>
            </a:r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660232" y="5013176"/>
            <a:ext cx="2232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>
                <a:solidFill>
                  <a:srgbClr val="0000FF"/>
                </a:solidFill>
              </a:rPr>
              <a:t>دودة القز    </a:t>
            </a:r>
            <a:r>
              <a:rPr lang="ar-SA" sz="3200" b="1">
                <a:solidFill>
                  <a:srgbClr val="0000FF"/>
                </a:solidFill>
              </a:rPr>
              <a:t>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03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4" grpId="0"/>
      <p:bldP spid="5" grpId="0"/>
      <p:bldP spid="8" grpId="0"/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4739556" y="908720"/>
            <a:ext cx="4296941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1- أقرأ و ألاحظ كتابة الحروف الملونة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6588224" y="116632"/>
            <a:ext cx="2408102" cy="57606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الرسم الكتابي </a:t>
            </a:r>
            <a:endParaRPr lang="ar-EG" sz="3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1331640" y="116632"/>
            <a:ext cx="4882832" cy="576064"/>
          </a:xfrm>
          <a:prstGeom prst="flowChartAlternateProcess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prstClr val="black"/>
                </a:solidFill>
              </a:rPr>
              <a:t>رسم الحرفين ( ط , ظ) بخط النسخ </a:t>
            </a:r>
            <a:endParaRPr lang="ar-EG" sz="3200" b="1" dirty="0">
              <a:solidFill>
                <a:prstClr val="black"/>
              </a:solidFill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3707904" y="3212976"/>
            <a:ext cx="5342142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2- ألاحظ طريقة رسم الحروف تبعاُ لاتجاه الأسهم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32" y="1700808"/>
            <a:ext cx="7380312" cy="139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31" y="4077072"/>
            <a:ext cx="6063046" cy="251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6127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معالجة متعاقبة 3"/>
          <p:cNvSpPr/>
          <p:nvPr/>
        </p:nvSpPr>
        <p:spPr>
          <a:xfrm>
            <a:off x="3563888" y="116632"/>
            <a:ext cx="5472609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3- أعيد  و أرسم الحرفين ( ط ) منفردا و متصلا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536110" y="4149080"/>
            <a:ext cx="1428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ar-SA" sz="2800" b="1" dirty="0" smtClean="0">
                <a:solidFill>
                  <a:prstClr val="black"/>
                </a:solidFill>
              </a:rPr>
              <a:t>أرسم :</a:t>
            </a:r>
            <a:endParaRPr lang="ar-SA" sz="28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08720"/>
            <a:ext cx="1800200" cy="106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62" y="1124744"/>
            <a:ext cx="375688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62" y="4149080"/>
            <a:ext cx="375688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03755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خطط انسيابي: معالجة متعاقبة 2"/>
          <p:cNvSpPr/>
          <p:nvPr/>
        </p:nvSpPr>
        <p:spPr>
          <a:xfrm>
            <a:off x="3779912" y="44624"/>
            <a:ext cx="2304256" cy="57606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التواصل اللغوي </a:t>
            </a:r>
            <a:endParaRPr lang="ar-SA" sz="2800" b="1" dirty="0">
              <a:solidFill>
                <a:prstClr val="white"/>
              </a:solidFill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5796136" y="836450"/>
            <a:ext cx="2304257" cy="648334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الهدهد المعتدي </a:t>
            </a:r>
            <a:endParaRPr lang="ar-EG" sz="2800" b="1" dirty="0"/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1979712" y="836712"/>
            <a:ext cx="2664296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و النملة المتسامحة </a:t>
            </a:r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6732240" y="1988840"/>
            <a:ext cx="2232248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أتواصل شفهياً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2267744" y="2708920"/>
            <a:ext cx="6768753" cy="93610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1- أتأمل مضمون الصور  , ثم أتعاون مع من بجواري في تكوين أحداث القصة بالإجابة عن الأسئلة : </a:t>
            </a:r>
            <a:endParaRPr lang="ar-SA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8"/>
            <a:ext cx="3082032" cy="229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61048"/>
            <a:ext cx="2952329" cy="222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سهم إلى اليسار 1"/>
          <p:cNvSpPr/>
          <p:nvPr/>
        </p:nvSpPr>
        <p:spPr>
          <a:xfrm>
            <a:off x="5993904" y="4149080"/>
            <a:ext cx="864096" cy="50405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50586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7" grpId="0" animBg="1"/>
      <p:bldP spid="8" grpId="0" animBg="1"/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سار 1"/>
          <p:cNvSpPr/>
          <p:nvPr/>
        </p:nvSpPr>
        <p:spPr>
          <a:xfrm>
            <a:off x="6228184" y="701027"/>
            <a:ext cx="864096" cy="50405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1287"/>
            <a:ext cx="2232248" cy="228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24"/>
            <a:ext cx="3316972" cy="2287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88" y="2834178"/>
            <a:ext cx="3131616" cy="2289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2394"/>
            <a:ext cx="3131582" cy="205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سهم إلى اليسار 13"/>
          <p:cNvSpPr/>
          <p:nvPr/>
        </p:nvSpPr>
        <p:spPr>
          <a:xfrm rot="10800000">
            <a:off x="5292081" y="3726786"/>
            <a:ext cx="612834" cy="50405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6734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سار 1"/>
          <p:cNvSpPr/>
          <p:nvPr/>
        </p:nvSpPr>
        <p:spPr>
          <a:xfrm>
            <a:off x="6246569" y="4437112"/>
            <a:ext cx="773703" cy="50405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 إلى اليسار 13"/>
          <p:cNvSpPr/>
          <p:nvPr/>
        </p:nvSpPr>
        <p:spPr>
          <a:xfrm rot="10800000">
            <a:off x="4932040" y="889076"/>
            <a:ext cx="612834" cy="50405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04" y="91621"/>
            <a:ext cx="3284832" cy="240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84985"/>
            <a:ext cx="3154058" cy="2583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37" y="326916"/>
            <a:ext cx="3488379" cy="213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55527"/>
            <a:ext cx="2947867" cy="261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9182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سار 1"/>
          <p:cNvSpPr/>
          <p:nvPr/>
        </p:nvSpPr>
        <p:spPr>
          <a:xfrm rot="19810074">
            <a:off x="6748522" y="4062041"/>
            <a:ext cx="773703" cy="50405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 إلى اليسار 13"/>
          <p:cNvSpPr/>
          <p:nvPr/>
        </p:nvSpPr>
        <p:spPr>
          <a:xfrm rot="10800000">
            <a:off x="4932040" y="889076"/>
            <a:ext cx="612834" cy="50405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7356"/>
            <a:ext cx="3412604" cy="162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52701"/>
            <a:ext cx="3844067" cy="152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7356"/>
            <a:ext cx="3144719" cy="2128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6"/>
            <a:ext cx="3240360" cy="2368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3719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خطط انسيابي: معالجة متعاقبة 6"/>
          <p:cNvSpPr/>
          <p:nvPr/>
        </p:nvSpPr>
        <p:spPr>
          <a:xfrm>
            <a:off x="4427984" y="116632"/>
            <a:ext cx="4608513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2- أحكي القصة في حدود ثلاث دقائق   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2123728" y="1412776"/>
            <a:ext cx="6912768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3- أبدي رأيي في سلوك الهدهد و موقف النملة , مع ذكر السبب  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6732240" y="2420888"/>
            <a:ext cx="2232248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أتواصل كتابياً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2123729" y="3284984"/>
            <a:ext cx="6912768" cy="93610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اكتب قصة ( الهدهد المعتدي ) و النملة المتسامحة , من ذاكرتي في المكان المخصص من ( كتاب النشاط ) و أضع عنواناً آخر . </a:t>
            </a:r>
            <a:endParaRPr lang="ar-SA" sz="24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6789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خطط انسيابي: معالجة متعاقبة 6"/>
          <p:cNvSpPr/>
          <p:nvPr/>
        </p:nvSpPr>
        <p:spPr>
          <a:xfrm>
            <a:off x="4427984" y="116632"/>
            <a:ext cx="4608513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اتبع الخطوات التالية في كتابة القصة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043608" y="941819"/>
            <a:ext cx="7921166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أبدا كتابة القصة من ذاكرتي ( كما ترد في ذهني ) في ورقة خارجية , ولا أشغل بالي بالتصحيح  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أراجع ما كتبت مع مراعاة : 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/>
              <a:t>أ . تسلسل أحداث القصة .       ب .  وضوح الأفكار . 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/>
              <a:t>ث . تصحيح أخطاء القواعد و الإملاء و الترقيم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أعيد كتابة القصة في المكان المخصص من كتاب النشاط في صورتها النهائية بخط واضح جميل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أقروها جيداً , ثم أضع عنواناً مناسباً  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b="1" dirty="0" smtClean="0"/>
              <a:t>اتبع هذه الطريقة في كل ما أكتب : فقرة , بطاقة , رسالة , قصة .</a:t>
            </a:r>
            <a:endParaRPr lang="ar-SA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89673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معالجة متعاقبة 7"/>
          <p:cNvSpPr/>
          <p:nvPr/>
        </p:nvSpPr>
        <p:spPr>
          <a:xfrm>
            <a:off x="3779912" y="44624"/>
            <a:ext cx="2304256" cy="57606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النص الشعري </a:t>
            </a:r>
            <a:endParaRPr lang="ar-SA" sz="2800" b="1" dirty="0">
              <a:solidFill>
                <a:prstClr val="white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53" y="908720"/>
            <a:ext cx="3179427" cy="3240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3157277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خطط انسيابي: معالجة متعاقبة 8"/>
          <p:cNvSpPr/>
          <p:nvPr/>
        </p:nvSpPr>
        <p:spPr>
          <a:xfrm>
            <a:off x="4283968" y="5373216"/>
            <a:ext cx="3024334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الغراب و الحجلة </a:t>
            </a:r>
            <a:endParaRPr lang="ar-EG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1617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4536504" cy="539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77746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خطط انسيابي: معالجة متعاقبة 10"/>
          <p:cNvSpPr/>
          <p:nvPr/>
        </p:nvSpPr>
        <p:spPr>
          <a:xfrm>
            <a:off x="1547664" y="116631"/>
            <a:ext cx="7506256" cy="774217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dirty="0" smtClean="0"/>
              <a:t>2. أ – </a:t>
            </a:r>
            <a:r>
              <a:rPr lang="ar-SA" sz="2400" b="1" dirty="0" smtClean="0"/>
              <a:t>أنطق أسماء الكائنات الموجودة في الصور , ثم أكتب اسم كل منها في المكان المخصص  : </a:t>
            </a:r>
            <a:endParaRPr lang="ar-EG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85862"/>
            <a:ext cx="2728913" cy="224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35361"/>
            <a:ext cx="2736304" cy="2477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28" y="4035361"/>
            <a:ext cx="2943616" cy="2457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سهم إلى اليسار 1"/>
          <p:cNvSpPr/>
          <p:nvPr/>
        </p:nvSpPr>
        <p:spPr>
          <a:xfrm>
            <a:off x="4788024" y="1412776"/>
            <a:ext cx="1728192" cy="968492"/>
          </a:xfrm>
          <a:prstGeom prst="leftArrow">
            <a:avLst>
              <a:gd name="adj1" fmla="val 74188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................</a:t>
            </a:r>
            <a:endParaRPr lang="ar-SA" dirty="0"/>
          </a:p>
        </p:txBody>
      </p:sp>
      <p:sp>
        <p:nvSpPr>
          <p:cNvPr id="25" name="سهم إلى اليسار 24"/>
          <p:cNvSpPr/>
          <p:nvPr/>
        </p:nvSpPr>
        <p:spPr>
          <a:xfrm rot="19199066">
            <a:off x="4711337" y="2854706"/>
            <a:ext cx="1737550" cy="1066082"/>
          </a:xfrm>
          <a:prstGeom prst="leftArrow">
            <a:avLst>
              <a:gd name="adj1" fmla="val 74188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.................</a:t>
            </a:r>
            <a:endParaRPr lang="ar-SA" dirty="0"/>
          </a:p>
        </p:txBody>
      </p:sp>
      <p:sp>
        <p:nvSpPr>
          <p:cNvPr id="26" name="سهم إلى اليسار 25"/>
          <p:cNvSpPr/>
          <p:nvPr/>
        </p:nvSpPr>
        <p:spPr>
          <a:xfrm rot="16200000">
            <a:off x="7138245" y="2167305"/>
            <a:ext cx="1407772" cy="2267745"/>
          </a:xfrm>
          <a:prstGeom prst="leftArrow">
            <a:avLst>
              <a:gd name="adj1" fmla="val 85664"/>
              <a:gd name="adj2" fmla="val 556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1" anchor="ctr"/>
          <a:lstStyle/>
          <a:p>
            <a:pPr algn="ctr"/>
            <a:r>
              <a:rPr lang="ar-SA" dirty="0" smtClean="0"/>
              <a:t>........................</a:t>
            </a:r>
            <a:endParaRPr lang="ar-SA" dirty="0"/>
          </a:p>
        </p:txBody>
      </p:sp>
      <p:sp>
        <p:nvSpPr>
          <p:cNvPr id="27" name="مستطيل 26"/>
          <p:cNvSpPr/>
          <p:nvPr/>
        </p:nvSpPr>
        <p:spPr>
          <a:xfrm>
            <a:off x="5341275" y="1558533"/>
            <a:ext cx="9589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الديك</a:t>
            </a:r>
            <a:endParaRPr lang="ar-SA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مستطيل 27"/>
          <p:cNvSpPr/>
          <p:nvPr/>
        </p:nvSpPr>
        <p:spPr>
          <a:xfrm rot="19234268">
            <a:off x="5262123" y="2869349"/>
            <a:ext cx="9268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ذبابة</a:t>
            </a:r>
            <a:endParaRPr lang="ar-SA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7427593" y="2536167"/>
            <a:ext cx="829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نملة</a:t>
            </a:r>
            <a:endParaRPr lang="ar-SA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1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/>
          <p:cNvSpPr/>
          <p:nvPr/>
        </p:nvSpPr>
        <p:spPr>
          <a:xfrm>
            <a:off x="2339752" y="116632"/>
            <a:ext cx="4680521" cy="57606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أتأمل المشهدين المصاحبين للقصيدة , ثم :  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4680011" y="908720"/>
            <a:ext cx="4284477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أ – أسمي الطائرين في المشهد الأول   ؟ </a:t>
            </a:r>
            <a:endParaRPr lang="ar-EG" sz="2400" b="1" dirty="0"/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5220072" y="1700808"/>
            <a:ext cx="365709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الغراب  – الحجلة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2946400" y="2852936"/>
            <a:ext cx="6033407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2- ما سبب ضحك الطيور من الغراب في الصورة التالية  ؟ </a:t>
            </a:r>
            <a:endParaRPr lang="ar-EG" sz="2400" b="1" dirty="0"/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3275856" y="3645024"/>
            <a:ext cx="5688633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مشية الغراب المائلة خلاف مشيته الحقيقية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7164288" y="116632"/>
            <a:ext cx="1915871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أقرأ و أكتشف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3923929" y="4869160"/>
            <a:ext cx="5055878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/>
              <a:t>3- أقرأ القصيدة و أتحقق من صحة الجواب ؟ </a:t>
            </a:r>
            <a:endParaRPr lang="ar-EG" sz="2400" b="1" dirty="0"/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5307397" y="5661248"/>
            <a:ext cx="365709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rgbClr val="1F10E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373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7" grpId="0" animBg="1"/>
      <p:bldP spid="8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/>
          <p:cNvSpPr/>
          <p:nvPr/>
        </p:nvSpPr>
        <p:spPr>
          <a:xfrm>
            <a:off x="5076056" y="764704"/>
            <a:ext cx="3960441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1- أتعرف معاني الكلمات التالية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7092280" y="44624"/>
            <a:ext cx="1915871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أنمي لغتي </a:t>
            </a:r>
            <a:endParaRPr lang="ar-E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628800"/>
            <a:ext cx="6072223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02292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/>
          <p:cNvSpPr/>
          <p:nvPr/>
        </p:nvSpPr>
        <p:spPr>
          <a:xfrm>
            <a:off x="1475656" y="116632"/>
            <a:ext cx="7560841" cy="93610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2- أتعاون أنا و من بجواري في تكوين جمل مفيدة تتضمن الكلمات السابقة و نقروها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1462648" y="1772816"/>
            <a:ext cx="7560841" cy="936104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3- أبحث في معجم مدرسي ( ألفبائي ) بالرجوع إلي باب ( الياء )  . </a:t>
            </a:r>
            <a:endParaRPr lang="ar-SA" sz="24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44918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خطط انسيابي: معالجة متعاقبة 8"/>
          <p:cNvSpPr/>
          <p:nvPr/>
        </p:nvSpPr>
        <p:spPr>
          <a:xfrm>
            <a:off x="4680011" y="908720"/>
            <a:ext cx="4284477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أ – بم أعجب الغراب ؟ و ما الذي تمناه ؟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3409950" y="1700808"/>
            <a:ext cx="5467213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أعجب الغراب بالحجلة – وتمنى تقليد مشيتها</a:t>
            </a:r>
            <a:r>
              <a:rPr lang="ar-SA" sz="2800" b="1" dirty="0"/>
              <a:t> </a:t>
            </a:r>
            <a:endParaRPr lang="en-US" sz="2800" b="1" dirty="0"/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4680011" y="2852936"/>
            <a:ext cx="4299796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2- أحدد الخطأ الذي وقع فيه الغراب  ؟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4427984" y="3645024"/>
            <a:ext cx="4536505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غير مشيته بمشية لا </a:t>
            </a:r>
            <a:r>
              <a:rPr lang="ar-SA" sz="2800" b="1" dirty="0" err="1">
                <a:solidFill>
                  <a:srgbClr val="0000FF"/>
                </a:solidFill>
              </a:rPr>
              <a:t>يستطيعها</a:t>
            </a:r>
            <a:r>
              <a:rPr lang="ar-SA" sz="2800" b="1" dirty="0">
                <a:solidFill>
                  <a:srgbClr val="0000FF"/>
                </a:solidFill>
              </a:rPr>
              <a:t> </a:t>
            </a:r>
            <a:endParaRPr lang="en-US" sz="2800" b="1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7164288" y="116632"/>
            <a:ext cx="1915871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أفهم و أحلل</a:t>
            </a:r>
            <a:endParaRPr lang="ar-EG" sz="2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3131840" y="4725144"/>
            <a:ext cx="5847967" cy="79235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3- فشل الغراب في محاولة العودة إلي مشيته الأولي أبين السبب من وجهة نظري  ؟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5307397" y="5661248"/>
            <a:ext cx="365709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لنسيانه مشيته الأولى 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54902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7" grpId="0" animBg="1"/>
      <p:bldP spid="8" grpId="0" animBg="1"/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خطط انسيابي: معالجة متعاقبة 8"/>
          <p:cNvSpPr/>
          <p:nvPr/>
        </p:nvSpPr>
        <p:spPr>
          <a:xfrm>
            <a:off x="2915815" y="908720"/>
            <a:ext cx="6048673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أ – أبدي رأيي في موقف الطيور الساخر من مشية الغراب . 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5220072" y="1700808"/>
            <a:ext cx="365709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2483768" y="2852936"/>
            <a:ext cx="6496039" cy="64833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2- ما المواقف الذي تري أنه يتوجب علي الطيور أن تتخذه ؟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2483768" y="3789040"/>
            <a:ext cx="6480721" cy="648072"/>
          </a:xfrm>
          <a:prstGeom prst="flowChartAlternateProcess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0000FF"/>
                </a:solidFill>
              </a:rPr>
              <a:t>أن يلتزم كل طائر بما أودعه الله فيه من صفات </a:t>
            </a:r>
            <a:endParaRPr lang="en-US" sz="2800" b="1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7164288" y="116632"/>
            <a:ext cx="1915871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أفهم و أحلل</a:t>
            </a:r>
            <a:endParaRPr lang="ar-EG" sz="2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61799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/>
          <p:cNvSpPr/>
          <p:nvPr/>
        </p:nvSpPr>
        <p:spPr>
          <a:xfrm>
            <a:off x="2339751" y="1052474"/>
            <a:ext cx="6624737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1- أحدد الأبيات التي توافق كل معني من المعاني التالية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1619672" y="1988578"/>
            <a:ext cx="3672408" cy="1008374"/>
          </a:xfrm>
          <a:prstGeom prst="flowChartAlternateProcess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الغراب يعجب بمشية الحجلة </a:t>
            </a:r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16" name="مخطط انسيابي: معالجة متعاقبة 15"/>
          <p:cNvSpPr/>
          <p:nvPr/>
        </p:nvSpPr>
        <p:spPr>
          <a:xfrm>
            <a:off x="7308302" y="116632"/>
            <a:ext cx="1771857" cy="576064"/>
          </a:xfrm>
          <a:prstGeom prst="flowChartAlternateProcess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أتذوق </a:t>
            </a:r>
            <a:endParaRPr lang="ar-EG" sz="2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5148064" y="1812521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خطط انسيابي: معالجة متعاقبة 16"/>
          <p:cNvSpPr/>
          <p:nvPr/>
        </p:nvSpPr>
        <p:spPr>
          <a:xfrm>
            <a:off x="4788024" y="3121961"/>
            <a:ext cx="3816424" cy="1008374"/>
          </a:xfrm>
          <a:prstGeom prst="flowChartAlternateProcess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ندم الغراب علي تقليده للحجلة </a:t>
            </a:r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>
          <a:xfrm>
            <a:off x="8460432" y="29459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خطط انسيابي: معالجة متعاقبة 18"/>
          <p:cNvSpPr/>
          <p:nvPr/>
        </p:nvSpPr>
        <p:spPr>
          <a:xfrm>
            <a:off x="2555775" y="4397145"/>
            <a:ext cx="3816425" cy="1008374"/>
          </a:xfrm>
          <a:prstGeom prst="flowChartAlternateProcess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الطيور تسخر من مشية الغراب </a:t>
            </a:r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>
          <a:xfrm>
            <a:off x="6228184" y="422108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خطط انسيابي: معالجة متعاقبة 20"/>
          <p:cNvSpPr/>
          <p:nvPr/>
        </p:nvSpPr>
        <p:spPr>
          <a:xfrm>
            <a:off x="4788024" y="5547896"/>
            <a:ext cx="3854504" cy="1008374"/>
          </a:xfrm>
          <a:prstGeom prst="flowChartAlternateProcess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F10E0"/>
                </a:solidFill>
              </a:rPr>
              <a:t>العبرة التي استخلصها الشاعر</a:t>
            </a:r>
            <a:endParaRPr lang="ar-SA" sz="2800" b="1" dirty="0">
              <a:solidFill>
                <a:srgbClr val="1F10E0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8498512" y="5371839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147865" y="1772816"/>
            <a:ext cx="57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55977" y="4179168"/>
            <a:ext cx="57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 smtClean="0">
                <a:solidFill>
                  <a:srgbClr val="FF0000"/>
                </a:solidFill>
              </a:rPr>
              <a:t>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468022" y="5278871"/>
            <a:ext cx="57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 b="1" dirty="0" smtClean="0">
                <a:solidFill>
                  <a:srgbClr val="FF0000"/>
                </a:solidFill>
              </a:rPr>
              <a:t>8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08132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/>
          <p:cNvSpPr/>
          <p:nvPr/>
        </p:nvSpPr>
        <p:spPr>
          <a:xfrm>
            <a:off x="4283968" y="116632"/>
            <a:ext cx="4752529" cy="64807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2- أأشرح البيت الأخير , و أستنتج العبرة :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6" name="مخطط انسيابي: معالجة متعاقبة 15"/>
          <p:cNvSpPr/>
          <p:nvPr/>
        </p:nvSpPr>
        <p:spPr>
          <a:xfrm>
            <a:off x="1331640" y="980728"/>
            <a:ext cx="7498704" cy="936104"/>
          </a:xfrm>
          <a:prstGeom prst="flowChartAlternateProcess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2800" dirty="0" smtClean="0">
                <a:solidFill>
                  <a:schemeClr val="tx1"/>
                </a:solidFill>
              </a:rPr>
              <a:t>....................................................................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4" name="مخطط انسيابي: معالجة متعاقبة 3"/>
          <p:cNvSpPr/>
          <p:nvPr/>
        </p:nvSpPr>
        <p:spPr>
          <a:xfrm>
            <a:off x="2627785" y="2996952"/>
            <a:ext cx="6408712" cy="1080120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 smtClean="0">
                <a:solidFill>
                  <a:prstClr val="black"/>
                </a:solidFill>
              </a:rPr>
              <a:t>3- أنشد القصيدة مع مراعاة الوقف علي هاء السكت و أحفظ أبياتها : </a:t>
            </a:r>
            <a:endParaRPr lang="ar-SA" sz="24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4127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>
            <a:off x="1936256" y="2708920"/>
            <a:ext cx="575945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Normal3" dir="t"/>
            </a:scene3d>
            <a:sp3d extrusionH="121893000" prstMaterial="legacyMetal">
              <a:extrusionClr>
                <a:srgbClr val="2032B8"/>
              </a:extrusionClr>
            </a:sp3d>
          </a:bodyPr>
          <a:lstStyle/>
          <a:p>
            <a:r>
              <a:rPr lang="ar-SA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6A5DC"/>
                    </a:gs>
                    <a:gs pos="100000">
                      <a:srgbClr val="C8FBF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تم بحمد الله  تعالي </a:t>
            </a:r>
            <a:endParaRPr lang="ar-SA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36A5DC"/>
                  </a:gs>
                  <a:gs pos="100000">
                    <a:srgbClr val="C8FBFC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4" y="4581128"/>
            <a:ext cx="1458888" cy="1913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73921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خطط انسيابي: معالجة متعاقبة 10"/>
          <p:cNvSpPr/>
          <p:nvPr/>
        </p:nvSpPr>
        <p:spPr>
          <a:xfrm>
            <a:off x="1547664" y="116631"/>
            <a:ext cx="7506256" cy="774217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dirty="0" smtClean="0"/>
              <a:t>2. أ – </a:t>
            </a:r>
            <a:r>
              <a:rPr lang="ar-SA" sz="2400" b="1" dirty="0" smtClean="0"/>
              <a:t>أنطق أسماء الكائنات الموجودة في الصور , ثم أكتب اسم كل منها في المكان المخصص  : </a:t>
            </a:r>
            <a:endParaRPr lang="ar-EG" sz="2400" b="1" dirty="0"/>
          </a:p>
        </p:txBody>
      </p:sp>
      <p:sp>
        <p:nvSpPr>
          <p:cNvPr id="2" name="سهم إلى اليسار 1"/>
          <p:cNvSpPr/>
          <p:nvPr/>
        </p:nvSpPr>
        <p:spPr>
          <a:xfrm>
            <a:off x="4788024" y="1412776"/>
            <a:ext cx="1728192" cy="968492"/>
          </a:xfrm>
          <a:prstGeom prst="leftArrow">
            <a:avLst>
              <a:gd name="adj1" fmla="val 74188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................</a:t>
            </a:r>
            <a:endParaRPr lang="ar-SA" dirty="0"/>
          </a:p>
        </p:txBody>
      </p:sp>
      <p:sp>
        <p:nvSpPr>
          <p:cNvPr id="26" name="سهم إلى اليسار 25"/>
          <p:cNvSpPr/>
          <p:nvPr/>
        </p:nvSpPr>
        <p:spPr>
          <a:xfrm rot="16200000">
            <a:off x="5938091" y="2599353"/>
            <a:ext cx="1407772" cy="2267745"/>
          </a:xfrm>
          <a:prstGeom prst="leftArrow">
            <a:avLst>
              <a:gd name="adj1" fmla="val 85664"/>
              <a:gd name="adj2" fmla="val 556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1" anchor="ctr"/>
          <a:lstStyle/>
          <a:p>
            <a:pPr algn="ctr"/>
            <a:r>
              <a:rPr lang="ar-SA" dirty="0" smtClean="0"/>
              <a:t>........................</a:t>
            </a:r>
            <a:endParaRPr lang="ar-SA" dirty="0"/>
          </a:p>
        </p:txBody>
      </p:sp>
      <p:sp>
        <p:nvSpPr>
          <p:cNvPr id="27" name="مستطيل 26"/>
          <p:cNvSpPr/>
          <p:nvPr/>
        </p:nvSpPr>
        <p:spPr>
          <a:xfrm>
            <a:off x="5270744" y="1558533"/>
            <a:ext cx="10999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النحلة</a:t>
            </a:r>
            <a:endParaRPr lang="ar-SA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5831499" y="2968215"/>
            <a:ext cx="1620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الطاوؤس</a:t>
            </a:r>
            <a:endParaRPr lang="ar-SA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3342023" cy="221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51" y="4532453"/>
            <a:ext cx="2649661" cy="2208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33" y="4532453"/>
            <a:ext cx="3264024" cy="2172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26" grpId="0" animBg="1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خطط انسيابي: معالجة متعاقبة 9"/>
          <p:cNvSpPr/>
          <p:nvPr/>
        </p:nvSpPr>
        <p:spPr>
          <a:xfrm>
            <a:off x="4067944" y="116632"/>
            <a:ext cx="4968552" cy="1008112"/>
          </a:xfrm>
          <a:prstGeom prst="flowChartAlternateProcess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dirty="0" smtClean="0"/>
              <a:t>ب – </a:t>
            </a:r>
            <a:r>
              <a:rPr lang="ar-SA" sz="2400" b="1" dirty="0" smtClean="0"/>
              <a:t>أصنف كل طير أو حشرة في جملة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r-SA" sz="2400" b="1" dirty="0" smtClean="0"/>
              <a:t>    أضع </a:t>
            </a:r>
            <a:r>
              <a:rPr lang="ar-SA" sz="2400" b="1" dirty="0"/>
              <a:t>نقطة ( 0 ) في آخر كل جملة </a:t>
            </a:r>
            <a:r>
              <a:rPr lang="ar-SA" sz="2400" b="1" dirty="0" smtClean="0"/>
              <a:t>: </a:t>
            </a:r>
            <a:endParaRPr lang="ar-SA" sz="2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03184"/>
            <a:ext cx="597666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843485" y="1989832"/>
            <a:ext cx="482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solidFill>
                  <a:srgbClr val="0000FF"/>
                </a:solidFill>
              </a:rPr>
              <a:t>الطاووس طائر ألوانه بديعة 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916510" y="2637209"/>
            <a:ext cx="482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solidFill>
                  <a:srgbClr val="0000FF"/>
                </a:solidFill>
              </a:rPr>
              <a:t>الديك   طائر صوته  قوي 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843932" y="3212976"/>
            <a:ext cx="482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solidFill>
                  <a:srgbClr val="0000FF"/>
                </a:solidFill>
              </a:rPr>
              <a:t>الديك   طائر صوته  قوي 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772494" y="3788965"/>
            <a:ext cx="482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solidFill>
                  <a:srgbClr val="0000FF"/>
                </a:solidFill>
              </a:rPr>
              <a:t>النحلة حشرة يخرج العسل من بطنها 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771800" y="4365104"/>
            <a:ext cx="482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solidFill>
                  <a:srgbClr val="0000FF"/>
                </a:solidFill>
              </a:rPr>
              <a:t>يحب الذباب الأماكن القذرة </a:t>
            </a:r>
            <a:endParaRPr lang="en-US" sz="2400" b="1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0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7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2700</Words>
  <Application>Microsoft Office PowerPoint</Application>
  <PresentationFormat>عرض على الشاشة (3:4)‏</PresentationFormat>
  <Paragraphs>541</Paragraphs>
  <Slides>77</Slides>
  <Notes>12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77</vt:i4>
      </vt:variant>
    </vt:vector>
  </HeadingPairs>
  <TitlesOfParts>
    <vt:vector size="78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TAREK</dc:creator>
  <cp:lastModifiedBy>TARK</cp:lastModifiedBy>
  <cp:revision>1189</cp:revision>
  <dcterms:created xsi:type="dcterms:W3CDTF">2014-09-23T15:14:45Z</dcterms:created>
  <dcterms:modified xsi:type="dcterms:W3CDTF">2014-12-09T14:21:52Z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E95D21C8-D0AB-452F-AF8E-D65DD84391D8</vt:lpwstr>
  </property>
  <property fmtid="{D5CDD505-2E9C-101B-9397-08002B2CF9AE}" pid="3" name="ArticulatePath">
    <vt:lpwstr>عرض تقديمي من Microsoft PowerPoint جديد</vt:lpwstr>
  </property>
</Properties>
</file>