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6858000" cy="9144000"/>
  <p:custDataLst>
    <p:tags r:id="rId5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7" d="100"/>
          <a:sy n="57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49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50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4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51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52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946944036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3" Type="http://schemas.openxmlformats.org/officeDocument/2006/relationships/image" Target="../media/image51.tmp"/><Relationship Id="rId7" Type="http://schemas.openxmlformats.org/officeDocument/2006/relationships/image" Target="../media/image55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mp"/><Relationship Id="rId5" Type="http://schemas.openxmlformats.org/officeDocument/2006/relationships/image" Target="../media/image53.tmp"/><Relationship Id="rId4" Type="http://schemas.openxmlformats.org/officeDocument/2006/relationships/image" Target="../media/image52.tmp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9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5.tmp"/><Relationship Id="rId4" Type="http://schemas.openxmlformats.org/officeDocument/2006/relationships/image" Target="../media/image74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tmp"/><Relationship Id="rId4" Type="http://schemas.openxmlformats.org/officeDocument/2006/relationships/image" Target="../media/image90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tmp"/><Relationship Id="rId5" Type="http://schemas.microsoft.com/office/2007/relationships/hdphoto" Target="../media/hdphoto2.wdp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51520" y="328720"/>
            <a:ext cx="4163577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الثاني عشر </a:t>
            </a:r>
          </a:p>
        </p:txBody>
      </p:sp>
      <p:sp>
        <p:nvSpPr>
          <p:cNvPr id="7" name="موجة مزدوجة 6"/>
          <p:cNvSpPr/>
          <p:nvPr/>
        </p:nvSpPr>
        <p:spPr>
          <a:xfrm>
            <a:off x="0" y="1484784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التداخل والحيود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192335" y="2780928"/>
            <a:ext cx="3875609" cy="923330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kern="0" dirty="0">
                <a:solidFill>
                  <a:srgbClr val="FFFF00"/>
                </a:solidFill>
                <a:latin typeface="GEFlow-Bold"/>
              </a:rPr>
              <a:t>الدرس الأول </a:t>
            </a:r>
            <a:endParaRPr lang="ar-SA" sz="54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51521" y="4243802"/>
            <a:ext cx="3456384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6000" b="1" kern="0" dirty="0">
                <a:solidFill>
                  <a:srgbClr val="FF0000"/>
                </a:solidFill>
                <a:latin typeface="Franklin Gothic Book"/>
              </a:rPr>
              <a:t>التداخل</a:t>
            </a:r>
            <a:endParaRPr lang="ar-EG" sz="6000" b="1" kern="0" dirty="0">
              <a:solidFill>
                <a:srgbClr val="FF0000"/>
              </a:solidFill>
              <a:latin typeface="Franklin Gothic Book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6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4975225" y="1954213"/>
            <a:ext cx="969963" cy="479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90" y="444756"/>
            <a:ext cx="7048500" cy="11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47" y="2702927"/>
            <a:ext cx="7199870" cy="2375958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4986338" y="2276475"/>
            <a:ext cx="969962" cy="47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72771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11824"/>
            <a:ext cx="6436220" cy="1552795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7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4854575" y="3429000"/>
            <a:ext cx="968375" cy="47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062038"/>
            <a:ext cx="711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43497"/>
            <a:ext cx="3664023" cy="1989041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7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4716463" y="3281363"/>
            <a:ext cx="969962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68407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64" y="4077072"/>
            <a:ext cx="6272882" cy="2335648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0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67544" y="116632"/>
            <a:ext cx="4163577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الثاني عشر </a:t>
            </a:r>
          </a:p>
        </p:txBody>
      </p:sp>
      <p:sp>
        <p:nvSpPr>
          <p:cNvPr id="7" name="موجة مزدوجة 6"/>
          <p:cNvSpPr/>
          <p:nvPr/>
        </p:nvSpPr>
        <p:spPr>
          <a:xfrm>
            <a:off x="467544" y="1124744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التداخل والحيود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43147" y="2342018"/>
            <a:ext cx="4024798" cy="1108075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الثاني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-1076592" y="4005064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9600" b="1" kern="0" dirty="0">
                <a:solidFill>
                  <a:srgbClr val="FF0000"/>
                </a:solidFill>
                <a:latin typeface="Franklin Gothic Book"/>
              </a:rPr>
              <a:t>الحيود</a:t>
            </a:r>
            <a:endParaRPr lang="ar-EG" sz="9600" b="1" kern="0" dirty="0">
              <a:solidFill>
                <a:srgbClr val="FF0000"/>
              </a:solidFill>
              <a:latin typeface="Franklin Gothic Book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5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144608" y="432048"/>
            <a:ext cx="3784871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288625" y="512009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حيود الشق الأحادي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483768" y="1634024"/>
            <a:ext cx="633670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عندما يمر الضوء الأزرق المترابط خلال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شق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صغير عرضه أكبر من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الطول الموجي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للضوء فإن الضوء يحيد عن كلتا الحافتين،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وتتكون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سلسلة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من  الأهداب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المضيئة والمعتمة على شاشة بعيدة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84158" y="4357553"/>
            <a:ext cx="823401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يتكون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في هذه الحالة نمط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عبارة عن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هدب مركزي عريض ومضيء مع أهداب أقل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سمكا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وأقل إضاءة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على كلا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الجانبين.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1" y="672689"/>
            <a:ext cx="2242939" cy="35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1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323528" y="638686"/>
            <a:ext cx="859551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ولملاحظة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كيف تنتج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مويجات هيجنز نمط الحيود،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تخيل شقا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عرضه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w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مجزأ إلى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عدد زوجي من نقاط هيجنز،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حيث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تعمل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كل نقطة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من هذه النقاط بوصفها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مصدرا نقطيا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لمويجات هيجنز.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جزئ الشق إلى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جزأين متساويين، واختر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مصدرا واحدا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من كل جزء، على أن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يفصل كل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زوج مسافة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w/2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عن الآخر.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سينتج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هذا الزوج من المصادر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الموجات الأسطوانية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المترابطة التي </a:t>
            </a:r>
            <a:r>
              <a:rPr lang="ar-EG" sz="3000" b="1" dirty="0" err="1" smtClean="0">
                <a:latin typeface="Sakkal Majalla" pitchFamily="2" charset="-78"/>
                <a:cs typeface="Sakkal Majalla" pitchFamily="2" charset="-78"/>
              </a:rPr>
              <a:t>ستتداخ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ل.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7396"/>
          <a:stretch>
            <a:fillRect/>
          </a:stretch>
        </p:blipFill>
        <p:spPr bwMode="auto">
          <a:xfrm>
            <a:off x="1686854" y="3592655"/>
            <a:ext cx="6544325" cy="23566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27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144608" y="-2489"/>
            <a:ext cx="3784871" cy="695185"/>
            <a:chOff x="2339752" y="0"/>
            <a:chExt cx="4536504" cy="76470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5288625" y="71391"/>
            <a:ext cx="3672408" cy="5735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نمط الحيود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84158" y="829161"/>
            <a:ext cx="843679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تعطي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المعادلة التالية عرض الحزمة المركزية المضيئة في حيود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الشق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الأحادي.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8" y="1916832"/>
            <a:ext cx="8452338" cy="1224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5237215" y="3228101"/>
            <a:ext cx="3784871" cy="574533"/>
            <a:chOff x="2339752" y="0"/>
            <a:chExt cx="4536504" cy="764704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4" name="مستطيل مستدير الزوايا 23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5381232" y="3212976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محزوزات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الحيود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ستطيل 25"/>
          <p:cNvSpPr>
            <a:spLocks noChangeArrowheads="1"/>
          </p:cNvSpPr>
          <p:nvPr/>
        </p:nvSpPr>
        <p:spPr bwMode="auto">
          <a:xfrm>
            <a:off x="584157" y="3861048"/>
            <a:ext cx="8436791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محزوز </a:t>
            </a:r>
            <a:r>
              <a:rPr lang="ar-SA" alt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الحيود : </a:t>
            </a:r>
            <a:r>
              <a:rPr lang="ar-SA" altLang="ar-SA" sz="3000" b="1" dirty="0">
                <a:latin typeface="Sakkal Majalla" pitchFamily="2" charset="-78"/>
                <a:cs typeface="Sakkal Majalla" pitchFamily="2" charset="-78"/>
              </a:rPr>
              <a:t>أداة مكونة من شقوق عدة مفردة تسبب حيود الضوء، وتكون نمط حيود ناتجا عن تراكب أنماط ناتجة عن حيود 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شق </a:t>
            </a:r>
            <a:r>
              <a:rPr lang="ar-SA" altLang="ar-SA" sz="3000" b="1" dirty="0">
                <a:latin typeface="Sakkal Majalla" pitchFamily="2" charset="-78"/>
                <a:cs typeface="Sakkal Majalla" pitchFamily="2" charset="-78"/>
              </a:rPr>
              <a:t>مفرد.</a:t>
            </a:r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584158" y="4941168"/>
            <a:ext cx="8380330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من أنواع محزوزات الحيود  </a:t>
            </a:r>
          </a:p>
          <a:p>
            <a:pPr lvl="0" algn="ctr" eaLnBrk="1" hangingPunct="1"/>
            <a:r>
              <a:rPr lang="ar-SA" altLang="ar-SA" sz="3000" b="1" dirty="0">
                <a:latin typeface="Sakkal Majalla" pitchFamily="2" charset="-78"/>
                <a:cs typeface="Sakkal Majalla" pitchFamily="2" charset="-78"/>
              </a:rPr>
              <a:t>1 : 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محزوز </a:t>
            </a:r>
            <a:r>
              <a:rPr lang="ar-EG" altLang="ar-SA" sz="3000" b="1" dirty="0" smtClean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لنفاذ. </a:t>
            </a:r>
            <a:r>
              <a:rPr lang="ar-EG" altLang="ar-SA" sz="3000" b="1" dirty="0" smtClean="0"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EG" altLang="ar-SA" sz="3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altLang="ar-SA" sz="3000" b="1" dirty="0">
                <a:latin typeface="Sakkal Majalla" pitchFamily="2" charset="-78"/>
                <a:cs typeface="Sakkal Majalla" pitchFamily="2" charset="-78"/>
              </a:rPr>
              <a:t>المحزوز الغشائي</a:t>
            </a:r>
            <a:r>
              <a:rPr lang="ar-SA" altLang="ar-SA" sz="3000" b="1" dirty="0" smtClean="0">
                <a:latin typeface="Sakkal Majalla" pitchFamily="2" charset="-78"/>
                <a:cs typeface="Sakkal Majalla" pitchFamily="2" charset="-78"/>
              </a:rPr>
              <a:t>.  </a:t>
            </a:r>
            <a:r>
              <a:rPr lang="ar-EG" altLang="ar-SA" sz="3000" b="1" dirty="0" smtClean="0">
                <a:latin typeface="Sakkal Majalla" pitchFamily="2" charset="-78"/>
                <a:cs typeface="Sakkal Majalla" pitchFamily="2" charset="-78"/>
              </a:rPr>
              <a:t> 3</a:t>
            </a:r>
            <a:r>
              <a:rPr lang="ar-SA" alt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alt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: محزوزات الانعكاس</a:t>
            </a:r>
            <a:r>
              <a:rPr lang="ar-SA" alt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alt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66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144608" y="203898"/>
            <a:ext cx="3784871" cy="695185"/>
            <a:chOff x="2339752" y="0"/>
            <a:chExt cx="4536504" cy="76470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5288625" y="277778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أنوع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محزوزات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الحيود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84157" y="1189201"/>
            <a:ext cx="829006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u="sng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محزوز </a:t>
            </a:r>
            <a:r>
              <a:rPr lang="ar-EG" sz="30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النفاذ</a:t>
            </a:r>
            <a:r>
              <a:rPr lang="ar-EG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ويصنع هذا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المحزوز بعمل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خدوش على زجاج منفذ للضوء في صورة خطوط رفيعة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جدا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بوساطة رأس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من الألماس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؛ حيث تعمل الفراغات بين خطوط الخدوش كالشقوق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584157" y="2845385"/>
            <a:ext cx="829006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u="sng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المحزوز </a:t>
            </a:r>
            <a:r>
              <a:rPr lang="ar-EG" sz="30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الغشائي</a:t>
            </a:r>
            <a:r>
              <a:rPr lang="ar-EG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ويصنع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هذا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المحزوز بضغط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صفيحة رقيقة من البلاستيك على محزوز زجاجي، وعندما تسحب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صفيحة البلاستيك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الرقيقة خارج المحزوز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يتكون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أثر على سطحها مماثل للمحزوز الزجاجي.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85623" y="4501569"/>
            <a:ext cx="826992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u="sng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محزوزات </a:t>
            </a:r>
            <a:r>
              <a:rPr lang="ar-EG" sz="30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الانعكاس</a:t>
            </a:r>
            <a:r>
              <a:rPr lang="ar-EG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ويصنع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هذا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النوع بوساطة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حفر خطوط رفيعة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جدا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على سطوح طبقة معدنية أو زجاج عاكس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54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build="p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144608" y="44624"/>
            <a:ext cx="3784871" cy="695185"/>
            <a:chOff x="2339752" y="0"/>
            <a:chExt cx="4536504" cy="76470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5288625" y="118504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قياس الطول الموجي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74421" y="836712"/>
            <a:ext cx="829006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altLang="ar-SA" sz="3000" b="1" dirty="0">
                <a:latin typeface="Sakkal Majalla" pitchFamily="2" charset="-78"/>
                <a:cs typeface="Sakkal Majalla" pitchFamily="2" charset="-78"/>
              </a:rPr>
              <a:t>يسمى الجهاز الذي تقاس به الأطوال الموجية للضوء باستخدام محزوز الحيود المطياف</a:t>
            </a:r>
            <a:r>
              <a:rPr lang="ar-EG" altLang="ar-SA" sz="30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A" alt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74421" y="1996391"/>
            <a:ext cx="829006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حيث يبعث المصدر المراد تحليله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ضوءا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يوجه نحو شق، وينفذ الضوء عبر الشق ليسقط على محزوز الحيود، فينتج المحزوز نمط حيود يمكن مشاهدته بتلسكوب المطياف.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75887" y="3580567"/>
            <a:ext cx="826992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ويكون نمط الحيود المتكون بوساطة محزوز حيود عبارة عن أهداب مضيئة ضيقة تفصلها مسافات متساوية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83568" y="4717593"/>
            <a:ext cx="826992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وكلما زاد عدد الشقوق لكل وحدة طول من المحزوز تكونت أهداب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أكثر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ضيق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نمط الحيود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40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build="p" animBg="1"/>
      <p:bldP spid="3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705633" y="93298"/>
            <a:ext cx="5011278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088280" y="173259"/>
            <a:ext cx="466018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تداخل الضوء المترابط (المتزامن)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418372" y="980728"/>
            <a:ext cx="247862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الضوء المترابط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8673" y="4886279"/>
            <a:ext cx="7308304" cy="97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كما يمكن توليدها أيضا من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مصادر نقطية عدة عندما تتزامن هذه المصادر النقطية جميعها، كما في أشعة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الليزر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EG" sz="3000" b="1" dirty="0">
              <a:ln w="50800"/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48672" y="4065904"/>
            <a:ext cx="7287689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يمكن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توليد مقدمة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موجة</a:t>
            </a:r>
            <a:r>
              <a:rPr lang="en-US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منتظمة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 مصدر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نقطي</a:t>
            </a:r>
            <a:r>
              <a:rPr lang="en-US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EG" sz="3000" b="1" dirty="0">
              <a:ln w="50800"/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15616" y="1700808"/>
            <a:ext cx="7308304" cy="97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وهو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الضوء الناتج عن تراكب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ضوأي</a:t>
            </a:r>
            <a:r>
              <a:rPr lang="en-US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مصدرين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أكثر،</a:t>
            </a:r>
            <a:r>
              <a:rPr lang="en-US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مشكلا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مقدمات موجات منتظمة</a:t>
            </a:r>
            <a:endParaRPr lang="ar-EG" sz="3000" b="1" dirty="0">
              <a:ln w="50800"/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28058" y="2870055"/>
            <a:ext cx="7308304" cy="97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وتحدث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ظاهرة التداخل نتيجة تراكب موجات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ضوئية</a:t>
            </a:r>
            <a:r>
              <a:rPr lang="en-US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صادرة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مصادر ضوئية مترابطة فقط</a:t>
            </a:r>
            <a:endParaRPr lang="ar-EG" sz="3000" b="1" dirty="0">
              <a:ln w="50800"/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66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16" grpId="0" build="p" animBg="1"/>
      <p:bldP spid="17" grpId="0" build="p" animBg="1"/>
      <p:bldP spid="18" grpId="0" build="p" animBg="1"/>
      <p:bldP spid="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2046364" y="44624"/>
            <a:ext cx="690712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لذا يمكن قياس المسافة بين الأهداب المضيئة باستخدام المطياف بدقة أكبر، مقارنة باستخدام الشق المزدوج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83568" y="1124744"/>
            <a:ext cx="826992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ويمكن إيجاد الطول الموجي بقياس الزاوية </a:t>
            </a:r>
            <a:r>
              <a:rPr lang="el-GR" sz="3000" b="1" dirty="0">
                <a:latin typeface="Times New Roman"/>
                <a:cs typeface="Sakkal Majalla" pitchFamily="2" charset="-78"/>
              </a:rPr>
              <a:t>θ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بين الهدب المركزي المضيء والهدب المضيء ذي الرتبة الأولى.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93421" y="2212415"/>
            <a:ext cx="826992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الطول الموجي من محزوز الحيود      </a:t>
            </a:r>
          </a:p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الطول الموجي للضوء يساوي المسافة الفاصلة بين الشقوق المضروبة في جيب الزاوية التي يتكوَّن عندها الهدب المضيء ذو الرتبة الأولى.</a:t>
            </a:r>
          </a:p>
        </p:txBody>
      </p:sp>
      <p:grpSp>
        <p:nvGrpSpPr>
          <p:cNvPr id="26" name="مجموعة 25"/>
          <p:cNvGrpSpPr/>
          <p:nvPr/>
        </p:nvGrpSpPr>
        <p:grpSpPr>
          <a:xfrm>
            <a:off x="5181749" y="3804298"/>
            <a:ext cx="3784871" cy="695185"/>
            <a:chOff x="2339752" y="0"/>
            <a:chExt cx="4536504" cy="764704"/>
          </a:xfrm>
        </p:grpSpPr>
        <p:sp>
          <p:nvSpPr>
            <p:cNvPr id="27" name="مستطيل مستدير الزوايا 2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5325766" y="3878178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قوة التمييز للعدسات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11560" y="4543960"/>
            <a:ext cx="826992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تعمل العدسة المستديرة في المنظار الفلكي والمجهر - وحتى في العين- عمل ثقب أو فتحة تسمح للضوء بالمرور من خلالها. وتسبب الفتحة حيود الضوء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تما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مً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كما يفعل الشق الأحادي.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4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32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392859" cy="46085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64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657961" y="188640"/>
            <a:ext cx="2274974" cy="695185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6948264" y="262520"/>
            <a:ext cx="20162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معيار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ريليه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84157" y="1092696"/>
            <a:ext cx="8164307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وينص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أنه إذا سقط مركز البقعة المضيئة لصورة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أحد النجمين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على الحلقة المعتمة الأولى للنجم الثاني فإن الصورتين تكونان عند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حد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الفصل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أو التمييز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؛ أي أن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المشاهد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يكون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قادرا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على تحديد أن هناك نجمين بدلاً من نجم واحد فقط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84157" y="4399944"/>
            <a:ext cx="816430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المسافة الفاصلة بين جسمين عندما يكونان عند حد التمييز تساوي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1.22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مضروبًا في الطول الموجي للضوء والمسافة من الفتحة المستديرة إلى الجسمين مقسومًا على قطر الفتحة المستديرة.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486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40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64" y="404664"/>
            <a:ext cx="16573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40" y="1123950"/>
            <a:ext cx="7418388" cy="26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مستدير الزوايا 15"/>
          <p:cNvSpPr/>
          <p:nvPr/>
        </p:nvSpPr>
        <p:spPr>
          <a:xfrm>
            <a:off x="4843463" y="4005263"/>
            <a:ext cx="969962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94141"/>
            <a:ext cx="2798090" cy="901081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843463" y="4437063"/>
            <a:ext cx="969962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1670943" y="476672"/>
            <a:ext cx="7221537" cy="3737223"/>
            <a:chOff x="4788024" y="992981"/>
            <a:chExt cx="4257675" cy="3305175"/>
          </a:xfrm>
        </p:grpSpPr>
        <p:pic>
          <p:nvPicPr>
            <p:cNvPr id="512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92981"/>
              <a:ext cx="4257675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326481"/>
              <a:ext cx="4257675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62265"/>
            <a:ext cx="3506111" cy="1058893"/>
          </a:xfrm>
          <a:prstGeom prst="rect">
            <a:avLst/>
          </a:prstGeom>
        </p:spPr>
      </p:pic>
      <p:grpSp>
        <p:nvGrpSpPr>
          <p:cNvPr id="13" name="مجموعة 1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49" y="404664"/>
            <a:ext cx="73152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29" y="2674604"/>
            <a:ext cx="5944511" cy="3634162"/>
          </a:xfrm>
          <a:prstGeom prst="rect">
            <a:avLst/>
          </a:prstGeom>
        </p:spPr>
      </p:pic>
      <p:sp>
        <p:nvSpPr>
          <p:cNvPr id="16" name="مستطيل مستدير الزوايا 15"/>
          <p:cNvSpPr/>
          <p:nvPr/>
        </p:nvSpPr>
        <p:spPr>
          <a:xfrm>
            <a:off x="4234657" y="1821929"/>
            <a:ext cx="969962" cy="47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5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92" y="758773"/>
            <a:ext cx="6875635" cy="123986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8" y="2246312"/>
            <a:ext cx="7672938" cy="3126903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8" y="764704"/>
            <a:ext cx="7582852" cy="20408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95" y="3134549"/>
            <a:ext cx="7246436" cy="1543223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3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5" y="888102"/>
            <a:ext cx="8127915" cy="14607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3" y="2638340"/>
            <a:ext cx="7686157" cy="3022908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2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0290"/>
            <a:ext cx="7197527" cy="24813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75" y="3197711"/>
            <a:ext cx="6709941" cy="3334259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3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195736" y="93298"/>
            <a:ext cx="6521175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2699792" y="173259"/>
            <a:ext cx="604867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تجربة تداخل الشق المزدوج (تجربة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يونج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93981" y="4895760"/>
            <a:ext cx="6768752" cy="97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وتوجد بين الأهداب المضيئة مساحات معتمة (أهداب معتمة)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بسبب حدوث تداخل هدام</a:t>
            </a:r>
            <a:endParaRPr lang="ar-EG" sz="3000" b="1" dirty="0">
              <a:ln w="50800"/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93981" y="3743632"/>
            <a:ext cx="6768752" cy="97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كما ينتج</a:t>
            </a:r>
            <a:r>
              <a:rPr lang="en-US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على كل جانب حزما مضيئة أخرى تفصلها فراغات متساوية تقريبا، وعرضها متساو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تقريبا.</a:t>
            </a:r>
            <a:endParaRPr lang="ar-EG" sz="3000" b="1" dirty="0">
              <a:ln w="50800"/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62088" y="2627080"/>
            <a:ext cx="6802400" cy="919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ينتج التداخل البنّاء حزمة</a:t>
            </a:r>
            <a:r>
              <a:rPr lang="en-US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ضوئية مركزية مضيئة (هدبا مضيئا) بلون معين على الشاشة،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EG" sz="3000" b="1" dirty="0">
              <a:ln w="50800"/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195736" y="1052736"/>
            <a:ext cx="6768752" cy="1430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فقد وجه </a:t>
            </a:r>
            <a:r>
              <a:rPr lang="ar-EG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يونج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ضوءا مترابطا على شقين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ضيقين 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وقريبين في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حاجز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؛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حيث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استخدم ضوء أحادي</a:t>
            </a:r>
            <a:r>
              <a:rPr lang="en-US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اللون؛ وهو ضوء له طول موجي واحد فقط</a:t>
            </a:r>
            <a:endParaRPr lang="ar-EG" sz="3000" b="1" dirty="0">
              <a:ln w="50800"/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85010" y="1098972"/>
            <a:ext cx="1966710" cy="4274244"/>
            <a:chOff x="85010" y="1098972"/>
            <a:chExt cx="1966710" cy="4274244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" y="1098972"/>
              <a:ext cx="1145100" cy="427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46" y="1114389"/>
              <a:ext cx="1084074" cy="423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مربع نص 2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69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3768" y="896906"/>
            <a:ext cx="6520780" cy="2355882"/>
            <a:chOff x="4952415" y="896906"/>
            <a:chExt cx="4196149" cy="120984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415" y="896906"/>
              <a:ext cx="4191585" cy="457264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927" y="1354170"/>
              <a:ext cx="4159637" cy="752580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17" y="3573016"/>
            <a:ext cx="7162265" cy="1584176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1" y="404664"/>
            <a:ext cx="6820373" cy="18528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27825"/>
            <a:ext cx="5596524" cy="12901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09" y="3386741"/>
            <a:ext cx="6057405" cy="26253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5" y="3068960"/>
            <a:ext cx="1771402" cy="8857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6" y="3924849"/>
            <a:ext cx="1540976" cy="8883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9" y="4754425"/>
            <a:ext cx="1864514" cy="83116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3" y="5585594"/>
            <a:ext cx="1641810" cy="499681"/>
          </a:xfrm>
          <a:prstGeom prst="rect">
            <a:avLst/>
          </a:prstGeom>
        </p:spPr>
      </p:pic>
      <p:grpSp>
        <p:nvGrpSpPr>
          <p:cNvPr id="13" name="مجموعة 12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8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9" y="356486"/>
            <a:ext cx="6021482" cy="11088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9" y="1642690"/>
            <a:ext cx="6021061" cy="12956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23" y="3140490"/>
            <a:ext cx="6439794" cy="3198190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5397"/>
            <a:ext cx="6209307" cy="28966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64467"/>
            <a:ext cx="4536780" cy="280848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9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447"/>
            <a:ext cx="6420490" cy="33955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19" y="3863068"/>
            <a:ext cx="7037643" cy="253550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5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65" y="388309"/>
            <a:ext cx="5563835" cy="57535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3" y="4221088"/>
            <a:ext cx="2842251" cy="105938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6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830013"/>
            <a:ext cx="7524328" cy="32076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40846"/>
            <a:ext cx="4609657" cy="139084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5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1170"/>
            <a:ext cx="7020272" cy="42248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52278"/>
            <a:ext cx="3296703" cy="1083202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8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49" y="332656"/>
            <a:ext cx="5682856" cy="56566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8" y="4581128"/>
            <a:ext cx="2433542" cy="91537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1" y="476672"/>
            <a:ext cx="7186301" cy="24837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37" y="2374431"/>
            <a:ext cx="2322047" cy="8195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85" y="3557118"/>
            <a:ext cx="7296273" cy="24991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09" y="5415795"/>
            <a:ext cx="3657945" cy="896317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1201260" y="260648"/>
            <a:ext cx="7749392" cy="18722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وتعتمد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مواقع حزم التداخل البناء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والهدام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على الطول الموجي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للضوء الساقط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. وعندما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يستخدم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ضوء أبيض في تجربة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شقي </a:t>
            </a:r>
            <a:r>
              <a:rPr lang="ar-EG" sz="3000" b="1" dirty="0" err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يونج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فإن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التداخل يسبب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ظهور أطياف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ملونة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بدلاً من الأهداب المضيئة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والمعتمة</a:t>
            </a:r>
            <a:endParaRPr lang="ar-EG" sz="30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01260" y="2240296"/>
            <a:ext cx="7763228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وتتداخل الأطوال الموجية جميعها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تداخلا بنّاء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في الهدب المركزي المضيء؛ لذا يكون هذا الهدب أبيض دائًما.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188667" y="3355848"/>
            <a:ext cx="7763228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وتنتج مواقع الأهداب الأخر ى الملونة عن تراكب أهداب التداخل التي تحدث، حيث تداخل الأطوال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الموجية لكل 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لون منفصل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تداخلا بنّاء</a:t>
            </a:r>
            <a:endParaRPr lang="ar-EG" sz="30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2940"/>
            <a:ext cx="88220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49" y="4509120"/>
            <a:ext cx="5148263" cy="15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96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77645"/>
            <a:ext cx="7316291" cy="307082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97587"/>
            <a:ext cx="4111457" cy="149507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7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59" y="772854"/>
            <a:ext cx="7083742" cy="30881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20" y="4126794"/>
            <a:ext cx="7566666" cy="1606462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64" y="403121"/>
            <a:ext cx="6948264" cy="40324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64" y="4670991"/>
            <a:ext cx="6677964" cy="180196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7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2" y="457073"/>
            <a:ext cx="7141418" cy="3683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80" y="4140881"/>
            <a:ext cx="7057530" cy="220684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5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0" y="764704"/>
            <a:ext cx="8083057" cy="20162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7443167" cy="296813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9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6" y="869046"/>
            <a:ext cx="8058364" cy="15518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50" y="3587933"/>
            <a:ext cx="7576690" cy="2300898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1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46" y="854758"/>
            <a:ext cx="7812641" cy="14941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1770"/>
            <a:ext cx="2294699" cy="8243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5" y="2895525"/>
            <a:ext cx="7351826" cy="19016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39150"/>
            <a:ext cx="5115024" cy="169681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9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93" y="826890"/>
            <a:ext cx="7180007" cy="24258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05065"/>
            <a:ext cx="4735158" cy="154803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9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71738"/>
            <a:ext cx="7324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2468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35016" y="116632"/>
            <a:ext cx="3672408" cy="103686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الاختبار المقنن </a:t>
            </a:r>
            <a:r>
              <a:rPr lang="ar-SA" sz="2400" b="1" dirty="0" smtClean="0">
                <a:solidFill>
                  <a:prstClr val="white"/>
                </a:solidFill>
              </a:rPr>
              <a:t> 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37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380" y="581958"/>
            <a:ext cx="2863701" cy="780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3755272" y="18296"/>
            <a:ext cx="1224136" cy="12241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أولا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48707"/>
            <a:ext cx="7107768" cy="5628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736" y="3212976"/>
            <a:ext cx="655272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9872" y="6381328"/>
            <a:ext cx="2088232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1183543" y="692696"/>
            <a:ext cx="7749392" cy="20162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لتوليد ضوء مترابط من ضوء غير مترابط، وضع </a:t>
            </a:r>
            <a:r>
              <a:rPr lang="ar-EG" sz="3000" b="1" dirty="0" err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يونج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حاجزا ضوئيا ذا شق ضيق أمام مصدر ضوئي أحادي اللون. ولأن عرض هذا الشق كان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صغيرا</a:t>
            </a:r>
            <a:r>
              <a:rPr lang="ar-SA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جدا</a:t>
            </a:r>
            <a:r>
              <a:rPr lang="ar-EG" sz="30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، فقد نفذ الجزء المترابط من الضوء فقط، ثم حاد هذا الجزء بوساطة الشق، فتولدت مقدمات موجات أسطوانية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4499992" y="2928472"/>
            <a:ext cx="4432943" cy="631986"/>
            <a:chOff x="2339752" y="0"/>
            <a:chExt cx="4536504" cy="76470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0" name="مربع نص 19"/>
          <p:cNvSpPr txBox="1"/>
          <p:nvPr/>
        </p:nvSpPr>
        <p:spPr>
          <a:xfrm>
            <a:off x="4705834" y="2942074"/>
            <a:ext cx="425865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قياس الطول الموجي للضوء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60" y="4053775"/>
            <a:ext cx="7731675" cy="146345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13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8"/>
            <a:ext cx="9144001" cy="6826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2200" y="3284984"/>
            <a:ext cx="2232248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5661248"/>
            <a:ext cx="3456384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9136583" cy="6891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0192" y="2420888"/>
            <a:ext cx="2376264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6021288"/>
            <a:ext cx="3672408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0"/>
            <a:ext cx="7596336" cy="6884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3573016"/>
            <a:ext cx="309634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" y="4077072"/>
            <a:ext cx="2868048" cy="9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4499992" y="93298"/>
            <a:ext cx="4432943" cy="764704"/>
            <a:chOff x="2339752" y="0"/>
            <a:chExt cx="4536504" cy="764704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3" name="مستطيل مستدير الزوايا 2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4788024" y="173259"/>
            <a:ext cx="417646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التداخل في الأغشية الرقيقة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2" y="652528"/>
            <a:ext cx="3731324" cy="191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955177" y="2636912"/>
            <a:ext cx="7977758" cy="115212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تكون الوان الطيف نتيجة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للتداخل البنّاء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والهدام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للموجات الضوئية؛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بسبب انعكاسها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الغشاء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الرقيق. </a:t>
            </a:r>
            <a:endParaRPr lang="ar-EG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228184" y="3861048"/>
            <a:ext cx="270475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تحسين (تعزيز) اللون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55177" y="4653136"/>
            <a:ext cx="7977758" cy="10801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يحدث هذا عندما يكون للموجتين المنعكستين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الطور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نفسه بالنسبة لطول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موجي محدد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1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build="p" animBg="1"/>
      <p:bldP spid="27" grpId="0" animBg="1"/>
      <p:bldP spid="2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7339857" y="44624"/>
            <a:ext cx="162463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5296" y="620688"/>
            <a:ext cx="8162038" cy="15841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يحدث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تداخل الغشاء الرقيق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طبيعيا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جناحي فراشة </a:t>
            </a:r>
            <a:r>
              <a:rPr lang="ar-EG" sz="3000" b="1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المورفو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فاللون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الأزرق المتلألئ للفراشة هو نتيجة للنتوءات التي تبرز خارجة من القشور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الداخلية لجناح الفراشة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EG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27584" y="2348880"/>
            <a:ext cx="8162038" cy="15841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prstMaterial="metal">
              <a:contourClr>
                <a:schemeClr val="bg2"/>
              </a:contourClr>
            </a:sp3d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حيث ينعكس الضوء وينكسر خلال سلسلة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 التراكيب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التي تشبه الدرج،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مما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يؤدي إلى تكوين نمط تداخل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أزرق اللون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؛ يؤدي بدوره إلى ظهور الفراشة كأنها تصدر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وميضا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يمكن ملاحظته عند النظر إليها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EG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62238"/>
            <a:ext cx="3019425" cy="166650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357290" cy="19442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2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36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build="p" animBg="1"/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04664"/>
            <a:ext cx="2260334" cy="5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1"/>
            <a:ext cx="6639032" cy="23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148263" y="3844925"/>
            <a:ext cx="969962" cy="47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57" y="4870276"/>
            <a:ext cx="3513679" cy="1079004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1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5004048" y="2830041"/>
            <a:ext cx="969963" cy="47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67687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27" y="3356992"/>
            <a:ext cx="5934365" cy="3025859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9738</TotalTime>
  <Words>1095</Words>
  <Application>Microsoft Office PowerPoint</Application>
  <PresentationFormat>عرض على الشاشة (3:4)‏</PresentationFormat>
  <Paragraphs>210</Paragraphs>
  <Slides>52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6068</cp:revision>
  <dcterms:created xsi:type="dcterms:W3CDTF">2015-01-26T14:26:28Z</dcterms:created>
  <dcterms:modified xsi:type="dcterms:W3CDTF">2017-01-10T19:51:34Z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