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1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9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3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2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4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1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0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9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9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الفصل الثالث</a:t>
            </a:r>
          </a:p>
          <a:p>
            <a:r>
              <a:rPr lang="ar-EG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طرائق الطرح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6" y="1628800"/>
            <a:ext cx="8001056" cy="332398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3-1 الطرح بالعد التنازلى.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3-2 طرح الصفر وطرح الكل.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3-3  الطرح باستعمال حقائق جمع العدد إلى نفسه.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3-4 أحل المسألة : أخمن وأتحقق.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3-5 العلاقة بين الجمع والطرح.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3-6 الأعداد المفقودة.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3-7 الحقائق المترابطة.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الرئيسية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38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– 5 العلاقة بين الجمع والطرح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الطرح مستعملا حقائق الجمع.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262982"/>
              </p:ext>
            </p:extLst>
          </p:nvPr>
        </p:nvGraphicFramePr>
        <p:xfrm>
          <a:off x="285722" y="1785926"/>
          <a:ext cx="8643996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666"/>
                <a:gridCol w="1440666"/>
                <a:gridCol w="1440666"/>
                <a:gridCol w="1667912"/>
                <a:gridCol w="1213420"/>
                <a:gridCol w="1440666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6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15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8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13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11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6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12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15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442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+ 8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 + 5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+ 7=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507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17 – 8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13 - 5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14 - 7=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48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أكتب جملا عددية لأحل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071546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عماد 15 كتابا. قرأ منها 8 كتب.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كم كتابا لم يقرأه بعد؟     	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    15   -  8  = 7    كتب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2786058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رسمت سناء 8 صور خلال الشهر الماضى. ورسمت 9 صور فى هذا الشهر.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كم صورة رسمت سناء فى الشهرين؟              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8   +   9    =  17     صورة</a:t>
            </a: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83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– 6 الأعداد المفقودة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الطرح مستعملا حقائق الجمع.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00249"/>
              </p:ext>
            </p:extLst>
          </p:nvPr>
        </p:nvGraphicFramePr>
        <p:xfrm>
          <a:off x="357158" y="1785926"/>
          <a:ext cx="8572560" cy="402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302104"/>
                <a:gridCol w="2126920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ar-EG" sz="2400" b="1" u="sng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9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+6 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15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8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</a:t>
                      </a:r>
                      <a:r>
                        <a:rPr lang="ar-EG" sz="2400" b="1" u="sng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ar-EG" sz="2400" b="1" u="sng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16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ar-EG" sz="2400" b="1" u="sng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</a:t>
                      </a:r>
                      <a:r>
                        <a:rPr lang="ar-EG" sz="2400" b="1" u="sng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5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 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</a:t>
                      </a:r>
                      <a:r>
                        <a:rPr lang="ar-EG" sz="2400" b="1" u="sng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442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= 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 + 3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+ 7= 13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41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071546"/>
            <a:ext cx="8244916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يلعب داوود وأصدقاؤه بطائراتهم الورقية. وكان معهم 16 طائرة, علق بعضها فى الأشجار, فبقى معهم 7 طائرات.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كم طائرة ورقية علقت فى الأشجار؟     	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7   +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= 16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		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16 –   7      =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9                    9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طائرات ورقية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3500438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كان على الشاطئ 15 قاربا. انطلق بعضها على البحر, وبقى على الشاطئ 9 قوارب.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كم قاربا انطلق إلى البحر؟              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9   +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=  15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15   -   9    =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6                   6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قوارب</a:t>
            </a: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76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ar-EG" sz="2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7 الحقائق المترابطة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أكمل الحقائق المترابطة الآتيةس.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45094"/>
              </p:ext>
            </p:extLst>
          </p:nvPr>
        </p:nvGraphicFramePr>
        <p:xfrm>
          <a:off x="571471" y="1785926"/>
          <a:ext cx="8358247" cy="4297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23257"/>
                <a:gridCol w="2223257"/>
                <a:gridCol w="2223257"/>
                <a:gridCol w="1688476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+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= 10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10 –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= 5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6 +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= 12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12 –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= 6</a:t>
                      </a:r>
                    </a:p>
                    <a:p>
                      <a:pPr algn="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r>
                        <a:rPr lang="ar-EG" sz="2400" b="1" u="none" baseline="0" dirty="0" smtClean="0">
                          <a:solidFill>
                            <a:srgbClr val="002060"/>
                          </a:solidFill>
                        </a:rPr>
                        <a:t> + 9 = </a:t>
                      </a:r>
                      <a:r>
                        <a:rPr lang="ar-EG" sz="2400" b="1" u="none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pPr algn="r" rtl="1"/>
                      <a:r>
                        <a:rPr lang="ar-EG" sz="2400" b="1" u="none" baseline="0" dirty="0" smtClean="0">
                          <a:solidFill>
                            <a:srgbClr val="002060"/>
                          </a:solidFill>
                        </a:rPr>
                        <a:t>9 + 6 = </a:t>
                      </a:r>
                      <a:r>
                        <a:rPr lang="ar-EG" sz="2400" b="1" u="none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pPr algn="r" rtl="1"/>
                      <a:r>
                        <a:rPr lang="ar-EG" sz="2400" b="1" u="none" baseline="0" dirty="0" smtClean="0">
                          <a:solidFill>
                            <a:srgbClr val="002060"/>
                          </a:solidFill>
                        </a:rPr>
                        <a:t>15 – 9 = </a:t>
                      </a:r>
                      <a:r>
                        <a:rPr lang="ar-EG" sz="2400" b="1" u="none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  <a:p>
                      <a:pPr algn="r" rtl="1"/>
                      <a:r>
                        <a:rPr lang="ar-EG" sz="2400" b="1" u="none" baseline="0" dirty="0" smtClean="0">
                          <a:solidFill>
                            <a:srgbClr val="002060"/>
                          </a:solidFill>
                        </a:rPr>
                        <a:t>16 – 6 = </a:t>
                      </a:r>
                      <a:r>
                        <a:rPr lang="ar-EG" sz="2400" b="1" u="none" baseline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+ 9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+ 5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14 –</a:t>
                      </a:r>
                      <a:r>
                        <a:rPr lang="ar-EG" sz="2400" b="1" u="none" baseline="0" dirty="0" smtClean="0">
                          <a:solidFill>
                            <a:srgbClr val="002060"/>
                          </a:solidFill>
                        </a:rPr>
                        <a:t> 9 = </a:t>
                      </a:r>
                      <a:r>
                        <a:rPr lang="ar-EG" sz="2400" b="1" u="none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pPr algn="r" rtl="1"/>
                      <a:r>
                        <a:rPr lang="ar-EG" sz="2400" b="1" u="none" baseline="0" dirty="0" smtClean="0">
                          <a:solidFill>
                            <a:srgbClr val="002060"/>
                          </a:solidFill>
                        </a:rPr>
                        <a:t>14 – 5 = </a:t>
                      </a:r>
                      <a:r>
                        <a:rPr lang="ar-EG" sz="2400" b="1" u="none" baseline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= 12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+ 7 = 12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12 –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= 7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12 –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= 5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+ 7 = 13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= 13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13 –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= 6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13 –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= 7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536017" y="1785926"/>
            <a:ext cx="6304404" cy="4143404"/>
            <a:chOff x="2536017" y="1785926"/>
            <a:chExt cx="6304404" cy="4143404"/>
          </a:xfrm>
        </p:grpSpPr>
        <p:pic>
          <p:nvPicPr>
            <p:cNvPr id="7" name="Picture 4" descr="scan002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131862" y="1857364"/>
              <a:ext cx="1583542" cy="1000132"/>
            </a:xfrm>
            <a:prstGeom prst="rect">
              <a:avLst/>
            </a:prstGeom>
            <a:noFill/>
          </p:spPr>
        </p:pic>
        <p:pic>
          <p:nvPicPr>
            <p:cNvPr id="8" name="Picture 4" descr="scan002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2857488" y="1785926"/>
              <a:ext cx="1500198" cy="1000132"/>
            </a:xfrm>
            <a:prstGeom prst="rect">
              <a:avLst/>
            </a:prstGeom>
            <a:noFill/>
          </p:spPr>
        </p:pic>
        <p:pic>
          <p:nvPicPr>
            <p:cNvPr id="9" name="Picture 4" descr="scan0023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7143768" y="3143248"/>
              <a:ext cx="1696653" cy="1071570"/>
            </a:xfrm>
            <a:prstGeom prst="rect">
              <a:avLst/>
            </a:prstGeom>
            <a:noFill/>
          </p:spPr>
        </p:pic>
        <p:pic>
          <p:nvPicPr>
            <p:cNvPr id="10" name="Picture 4" descr="scan0023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2643174" y="3143248"/>
              <a:ext cx="1772960" cy="1083476"/>
            </a:xfrm>
            <a:prstGeom prst="rect">
              <a:avLst/>
            </a:prstGeom>
            <a:noFill/>
          </p:spPr>
        </p:pic>
        <p:pic>
          <p:nvPicPr>
            <p:cNvPr id="11" name="Picture 4" descr="scan0023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2536017" y="4714884"/>
              <a:ext cx="1821669" cy="1214446"/>
            </a:xfrm>
            <a:prstGeom prst="rect">
              <a:avLst/>
            </a:prstGeom>
            <a:noFill/>
          </p:spPr>
        </p:pic>
        <p:pic>
          <p:nvPicPr>
            <p:cNvPr id="12" name="Picture 4" descr="scan0023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7072330" y="4714884"/>
              <a:ext cx="1696653" cy="1071570"/>
            </a:xfrm>
            <a:prstGeom prst="rect">
              <a:avLst/>
            </a:prstGeom>
            <a:noFill/>
          </p:spPr>
        </p:pic>
      </p:grpSp>
      <p:sp>
        <p:nvSpPr>
          <p:cNvPr id="15" name="Oval 14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9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83568" y="1071546"/>
            <a:ext cx="8244916" cy="2441881"/>
            <a:chOff x="683568" y="1071546"/>
            <a:chExt cx="8244916" cy="2441881"/>
          </a:xfrm>
        </p:grpSpPr>
        <p:sp>
          <p:nvSpPr>
            <p:cNvPr id="12" name="TextBox 11"/>
            <p:cNvSpPr txBox="1"/>
            <p:nvPr/>
          </p:nvSpPr>
          <p:spPr>
            <a:xfrm>
              <a:off x="683568" y="1071546"/>
              <a:ext cx="8244916" cy="147732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002060"/>
                  </a:solidFill>
                </a:rPr>
                <a:t>رسمت هدى 7 لوحات , ثم رسمت 9 أخرى. كم لوحة رسمت هدى ؟.</a:t>
              </a:r>
            </a:p>
            <a:p>
              <a:pPr marL="342900" indent="-342900">
                <a:lnSpc>
                  <a:spcPct val="150000"/>
                </a:lnSpc>
              </a:pP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002060"/>
                  </a:solidFill>
                </a:rPr>
                <a:t>			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FF0000"/>
                  </a:solidFill>
                </a:rPr>
                <a:t>7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002060"/>
                  </a:solidFill>
                </a:rPr>
                <a:t>   +   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FF0000"/>
                  </a:solidFill>
                </a:rPr>
                <a:t>9   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002060"/>
                  </a:solidFill>
                </a:rPr>
                <a:t>=   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FF0000"/>
                  </a:solidFill>
                </a:rPr>
                <a:t>16</a:t>
              </a:r>
            </a:p>
            <a:p>
              <a:pPr marL="342900" indent="-342900">
                <a:lnSpc>
                  <a:spcPct val="150000"/>
                </a:lnSpc>
              </a:pP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FF0000"/>
                  </a:solidFill>
                </a:rPr>
                <a:t>						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002060"/>
                  </a:solidFill>
                </a:rPr>
                <a:t>رسمت هدى    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FF0000"/>
                  </a:solidFill>
                </a:rPr>
                <a:t>16      </a:t>
              </a:r>
              <a:r>
                <a:rPr lang="ar-EG" sz="2000" b="1" dirty="0">
                  <a:ln w="10541" cmpd="sng">
                    <a:noFill/>
                    <a:prstDash val="solid"/>
                  </a:ln>
                  <a:solidFill>
                    <a:srgbClr val="002060"/>
                  </a:solidFill>
                </a:rPr>
                <a:t>لوحة </a:t>
              </a:r>
            </a:p>
          </p:txBody>
        </p:sp>
        <p:pic>
          <p:nvPicPr>
            <p:cNvPr id="6" name="Picture 4" descr="scan002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214942" y="2071678"/>
              <a:ext cx="2643206" cy="1441749"/>
            </a:xfrm>
            <a:prstGeom prst="rect">
              <a:avLst/>
            </a:prstGeom>
            <a:noFill/>
          </p:spPr>
        </p:pic>
      </p:grpSp>
      <p:sp>
        <p:nvSpPr>
          <p:cNvPr id="9" name="Oval 8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1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– 1 الطرح بالعد التنازلى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أجد ناتج الطرح بالعد التنازلى, مستعينا بخط الأعداد: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9" name="Picture 4" descr="scan001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66" y="1714488"/>
            <a:ext cx="8143900" cy="642939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0035" y="2428867"/>
          <a:ext cx="8286807" cy="36433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520477"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6 – 2 =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أبدأ بالعدد  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أعد تنازليا   </a:t>
                      </a:r>
                      <a:r>
                        <a:rPr lang="ar-EG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12 – 4 =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أبدأ</a:t>
                      </a:r>
                      <a:r>
                        <a:rPr lang="ar-EG" sz="2800" b="0" baseline="0" dirty="0" smtClean="0">
                          <a:solidFill>
                            <a:srgbClr val="002060"/>
                          </a:solidFill>
                        </a:rPr>
                        <a:t> بالعدد  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أعد تنازليا   </a:t>
                      </a:r>
                      <a:r>
                        <a:rPr lang="ar-EG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ar-EG" sz="28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11 – 2 =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أبدأ</a:t>
                      </a:r>
                      <a:r>
                        <a:rPr lang="ar-EG" sz="2800" b="0" baseline="0" dirty="0" smtClean="0">
                          <a:solidFill>
                            <a:srgbClr val="002060"/>
                          </a:solidFill>
                        </a:rPr>
                        <a:t> بالعدد  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أعد تنازليا   </a:t>
                      </a:r>
                      <a:r>
                        <a:rPr lang="ar-EG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ar-EG" sz="28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7 – 2 =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أبدأ</a:t>
                      </a:r>
                      <a:r>
                        <a:rPr lang="ar-EG" sz="2800" b="0" baseline="0" dirty="0" smtClean="0">
                          <a:solidFill>
                            <a:srgbClr val="002060"/>
                          </a:solidFill>
                        </a:rPr>
                        <a:t> بالعدد  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أعد تنازليا  </a:t>
                      </a:r>
                      <a:r>
                        <a:rPr lang="ar-EG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ar-EG" sz="28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9 – 3 =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أبدأ</a:t>
                      </a:r>
                      <a:r>
                        <a:rPr lang="ar-EG" sz="2800" b="0" baseline="0" dirty="0" smtClean="0">
                          <a:solidFill>
                            <a:srgbClr val="002060"/>
                          </a:solidFill>
                        </a:rPr>
                        <a:t> بالعدد  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أعد تنازليا   </a:t>
                      </a:r>
                      <a:r>
                        <a:rPr lang="ar-EG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ar-EG" sz="28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12 – 3 =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أبدأ</a:t>
                      </a:r>
                      <a:r>
                        <a:rPr lang="ar-EG" sz="2800" b="0" baseline="0" dirty="0" smtClean="0">
                          <a:solidFill>
                            <a:srgbClr val="002060"/>
                          </a:solidFill>
                        </a:rPr>
                        <a:t> بالعدد  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أعد تنازليا   </a:t>
                      </a:r>
                      <a:r>
                        <a:rPr lang="ar-EG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ar-EG" sz="28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10 – 1 = </a:t>
                      </a:r>
                      <a:r>
                        <a:rPr lang="ar-EG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ar-EG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أبدأ</a:t>
                      </a:r>
                      <a:r>
                        <a:rPr lang="ar-EG" sz="2800" b="0" baseline="0" dirty="0" smtClean="0">
                          <a:solidFill>
                            <a:srgbClr val="002060"/>
                          </a:solidFill>
                        </a:rPr>
                        <a:t> بالعدد   </a:t>
                      </a:r>
                      <a:r>
                        <a:rPr lang="ar-EG" sz="2800" b="0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ar-EG" sz="28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2800" b="0" dirty="0" smtClean="0">
                          <a:solidFill>
                            <a:srgbClr val="002060"/>
                          </a:solidFill>
                        </a:rPr>
                        <a:t>أعد تنازليا   </a:t>
                      </a:r>
                      <a:r>
                        <a:rPr lang="ar-EG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ar-EG" sz="28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60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المسألتين الآتيتين باستعمال العد التنازلى: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222857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كان عندى 12 مشبكا للورق. استعملت 5 مشابك منها. فككم مشبكا تبقى ؟     	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    7 مشابك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3000372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اشترى خليل 11 قلم رصاص, واستعمل منها 3 أقلام. فكم قلم رصاص بقى ؟              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  8 أقلام</a:t>
            </a: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57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– 2 طرح الصفر وطرح الكل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الطرح.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30269"/>
              </p:ext>
            </p:extLst>
          </p:nvPr>
        </p:nvGraphicFramePr>
        <p:xfrm>
          <a:off x="571472" y="1785926"/>
          <a:ext cx="8104984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246"/>
                <a:gridCol w="2026246"/>
                <a:gridCol w="2026246"/>
                <a:gridCol w="2026246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12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11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6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9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6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7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3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5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- 2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442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8 - 0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10 - 3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7 - 0=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507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11 - 0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5 - 3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7 - 7=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20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استعمل العد التنازلى فى 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222857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أنار أحمد 8 شمعات, ثم جاء خالد وأطفأها كلها.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فكم شمعة ما زالت مشتعلة ؟     	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    0 شمعة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3000372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حضر 11 طالبا إلى حفل المدرسة , وغادر 3 ممنهم مبكرين.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فكم طالبا لا يزال فى الحفل ؟              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  8 طلاب</a:t>
            </a: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17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– 3 الطرح باستعمال حقائق جمع العدد إلى نفسه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الطرح.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36713"/>
              </p:ext>
            </p:extLst>
          </p:nvPr>
        </p:nvGraphicFramePr>
        <p:xfrm>
          <a:off x="571471" y="1994548"/>
          <a:ext cx="8104985" cy="3291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0997"/>
                <a:gridCol w="1620997"/>
                <a:gridCol w="1620997"/>
                <a:gridCol w="1620997"/>
                <a:gridCol w="1620997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5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- 2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- 0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8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12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10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- 1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- 1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18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16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14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- 7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442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9 - 3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8 - 3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ar-EG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7 - 1=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507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10 - 5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10 - 3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9 - 9=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928662" y="2000240"/>
            <a:ext cx="7143800" cy="2286016"/>
            <a:chOff x="928662" y="2000240"/>
            <a:chExt cx="7143800" cy="2286016"/>
          </a:xfrm>
        </p:grpSpPr>
        <p:sp>
          <p:nvSpPr>
            <p:cNvPr id="7" name="Oval 6"/>
            <p:cNvSpPr/>
            <p:nvPr/>
          </p:nvSpPr>
          <p:spPr>
            <a:xfrm>
              <a:off x="928662" y="2000240"/>
              <a:ext cx="785818" cy="107157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571736" y="2000240"/>
              <a:ext cx="785818" cy="107157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00298" y="3214686"/>
              <a:ext cx="785818" cy="107157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28662" y="3214686"/>
              <a:ext cx="785818" cy="107157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143372" y="3214686"/>
              <a:ext cx="785818" cy="107157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15272" y="2786058"/>
              <a:ext cx="357190" cy="35719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15" name="Oval 14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951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071546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كان مع بسام 18 قرصا مدمجا, أعطى 9 أقراص منها لأخيه.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فكم قرصا تبقى معه؟     	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    18   -  9  =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2786058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استعارت ابتسام 14 كتابا من المكتبة , وقرأت منها 7 كتب 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فكم كتابا لم تقرأه بعد ؟                        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                   14   -  7   =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4572008"/>
            <a:ext cx="7992888" cy="8804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3- انظر إلى المسائل السابقة فى هذه الصفحة , وارسم  ⃝  حول مسائل الطرح التى استعملت فيها حقائق جمع العدد إلى نفسه. وارسم </a:t>
            </a:r>
            <a:r>
              <a:rPr lang="ar-EG" sz="48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□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 حول أى ناتج طرح أقل من 3.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2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– 4 أحل المسائل : أخمن و أتحقق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أختار خطة مناسبة لأحل كل مسألة فيما يأتى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1714488"/>
            <a:ext cx="831635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معى 18 كرة زجاجية , بعضها سوداء , وبعضها حمراء. إذا كان عدد الكرات الحمراء يزيد على عدد الكرات السوداء بـ 4 , فما عدد الكرات السوداء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كرات سوداء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3666184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سعود 22 نموذجا للقوارب والطائرات. إذا كان عدد نماذج الطائرات يرذيد على عدد نماذج القوارب بـ 8 , فكم طائرة وقاربا عند سعود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15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طائرة و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قوارب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418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2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00034" y="857232"/>
            <a:ext cx="831635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تريد شيماء أن تكتب 21 وصفة من وصفات الطعام على 3 صفحات بالتساوى , فكم وصفة ستكتب على كل صفحة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وصفات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2594614"/>
            <a:ext cx="8244916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شارك 20 طالبا وطالبة ف مسابقة القراءة من مدارس مختلفة, هى : جرير الأبتدائية , وحسان بن ثابت الأبتدائية , والمتنبى الأبتدائية. إذا كان عدد المشاركين من مدرسة جرير 5 طلاب , وعدد المشاركين من مدرسة حسان بن ثابت يزيد على عدد المشاركين من مدرسة المتنبى بواحد , فما عدد المشاركين من كل مدرسة؟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جرير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,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حسان بن ثابت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8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, المتنبى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Oval 4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20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1171</Words>
  <Application>Microsoft Office PowerPoint</Application>
  <PresentationFormat>عرض على الشاشة (3:4)‏</PresentationFormat>
  <Paragraphs>313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Hossam</dc:creator>
  <cp:lastModifiedBy>Hossam</cp:lastModifiedBy>
  <cp:revision>1</cp:revision>
  <dcterms:created xsi:type="dcterms:W3CDTF">2016-12-15T05:46:59Z</dcterms:created>
  <dcterms:modified xsi:type="dcterms:W3CDTF">2016-12-15T05:48:15Z</dcterms:modified>
</cp:coreProperties>
</file>