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1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5050B-8299-4426-A34E-80361FD0724A}" type="datetimeFigureOut">
              <a:rPr lang="ar-SA" smtClean="0"/>
              <a:pPr/>
              <a:t>08/01/37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8CA0D-E7E4-4B50-8AA3-D5F70FB82598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92352" y="1428736"/>
            <a:ext cx="7851648" cy="1828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8000" dirty="0" smtClean="0">
                <a:latin typeface="Andalus" pitchFamily="18" charset="-78"/>
                <a:cs typeface="Andalus" pitchFamily="18" charset="-78"/>
              </a:rPr>
              <a:t>تصنيف المثلثات</a:t>
            </a:r>
            <a:endParaRPr lang="ar-SA" sz="8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متطابق الاضلاع             متطابق الضلعين          مختلف الاضلاع</a:t>
            </a:r>
            <a:endParaRPr lang="ar-SY" dirty="0"/>
          </a:p>
        </p:txBody>
      </p:sp>
      <p:sp>
        <p:nvSpPr>
          <p:cNvPr id="4" name="Isosceles Triangle 3"/>
          <p:cNvSpPr/>
          <p:nvPr/>
        </p:nvSpPr>
        <p:spPr>
          <a:xfrm>
            <a:off x="6500826" y="2357430"/>
            <a:ext cx="1714512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" name="Right Triangle 4"/>
          <p:cNvSpPr/>
          <p:nvPr/>
        </p:nvSpPr>
        <p:spPr>
          <a:xfrm>
            <a:off x="3929058" y="2428868"/>
            <a:ext cx="1500198" cy="11430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" name="Right Triangle 5"/>
          <p:cNvSpPr/>
          <p:nvPr/>
        </p:nvSpPr>
        <p:spPr>
          <a:xfrm>
            <a:off x="1071538" y="2714620"/>
            <a:ext cx="1928826" cy="78581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اوجد اطوال المثلث المتطابق الضلعين الاتي : 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en-US" dirty="0" smtClean="0"/>
              <a:t>5x-0.5                </a:t>
            </a:r>
            <a:r>
              <a:rPr lang="ar-SA" dirty="0" smtClean="0"/>
              <a:t>                         </a:t>
            </a:r>
            <a:r>
              <a:rPr lang="en-US" dirty="0" smtClean="0"/>
              <a:t>4x+1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ar-SA" dirty="0" smtClean="0"/>
              <a:t>              </a:t>
            </a:r>
            <a:r>
              <a:rPr lang="en-US" dirty="0" smtClean="0"/>
              <a:t>9x-1</a:t>
            </a:r>
            <a:endParaRPr lang="en-US" dirty="0" smtClean="0"/>
          </a:p>
        </p:txBody>
      </p:sp>
      <p:sp>
        <p:nvSpPr>
          <p:cNvPr id="5" name="Isosceles Triangle 4"/>
          <p:cNvSpPr/>
          <p:nvPr/>
        </p:nvSpPr>
        <p:spPr>
          <a:xfrm>
            <a:off x="3500430" y="2071678"/>
            <a:ext cx="3500462" cy="21431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cxnSp>
        <p:nvCxnSpPr>
          <p:cNvPr id="7" name="Straight Connector 6"/>
          <p:cNvCxnSpPr/>
          <p:nvPr/>
        </p:nvCxnSpPr>
        <p:spPr>
          <a:xfrm rot="10800000" flipV="1">
            <a:off x="5857884" y="285749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4429124" y="285749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الواجب المنزلي: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كتاب التمارين رقم 1و 3 صــــــــــ 20</a:t>
            </a: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أهداف الدرس: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 smtClean="0"/>
              <a:t>أن يتعرف الطالب علي تصنيف المثلثات وفقا لقياس زواياها من حيث( الحاد – القائم – المنفرج ) وكذلك المتطابق الأضلاع والمختلف الأضلاع .</a:t>
            </a:r>
          </a:p>
          <a:p>
            <a:r>
              <a:rPr lang="ar-SA" sz="3600" dirty="0" smtClean="0"/>
              <a:t>استعمال تصنيف المثلثات وفقا لأضلاعها وزواياها في إيجاد قيم مجهولة.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ar-SA" sz="4000" dirty="0" smtClean="0"/>
              <a:t>يعد المثلث عنصرا </a:t>
            </a:r>
            <a:r>
              <a:rPr lang="ar-SA" sz="4000" dirty="0" err="1" smtClean="0"/>
              <a:t>زخرفيا</a:t>
            </a:r>
            <a:r>
              <a:rPr lang="ar-SA" sz="4000" dirty="0" smtClean="0"/>
              <a:t> مميزا في العمارة التقليدية السعودية</a:t>
            </a:r>
            <a:br>
              <a:rPr lang="ar-SA" sz="4000" dirty="0" smtClean="0"/>
            </a:br>
            <a:r>
              <a:rPr lang="ar-SA" sz="4000" dirty="0" smtClean="0"/>
              <a:t>كما يلاحظ ذلك في صالات المسافرين بمطار الملك خالد الدولي بمدينة الرياض</a:t>
            </a:r>
            <a:endParaRPr lang="ar-SA" sz="4000" dirty="0"/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1214414" y="3857628"/>
            <a:ext cx="2786082" cy="2000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أولا: تصنيف المثلث وفقا لزواياه: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يكتب المثلث </a:t>
            </a:r>
            <a:r>
              <a:rPr lang="en-US" dirty="0" smtClean="0"/>
              <a:t>ABC</a:t>
            </a:r>
            <a:r>
              <a:rPr lang="ar-SA" dirty="0" smtClean="0"/>
              <a:t>علي الصورة   </a:t>
            </a:r>
            <a:r>
              <a:rPr lang="en-US" dirty="0" smtClean="0"/>
              <a:t>  ABC</a:t>
            </a:r>
            <a:r>
              <a:rPr lang="ar-SA" dirty="0" smtClean="0"/>
              <a:t>   وتسمي عناصره </a:t>
            </a:r>
          </a:p>
          <a:p>
            <a:pPr>
              <a:buNone/>
            </a:pPr>
            <a:r>
              <a:rPr lang="ar-SA" dirty="0" smtClean="0"/>
              <a:t>باستعمال الأحرف </a:t>
            </a:r>
            <a:r>
              <a:rPr lang="en-US" dirty="0" smtClean="0"/>
              <a:t>A,B,C </a:t>
            </a:r>
            <a:r>
              <a:rPr lang="ar-SA" dirty="0" smtClean="0"/>
              <a:t> كما يلي:</a:t>
            </a:r>
          </a:p>
          <a:p>
            <a:pPr>
              <a:buNone/>
            </a:pPr>
            <a:r>
              <a:rPr lang="ar-SA" dirty="0" smtClean="0"/>
              <a:t>أضلاع </a:t>
            </a:r>
            <a:r>
              <a:rPr lang="en-US" dirty="0" smtClean="0"/>
              <a:t>ABC</a:t>
            </a:r>
            <a:r>
              <a:rPr lang="ar-SA" dirty="0" smtClean="0"/>
              <a:t>    هي: </a:t>
            </a:r>
            <a:r>
              <a:rPr lang="en-US" dirty="0" smtClean="0"/>
              <a:t>AB,BC,CA</a:t>
            </a:r>
          </a:p>
          <a:p>
            <a:pPr>
              <a:buNone/>
            </a:pPr>
            <a:r>
              <a:rPr lang="ar-SA" dirty="0" smtClean="0"/>
              <a:t>زوايا المثلث هي: </a:t>
            </a:r>
            <a:r>
              <a:rPr lang="en-US" dirty="0" smtClean="0"/>
              <a:t>&lt;B, &lt; C,&lt;A,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وكما نعلم أنواع الزوايا : حادة – قائمة – منفرجة             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4071934" y="2071678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6858016" y="3071810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9" name="رابط مستقيم 8"/>
          <p:cNvCxnSpPr/>
          <p:nvPr/>
        </p:nvCxnSpPr>
        <p:spPr>
          <a:xfrm rot="10800000" flipV="1">
            <a:off x="6572264" y="4643446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6572264" y="514351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4964909" y="4893479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5286380" y="521495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3286116" y="4572008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3929058" y="514351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كذلك تصنف المثلثات علي حسب قياس زواياها إلي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مثلث حاد الزوايا : وتكون كل زواياه حادة 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مثلث قائم الزاوية : وتكون احدي زواياه قائمة </a:t>
            </a:r>
            <a:endParaRPr lang="ar-SA" dirty="0"/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6286512" y="2714620"/>
            <a:ext cx="1500198" cy="15001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ثلث قائم الزاوية 4"/>
          <p:cNvSpPr/>
          <p:nvPr/>
        </p:nvSpPr>
        <p:spPr>
          <a:xfrm>
            <a:off x="2500298" y="4286256"/>
            <a:ext cx="1143008" cy="16430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مثلث منفرج الزاوية : ويكون احدي زواياه منفرجة   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ملحوظة: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قياس الزاوية الحادة بين 0 </a:t>
            </a:r>
            <a:r>
              <a:rPr lang="ar-SA" dirty="0" err="1" smtClean="0"/>
              <a:t>و</a:t>
            </a:r>
            <a:r>
              <a:rPr lang="ar-SA" dirty="0" smtClean="0"/>
              <a:t> 90 </a:t>
            </a:r>
            <a:r>
              <a:rPr lang="ar-SA" dirty="0" err="1" smtClean="0"/>
              <a:t>اما</a:t>
            </a:r>
            <a:r>
              <a:rPr lang="ar-SA" dirty="0" smtClean="0"/>
              <a:t> القائمة 90 والزاوية المنفرجة تكون اكبر من 90 </a:t>
            </a:r>
            <a:r>
              <a:rPr lang="ar-SA" dirty="0" err="1" smtClean="0"/>
              <a:t>حتي</a:t>
            </a:r>
            <a:r>
              <a:rPr lang="ar-SA" dirty="0" smtClean="0"/>
              <a:t> اقل من 180</a:t>
            </a:r>
          </a:p>
          <a:p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6200000" flipH="1">
            <a:off x="2250265" y="2964653"/>
            <a:ext cx="100013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3071802" y="3714752"/>
            <a:ext cx="150019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428860" y="2786058"/>
            <a:ext cx="214314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مثال 1 :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صنف كلا من المثلثين الآتيين وفقا لزواياه:</a:t>
            </a:r>
          </a:p>
          <a:p>
            <a:pPr>
              <a:buNone/>
            </a:pPr>
            <a:r>
              <a:rPr lang="ar-SA" dirty="0" smtClean="0"/>
              <a:t>                  </a:t>
            </a:r>
            <a:r>
              <a:rPr lang="en-US" dirty="0" smtClean="0"/>
              <a:t>70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                                               </a:t>
            </a:r>
            <a:r>
              <a:rPr lang="en-US" dirty="0" smtClean="0"/>
              <a:t>30</a:t>
            </a:r>
            <a:r>
              <a:rPr lang="ar-SA" dirty="0" smtClean="0"/>
              <a:t>                          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</a:t>
            </a:r>
            <a:r>
              <a:rPr lang="en-US" dirty="0" smtClean="0"/>
              <a:t>70 </a:t>
            </a:r>
            <a:r>
              <a:rPr lang="ar-SA" dirty="0" smtClean="0"/>
              <a:t>                    </a:t>
            </a:r>
            <a:r>
              <a:rPr lang="en-US" dirty="0" smtClean="0"/>
              <a:t>40</a:t>
            </a:r>
            <a:r>
              <a:rPr lang="ar-SA" dirty="0" smtClean="0"/>
              <a:t>                     </a:t>
            </a:r>
            <a:r>
              <a:rPr lang="en-US" dirty="0" smtClean="0"/>
              <a:t>60</a:t>
            </a:r>
            <a:endParaRPr lang="ar-SA" dirty="0"/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5857884" y="2928934"/>
            <a:ext cx="1714512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ثلث قائم الزاوية 6"/>
          <p:cNvSpPr/>
          <p:nvPr/>
        </p:nvSpPr>
        <p:spPr>
          <a:xfrm>
            <a:off x="1428728" y="3357562"/>
            <a:ext cx="2000264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/>
          <a:lstStyle/>
          <a:p>
            <a:r>
              <a:rPr lang="ar-SA" dirty="0" smtClean="0"/>
              <a:t>تصنيف المثلثات ضمن أشكال مختلفة وفقا لزواياها: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صنف </a:t>
            </a:r>
            <a:r>
              <a:rPr lang="en-US" dirty="0" smtClean="0"/>
              <a:t>     PQR </a:t>
            </a:r>
            <a:r>
              <a:rPr lang="ar-SA" dirty="0" smtClean="0"/>
              <a:t>إلي حاد أو متطابق أو منفرج أو قائم الزاوية :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                    </a:t>
            </a:r>
            <a:r>
              <a:rPr lang="en-US" dirty="0" smtClean="0"/>
              <a:t>Q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ar-SA" dirty="0" smtClean="0"/>
              <a:t>                  </a:t>
            </a:r>
            <a:r>
              <a:rPr lang="en-US" dirty="0" smtClean="0"/>
              <a:t>R</a:t>
            </a:r>
            <a:r>
              <a:rPr lang="ar-SA" dirty="0" smtClean="0"/>
              <a:t>                   </a:t>
            </a:r>
            <a:r>
              <a:rPr lang="en-US" dirty="0" smtClean="0"/>
              <a:t>S</a:t>
            </a:r>
            <a:r>
              <a:rPr lang="ar-SA" dirty="0" smtClean="0"/>
              <a:t>                  </a:t>
            </a:r>
            <a:r>
              <a:rPr lang="en-US" dirty="0" smtClean="0"/>
              <a:t>P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°</a:t>
            </a:r>
            <a:r>
              <a:rPr lang="en-US" dirty="0" smtClean="0"/>
              <a:t>R = 31 </a:t>
            </a:r>
            <a:r>
              <a:rPr lang="ar-SA" dirty="0" smtClean="0"/>
              <a:t>          ° </a:t>
            </a:r>
            <a:r>
              <a:rPr lang="en-US" dirty="0" smtClean="0"/>
              <a:t>SQR = 59</a:t>
            </a:r>
          </a:p>
          <a:p>
            <a:pPr>
              <a:buNone/>
            </a:pPr>
            <a:r>
              <a:rPr lang="ar-SA" dirty="0" smtClean="0"/>
              <a:t> ° </a:t>
            </a:r>
            <a:r>
              <a:rPr lang="en-US" dirty="0" smtClean="0"/>
              <a:t>P = 45</a:t>
            </a:r>
            <a:r>
              <a:rPr lang="ar-SA" dirty="0" smtClean="0"/>
              <a:t>        ° </a:t>
            </a:r>
            <a:r>
              <a:rPr lang="en-US" dirty="0" smtClean="0"/>
              <a:t>SQP = 45</a:t>
            </a:r>
            <a:endParaRPr lang="ar-SA" dirty="0"/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2000232" y="3214686"/>
            <a:ext cx="3500462" cy="1571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" name="رابط مستقيم 5"/>
          <p:cNvCxnSpPr>
            <a:stCxn id="4" idx="0"/>
            <a:endCxn id="4" idx="3"/>
          </p:cNvCxnSpPr>
          <p:nvPr/>
        </p:nvCxnSpPr>
        <p:spPr>
          <a:xfrm rot="16200000" flipH="1">
            <a:off x="2964645" y="400050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ثلث متساوي الساقين 7"/>
          <p:cNvSpPr/>
          <p:nvPr/>
        </p:nvSpPr>
        <p:spPr>
          <a:xfrm>
            <a:off x="6858016" y="2071678"/>
            <a:ext cx="214314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ar-SA" dirty="0" smtClean="0"/>
              <a:t>ثانيا :تصنيف المثلث علي حسب اطوال اضلاعه: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/>
            <a:r>
              <a:rPr lang="ar-SA" dirty="0" smtClean="0"/>
              <a:t>متطابق الاضلاع: وتكون اطوال جميع اضلاعه متطابقة وكذلك جميع</a:t>
            </a:r>
          </a:p>
          <a:p>
            <a:pPr marL="514350" indent="-514350" algn="just">
              <a:buNone/>
            </a:pPr>
            <a:r>
              <a:rPr lang="ar-SA" dirty="0" smtClean="0"/>
              <a:t>      قياسات زواياه متطابقة وتساوي </a:t>
            </a:r>
            <a:r>
              <a:rPr lang="en-US" dirty="0" smtClean="0"/>
              <a:t>60</a:t>
            </a:r>
            <a:r>
              <a:rPr lang="ar-SA" dirty="0" smtClean="0"/>
              <a:t> .</a:t>
            </a:r>
          </a:p>
          <a:p>
            <a:pPr marL="514350" indent="-514350" algn="just"/>
            <a:r>
              <a:rPr lang="ar-SA" dirty="0" smtClean="0"/>
              <a:t>متطابق الضلعين ( متطابق الساقين ) : ويكون طولي ضلعين فيه فقط متطابقة وكذلك الزاويتين التي تحصراهما تلك الضلعين بينهما تكونا متطابقة في القياس .</a:t>
            </a:r>
          </a:p>
          <a:p>
            <a:pPr marL="514350" indent="-514350" algn="just"/>
            <a:r>
              <a:rPr lang="ar-SA" dirty="0" smtClean="0"/>
              <a:t>مختلف الاضلاع : ويكون جميع اطوال اضلاعه مختلفة الطول .</a:t>
            </a:r>
            <a:endParaRPr lang="ar-SY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302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تدفق</vt:lpstr>
      <vt:lpstr>تصنيف المثلثات</vt:lpstr>
      <vt:lpstr>أهداف الدرس:</vt:lpstr>
      <vt:lpstr>يعد المثلث عنصرا زخرفيا مميزا في العمارة التقليدية السعودية كما يلاحظ ذلك في صالات المسافرين بمطار الملك خالد الدولي بمدينة الرياض</vt:lpstr>
      <vt:lpstr>أولا: تصنيف المثلث وفقا لزواياه:</vt:lpstr>
      <vt:lpstr>كذلك تصنف المثلثات علي حسب قياس زواياها إلي :</vt:lpstr>
      <vt:lpstr>Slide 6</vt:lpstr>
      <vt:lpstr>مثال 1 :   </vt:lpstr>
      <vt:lpstr>تصنيف المثلثات ضمن أشكال مختلفة وفقا لزواياها:</vt:lpstr>
      <vt:lpstr>ثانيا :تصنيف المثلث علي حسب اطوال اضلاعه:</vt:lpstr>
      <vt:lpstr>Slide 10</vt:lpstr>
      <vt:lpstr>اوجد اطوال المثلث المتطابق الضلعين الاتي : </vt:lpstr>
      <vt:lpstr>الواجب المنزلي: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تصنيف المثلثات</dc:title>
  <dc:creator>alaa-main</dc:creator>
  <cp:lastModifiedBy>Admin</cp:lastModifiedBy>
  <cp:revision>8</cp:revision>
  <dcterms:created xsi:type="dcterms:W3CDTF">2015-10-20T04:25:03Z</dcterms:created>
  <dcterms:modified xsi:type="dcterms:W3CDTF">2015-10-21T06:25:19Z</dcterms:modified>
</cp:coreProperties>
</file>