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1" r:id="rId3"/>
    <p:sldId id="279" r:id="rId4"/>
    <p:sldId id="259" r:id="rId5"/>
    <p:sldId id="261" r:id="rId6"/>
    <p:sldId id="264" r:id="rId7"/>
    <p:sldId id="272" r:id="rId8"/>
    <p:sldId id="265" r:id="rId9"/>
    <p:sldId id="273" r:id="rId10"/>
    <p:sldId id="274" r:id="rId11"/>
    <p:sldId id="267" r:id="rId12"/>
    <p:sldId id="275" r:id="rId13"/>
    <p:sldId id="276" r:id="rId14"/>
    <p:sldId id="270" r:id="rId15"/>
    <p:sldId id="266" r:id="rId16"/>
    <p:sldId id="257" r:id="rId17"/>
    <p:sldId id="277" r:id="rId18"/>
    <p:sldId id="258" r:id="rId19"/>
    <p:sldId id="268" r:id="rId20"/>
    <p:sldId id="269" r:id="rId21"/>
    <p:sldId id="263" r:id="rId22"/>
    <p:sldId id="260" r:id="rId23"/>
    <p:sldId id="262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6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729E-89A3-4F80-AA92-C7343DD5F7F5}" type="datetimeFigureOut">
              <a:rPr lang="ar-SA" smtClean="0"/>
              <a:pPr/>
              <a:t>29/11/1435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C3B7-AFE4-40E0-8EF9-3E479A5C38B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sa/imgres?imgurl=http://www.syadh.com/vb/imgcache8/8696.imgcache.jpg&amp;imgrefurl=http://www.syadh.com/vb/t51877.html&amp;usg=__GjB8yb8zE8hUreAn-z8RB_Ys7Fs=&amp;h=525&amp;w=700&amp;sz=94&amp;hl=ar&amp;start=16&amp;zoom=1&amp;itbs=1&amp;tbnid=DhGzs6gUUeRFUM:&amp;tbnh=105&amp;tbnw=140&amp;prev=/images?q=%D8%A7%D8%A8%D8%B1%D9%8A%D9%82+%D9%85%D8%A7%D8%A1&amp;hl=ar&amp;safe=active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sa/imgres?imgurl=http://www.syadh.com/vb/imgcache8/8694.imgcache.jpg&amp;imgrefurl=http://www.syadh.com/vb/t51877.html&amp;usg=__c_XKXx50Dikc4qZPtspGdlJsRpM=&amp;h=525&amp;w=700&amp;sz=112&amp;hl=ar&amp;start=6&amp;zoom=1&amp;itbs=1&amp;tbnid=Bw6qV0Q9MY7Z6M:&amp;tbnh=105&amp;tbnw=140&amp;prev=/images?q=%D8%A7%D8%A8%D8%B1%D9%8A%D9%82+%D9%85%D8%A7%D8%A1&amp;hl=ar&amp;safe=active&amp;gbv=2&amp;tbs=isch: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sa/imgres?imgurl=http://www.taaam.com/image/lemonJuice.jpg&amp;imgrefurl=http://www.alamuae.com/vb/t228884.html&amp;usg=__FDz4hVWvWnenQZYA2_ExtEj-0D0=&amp;h=217&amp;w=200&amp;sz=26&amp;hl=ar&amp;start=27&amp;zoom=1&amp;itbs=1&amp;tbnid=t-SxyKZoYQ7ASM:&amp;tbnh=107&amp;tbnw=99&amp;prev=/images?q=%D8%B9%D8%B5%D9%8A%D8%B1+%D8%A7%D9%84%D9%84%D9%8A%D9%85%D9%88%D9%86&amp;start=18&amp;hl=ar&amp;safe=active&amp;sa=N&amp;gbv=2&amp;ndsp=18&amp;tbs=isch: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sa/imgres?imgurl=http://www.gazire.com/home/upimg/43/tr.jpg&amp;imgrefurl=http://www.gazire.com/home/viewtopic.php?t=4915&amp;usg=__qjV9qt41v646m3a-biJyt46wjws=&amp;h=490&amp;w=653&amp;sz=62&amp;hl=ar&amp;start=7&amp;zoom=1&amp;itbs=1&amp;tbnid=IHo4Pkhs5Na1_M:&amp;tbnh=104&amp;tbnw=138&amp;prev=/images?q=%D8%B3%D9%84%D8%B7%D8%A9&amp;hl=ar&amp;safe=active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sa/imgres?imgurl=http://www.qwled.com/vb/imgcache/145501.imgcache&amp;imgrefurl=http://www.qwled.com/vb/t89621.html&amp;usg=__cvGrKqEnjxzaNKmCyz6OsHgACsc=&amp;h=476&amp;w=630&amp;sz=42&amp;hl=ar&amp;start=4&amp;zoom=1&amp;itbs=1&amp;tbnid=P-Ufe4TUDZCo2M:&amp;tbnh=104&amp;tbnw=137&amp;prev=/images?q=%D9%83%D8%A7%D8%B3+%D9%85%D8%A7%D8%A1&amp;hl=ar&amp;safe=active&amp;sa=G&amp;gbv=2&amp;tbs=isch: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sa/imgres?imgurl=http://www.qatarshares.com.qa/data/131/133/storm_1409967361_626419744.jpg&amp;imgrefurl=http://www.mfhom.com/vb/t14225.html&amp;usg=__GUDMZnZa2W0OR_cAUjZBZGAVecg=&amp;h=356&amp;w=354&amp;sz=36&amp;hl=ar&amp;start=14&amp;zoom=1&amp;itbs=1&amp;tbnid=pvkaRG_7NtvknM:&amp;tbnh=121&amp;tbnw=120&amp;prev=/images?q=%D9%83%D8%B1%D8%A7%D8%AA+%D8%B2%D8%AC%D8%A7%D8%AC%D9%8A%D8%A9&amp;hl=ar&amp;safe=active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sa/imgres?imgurl=http://alfrasha.maktoob.com/up/1619314379977877501.jpg&amp;imgrefurl=http://majdah.maktoob.com/vb/majdah171824/&amp;usg=__sRSQyDpz0Y3OlwWoRp49lidqTdc=&amp;h=300&amp;w=300&amp;sz=10&amp;hl=ar&amp;start=4&amp;zoom=1&amp;itbs=1&amp;tbnid=6TVKysy0X6Ax6M:&amp;tbnh=116&amp;tbnw=116&amp;prev=/images?q=%D9%83%D8%B1%D8%A7%D8%AA+%D8%B5%D9%84%D8%B5%D8%A7%D9%84&amp;hl=ar&amp;safe=active&amp;gbv=2&amp;tbs=isch: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sa/imgres?imgurl=http://www.iugaza.edu.ps/ar/RelationUpload/upload/%D9%85%D8%AD%D8%A7%D9%84%D9%8A%D9%84%20%D9%83%D9%8A%D9%85%D9%8A%D8%A7%D8%A6%D9%8A%D8%A9.jpg&amp;imgrefurl=http://www.iugaza.edu.ps/ar/Media/Arch_NewsD.aspx?myyear=2010&amp;mymonth=01&amp;usg=___qvY0PorsL7XDrSfiScOFtqVmW0=&amp;h=260&amp;w=287&amp;sz=13&amp;hl=ar&amp;start=2&amp;zoom=1&amp;itbs=1&amp;tbnid=c83BDYVE-B3OmM:&amp;tbnh=104&amp;tbnw=115&amp;prev=/images?q=%D9%85%D8%AD%D8%A7%D9%84%D9%8A%D9%84&amp;hl=ar&amp;safe=active&amp;sa=G&amp;gbv=2&amp;tbs=isch: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sa/imgres?imgurl=http://www.aleqt.com/a/417977_115772.jpg&amp;imgrefurl=http://www.aleqt.com/2010/07/12/article_417977.html&amp;usg=__BZlG4-FuFYJa5BNYmJeJwa1PSOM=&amp;h=588&amp;w=400&amp;sz=33&amp;hl=ar&amp;start=2&amp;zoom=1&amp;itbs=1&amp;tbnid=GEK7H3ZRp8NzzM:&amp;tbnh=135&amp;tbnw=92&amp;prev=/images?q=%D9%85%D8%B4%D8%B1%D9%88%D8%A8+%D8%BA%D8%A7%D8%B2%D9%8A&amp;hl=ar&amp;safe=active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sa/imgres?imgurl=http://www.syriakids.net/archive/docs/Image/%D8%B9%D8%B5%D9%8A%D8%B1%20%D8%A7%D9%84%D9%84%D9%8A%D9%85%D9%88%D9%86%20%D8%A8%D8%A7%D9%84%D9%82%D8%B1%D9%81%D9%87%D8%8C%D8%B7%D8%B1%D9%8A%D9%82%D8%A9%20%D8%B9%D9%85%D9%84%20%D8%B9%D8%B5%D9%8A%D8%B1%20%D8%A7%D9%84%D9%84%D9%8A%D9%85%D9%88%D9%86%20%D8%A8%D8%A7%D9%84%D9%82%D8%B1%D9%81%D9%87.jpg&amp;imgrefurl=http://www.syriakids.net/index.php?d=261&amp;id=5531&amp;usg=__SasYDBNLNL8lqYSWhI_pMyUcE8A=&amp;h=360&amp;w=301&amp;sz=18&amp;hl=ar&amp;start=1&amp;zoom=1&amp;itbs=1&amp;tbnid=J4CJnHoqji9bGM:&amp;tbnh=121&amp;tbnw=101&amp;prev=/images?q=%D8%B9%D8%B5%D9%8A%D8%B1+%D9%84%D9%8A%D9%85%D9%88%D9%86&amp;hl=ar&amp;safe=active&amp;gbv=2&amp;tbs=isch: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sa/imgres?imgurl=http://www.alabkari.com/wp-content/uploads/eau201.jpg&amp;imgrefurl=http://www.alabkari.com/?p=505&amp;usg=__RggKJMj8-XTkSJdxcwMZ4NqZKn8=&amp;h=278&amp;w=242&amp;sz=7&amp;hl=ar&amp;start=11&amp;zoom=1&amp;itbs=1&amp;tbnid=ckU6s8XlGJCUgM:&amp;tbnh=114&amp;tbnw=99&amp;prev=/images?q=%D8%A7%D9%84%D9%85%D8%A7%D8%A1+%D8%A7%D9%84%D9%86%D9%82%D9%8A&amp;hl=ar&amp;safe=active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sa/imgres?imgurl=http://www.m0dy.net/vb/uploaded/up/m0dy.net-269496_1221443704.jpg&amp;imgrefurl=http://www.m0dy.net/vb/t95253.html&amp;usg=__p1oXe_6VEwyEiA124JAVM2MYv8Y=&amp;h=747&amp;w=500&amp;sz=62&amp;hl=ar&amp;start=1&amp;zoom=1&amp;itbs=1&amp;tbnid=tHm2zpq7lQYMCM:&amp;tbnh=141&amp;tbnw=94&amp;prev=/images?q=%D8%B9%D8%B5%D9%8A%D8%B1+%D8%A8%D8%B1%D8%AA%D9%82%D8%A7%D9%84&amp;hl=ar&amp;safe=active&amp;gbv=2&amp;tbs=isch: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sa/imgres?imgurl=http://www.saidaonline.com/newsgfx/water1-saida.jpg&amp;imgrefurl=http://www.saidaonline.com/news.php?go=fullnews&amp;newsid=21984&amp;usg=__vlHmCiP2xxUkRSxAdS8nmZ3NDKc=&amp;h=323&amp;w=430&amp;sz=34&amp;hl=ar&amp;start=1&amp;zoom=1&amp;itbs=1&amp;tbnid=4vlkQT0udofMEM:&amp;tbnh=95&amp;tbnw=126&amp;prev=/images?q=%D9%85%D8%A7%D8%A1&amp;hl=ar&amp;safe=active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sa/imgres?imgurl=http://cooolguyz.com/up//uploads/images/cooolguyz-3dd9550f9c.jpg&amp;imgrefurl=http://fashion.azyya.com/117533.html&amp;usg=__KFirvYxROM9s2rImVOa2EZ3Z5jU=&amp;h=368&amp;w=316&amp;sz=25&amp;hl=ar&amp;start=34&amp;zoom=1&amp;itbs=1&amp;tbnid=mhilaPDX0IoeLM:&amp;tbnh=122&amp;tbnw=105&amp;prev=/images?q=%D9%85%D9%83%D8%B9%D8%A8+%D8%AB%D9%84%D8%AC&amp;start=18&amp;hl=ar&amp;safe=active&amp;sa=N&amp;gbv=2&amp;ndsp=18&amp;tbs=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as0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67" y="500043"/>
            <a:ext cx="5727655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714876" y="714356"/>
            <a:ext cx="3752950" cy="18158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 smtClean="0"/>
              <a:t>ما الذي نراه في </a:t>
            </a:r>
            <a:r>
              <a:rPr lang="ar-SA" sz="2800" b="1" dirty="0" err="1" smtClean="0"/>
              <a:t>ابريق</a:t>
            </a:r>
            <a:r>
              <a:rPr lang="ar-SA" sz="2800" b="1" dirty="0" smtClean="0"/>
              <a:t> الماء </a:t>
            </a:r>
          </a:p>
          <a:p>
            <a:pPr algn="ctr"/>
            <a:r>
              <a:rPr lang="ar-SA" sz="2800" b="1" dirty="0" smtClean="0"/>
              <a:t>عندما يتبخر منه الماء بكامله ؟</a:t>
            </a:r>
          </a:p>
          <a:p>
            <a:pPr algn="ctr"/>
            <a:r>
              <a:rPr lang="ar-SA" sz="2800" b="1" dirty="0" smtClean="0"/>
              <a:t> </a:t>
            </a:r>
          </a:p>
          <a:p>
            <a:pPr algn="ctr"/>
            <a:r>
              <a:rPr lang="ar-SA" sz="2800" b="1" dirty="0" smtClean="0"/>
              <a:t>ملح أبيض </a:t>
            </a:r>
            <a:endParaRPr lang="ar-SA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786182" y="3071810"/>
            <a:ext cx="497283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 smtClean="0"/>
              <a:t>ما الذي نراه عند تصفية عصير البرتقال ؟</a:t>
            </a:r>
          </a:p>
          <a:p>
            <a:pPr algn="ctr"/>
            <a:r>
              <a:rPr lang="ar-SA" sz="2800" b="1" dirty="0" smtClean="0"/>
              <a:t> </a:t>
            </a:r>
          </a:p>
          <a:p>
            <a:pPr algn="ctr"/>
            <a:r>
              <a:rPr lang="ar-SA" sz="2800" b="1" dirty="0" smtClean="0"/>
              <a:t>اللب </a:t>
            </a:r>
            <a:endParaRPr lang="ar-SA" sz="2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902714" y="4857760"/>
            <a:ext cx="4971233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800" b="1" dirty="0" smtClean="0"/>
              <a:t>كيف يفسر علم الكيمياء هذه الاختلافات ؟ </a:t>
            </a:r>
          </a:p>
          <a:p>
            <a:pPr algn="ctr"/>
            <a:r>
              <a:rPr lang="ar-SA" sz="2800" b="1" dirty="0" smtClean="0"/>
              <a:t>إنها التراكيب الكيميائية للمواد </a:t>
            </a:r>
            <a:endParaRPr lang="ar-SA" sz="2800" b="1" dirty="0"/>
          </a:p>
        </p:txBody>
      </p:sp>
      <p:pic>
        <p:nvPicPr>
          <p:cNvPr id="4098" name="Picture 2" descr="http://t3.gstatic.com/images?q=tbn:DhGzs6gUUeRFUM:http://www.syadh.com/vb/imgcache8/8696.imgcach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2786082" cy="2089562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Bw6qV0Q9MY7Z6M:http://www.syadh.com/vb/imgcache8/8694.imgcach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2667009" cy="200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00034" y="500042"/>
            <a:ext cx="8180445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/>
              <a:t>هل تفصل تصفية عصير الليمون مكوناته بعضها عن بعض ؟ </a:t>
            </a:r>
          </a:p>
          <a:p>
            <a:r>
              <a:rPr lang="ar-SA" sz="3200" b="1" dirty="0" smtClean="0"/>
              <a:t>لا لا تفصلها فصلاً تاماً </a:t>
            </a:r>
          </a:p>
          <a:p>
            <a:r>
              <a:rPr lang="ar-SA" sz="3200" b="1" dirty="0" smtClean="0"/>
              <a:t>إذاً ماذا يتطلب فصل مكونات العصير فصلاً تاماً ؟ </a:t>
            </a:r>
          </a:p>
          <a:p>
            <a:r>
              <a:rPr lang="ar-SA" sz="3200" b="1" dirty="0" smtClean="0"/>
              <a:t>تبخير الماء تفصل المواد المذابة عن الماء </a:t>
            </a:r>
          </a:p>
        </p:txBody>
      </p:sp>
      <p:pic>
        <p:nvPicPr>
          <p:cNvPr id="13314" name="Picture 2" descr="http://t1.gstatic.com/images?q=tbn:t-SxyKZoYQ7ASM:http://www.taaam.com/image/lemonJu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143248"/>
            <a:ext cx="3143272" cy="339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57224" y="285728"/>
            <a:ext cx="7561685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 smtClean="0"/>
              <a:t>المادة النقية </a:t>
            </a:r>
          </a:p>
          <a:p>
            <a:pPr algn="ctr"/>
            <a:r>
              <a:rPr lang="ar-SA" sz="3600" b="1" dirty="0" smtClean="0"/>
              <a:t>لها نفس الخصائص والتركيب </a:t>
            </a:r>
          </a:p>
          <a:p>
            <a:pPr algn="ctr"/>
            <a:r>
              <a:rPr lang="ar-SA" sz="3600" b="1" dirty="0" smtClean="0"/>
              <a:t>فلا يمكن تجزئتها لمواد أبسط بالعمليات الفيزيائية </a:t>
            </a:r>
            <a:endParaRPr lang="ar-SA" sz="3600" b="1" dirty="0"/>
          </a:p>
        </p:txBody>
      </p:sp>
      <p:sp>
        <p:nvSpPr>
          <p:cNvPr id="3" name="مستطيل 2"/>
          <p:cNvSpPr/>
          <p:nvPr/>
        </p:nvSpPr>
        <p:spPr>
          <a:xfrm>
            <a:off x="2571736" y="2071678"/>
            <a:ext cx="437331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أنواع المادة النقية 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715008" y="3786190"/>
            <a:ext cx="3071834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العناصر </a:t>
            </a:r>
          </a:p>
          <a:p>
            <a:pPr algn="ctr"/>
            <a:r>
              <a:rPr lang="ar-SA" sz="2800" b="1" dirty="0" smtClean="0"/>
              <a:t>مثل الأكسجين </a:t>
            </a:r>
          </a:p>
          <a:p>
            <a:pPr algn="ctr"/>
            <a:r>
              <a:rPr lang="ar-SA" sz="2800" b="1" dirty="0" smtClean="0"/>
              <a:t>النحاس</a:t>
            </a:r>
          </a:p>
          <a:p>
            <a:pPr algn="ctr"/>
            <a:r>
              <a:rPr lang="ar-SA" sz="2800" b="1" dirty="0" smtClean="0"/>
              <a:t>الحديد</a:t>
            </a:r>
          </a:p>
          <a:p>
            <a:pPr algn="ctr"/>
            <a:r>
              <a:rPr lang="ar-SA" sz="2800" b="1" dirty="0" err="1" smtClean="0"/>
              <a:t>الزئبق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5" name="مستطيل 4"/>
          <p:cNvSpPr/>
          <p:nvPr/>
        </p:nvSpPr>
        <p:spPr>
          <a:xfrm>
            <a:off x="500034" y="3786190"/>
            <a:ext cx="3071834" cy="271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المركبات </a:t>
            </a:r>
          </a:p>
          <a:p>
            <a:pPr algn="ctr"/>
            <a:r>
              <a:rPr lang="ar-SA" sz="2800" b="1" dirty="0" smtClean="0"/>
              <a:t>مثل : الماء في جميع حالاته </a:t>
            </a:r>
          </a:p>
          <a:p>
            <a:pPr algn="ctr"/>
            <a:r>
              <a:rPr lang="ar-SA" sz="2800" b="1" dirty="0" smtClean="0"/>
              <a:t>السكر </a:t>
            </a:r>
          </a:p>
          <a:p>
            <a:pPr algn="ctr"/>
            <a:r>
              <a:rPr lang="ar-SA" sz="2800" b="1" dirty="0" smtClean="0"/>
              <a:t>ثاني أكسيد الكربون </a:t>
            </a:r>
            <a:endParaRPr lang="ar-SA" sz="2800" b="1" dirty="0"/>
          </a:p>
        </p:txBody>
      </p:sp>
      <p:pic>
        <p:nvPicPr>
          <p:cNvPr id="6" name="صورة 5" descr="arr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214686"/>
            <a:ext cx="590552" cy="590552"/>
          </a:xfrm>
          <a:prstGeom prst="rect">
            <a:avLst/>
          </a:prstGeom>
        </p:spPr>
      </p:pic>
      <p:pic>
        <p:nvPicPr>
          <p:cNvPr id="7" name="صورة 6" descr="arr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21468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488" y="357166"/>
            <a:ext cx="3889206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200" b="1" dirty="0" smtClean="0"/>
              <a:t>هل الماء المالح مادة نقية ؟ </a:t>
            </a:r>
          </a:p>
          <a:p>
            <a:pPr algn="ctr"/>
            <a:r>
              <a:rPr lang="ar-SA" sz="3200" b="1" dirty="0" smtClean="0">
                <a:solidFill>
                  <a:srgbClr val="DB06E0"/>
                </a:solidFill>
              </a:rPr>
              <a:t>لا </a:t>
            </a:r>
          </a:p>
          <a:p>
            <a:pPr algn="ctr"/>
            <a:r>
              <a:rPr lang="ar-SA" sz="3200" b="1" dirty="0" smtClean="0"/>
              <a:t>إذا هو مخلوط </a:t>
            </a:r>
            <a:endParaRPr lang="ar-SA" sz="3200" b="1" dirty="0"/>
          </a:p>
        </p:txBody>
      </p:sp>
      <p:sp>
        <p:nvSpPr>
          <p:cNvPr id="3" name="مستطيل 2"/>
          <p:cNvSpPr/>
          <p:nvPr/>
        </p:nvSpPr>
        <p:spPr>
          <a:xfrm>
            <a:off x="1357290" y="2071678"/>
            <a:ext cx="667362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المخلوط </a:t>
            </a:r>
          </a:p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مكون من مواد غير مترابطة </a:t>
            </a:r>
          </a:p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بنسب غير محددة </a:t>
            </a:r>
          </a:p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يمكن فصل بعضها عن بعض </a:t>
            </a:r>
          </a:p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بالعمليات الفيزيائية </a:t>
            </a:r>
            <a:endParaRPr lang="ar-S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429256" y="2285992"/>
            <a:ext cx="33924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ar-SA" b="1" dirty="0">
              <a:solidFill>
                <a:schemeClr val="bg1"/>
              </a:solidFill>
            </a:endParaRPr>
          </a:p>
          <a:p>
            <a:pPr algn="ctr"/>
            <a:r>
              <a:rPr lang="ar-SA" sz="2400" b="1" dirty="0">
                <a:solidFill>
                  <a:schemeClr val="bg1"/>
                </a:solidFill>
              </a:rPr>
              <a:t>كيف يمكن فصل مكونات من الملح والرمل </a:t>
            </a:r>
            <a:r>
              <a:rPr lang="ar-SA" sz="2400" b="1" dirty="0" smtClean="0">
                <a:solidFill>
                  <a:schemeClr val="bg1"/>
                </a:solidFill>
              </a:rPr>
              <a:t>؟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857224" y="357166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بالتعاون مع أفراد مجموعتك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ومن خلال المواد الموجودة أمامك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لنصنع مخلوطا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142976" y="2500306"/>
            <a:ext cx="2771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كيف يمكن فصل خليط من 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</a:rPr>
              <a:t>الملح والسكر ؟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6372225" y="692150"/>
            <a:ext cx="16287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نشاط عملي</a:t>
            </a:r>
          </a:p>
        </p:txBody>
      </p:sp>
      <p:pic>
        <p:nvPicPr>
          <p:cNvPr id="53256" name="Picture 8" descr="w6w_w6w_2005042719350741bacf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268413"/>
            <a:ext cx="838200" cy="542925"/>
          </a:xfrm>
          <a:prstGeom prst="rect">
            <a:avLst/>
          </a:prstGeom>
          <a:noFill/>
        </p:spPr>
      </p:pic>
      <p:sp>
        <p:nvSpPr>
          <p:cNvPr id="7" name="مستطيل مستدير الزوايا 6"/>
          <p:cNvSpPr/>
          <p:nvPr/>
        </p:nvSpPr>
        <p:spPr>
          <a:xfrm>
            <a:off x="5715008" y="4357694"/>
            <a:ext cx="285752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إذابة ثم ترشيح وتبخير </a:t>
            </a:r>
            <a:endParaRPr lang="ar-SA" sz="40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142976" y="4286256"/>
            <a:ext cx="285752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يوضع الخليط بجانب منزل للنمل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438400" y="228600"/>
            <a:ext cx="4191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etal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ar-SA" sz="4000" b="1">
                <a:latin typeface="Times New Roman" pitchFamily="18" charset="0"/>
                <a:cs typeface="Monotype Koufi" pitchFamily="2" charset="-78"/>
              </a:rPr>
              <a:t>طرق فصل المواد</a:t>
            </a:r>
            <a:endParaRPr lang="en-US" sz="4000" b="1">
              <a:latin typeface="Times New Roman" pitchFamily="18" charset="0"/>
              <a:cs typeface="Monotype Koufi" pitchFamily="2" charset="-78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81200" y="12192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>
                <a:solidFill>
                  <a:schemeClr val="bg1"/>
                </a:solidFill>
                <a:latin typeface="Times New Roman" pitchFamily="18" charset="0"/>
                <a:cs typeface="AL-Mohanad Bold" pitchFamily="10" charset="-78"/>
              </a:rPr>
              <a:t> </a:t>
            </a:r>
            <a:r>
              <a:rPr lang="ar-SA" sz="3200">
                <a:latin typeface="Times New Roman" pitchFamily="18" charset="0"/>
                <a:cs typeface="AL-Mohanad Bold" pitchFamily="10" charset="-78"/>
              </a:rPr>
              <a:t>هناك نوعين من طرق فصل المواد</a:t>
            </a:r>
            <a:endParaRPr lang="en-US" sz="3200">
              <a:latin typeface="Times New Roman" pitchFamily="18" charset="0"/>
              <a:cs typeface="AL-Mohanad Bold" pitchFamily="10" charset="-78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81600" y="2362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FF00"/>
                </a:solidFill>
                <a:latin typeface="Times New Roman" pitchFamily="18" charset="0"/>
                <a:cs typeface="AL-Mohanad Bold" pitchFamily="10" charset="-78"/>
              </a:rPr>
              <a:t> طرق فصل فيزيائية</a:t>
            </a:r>
            <a:endParaRPr lang="en-US" sz="3600" b="1">
              <a:solidFill>
                <a:srgbClr val="FFFF00"/>
              </a:solidFill>
              <a:latin typeface="Times New Roman" pitchFamily="18" charset="0"/>
              <a:cs typeface="AL-Mohanad Bold" pitchFamily="10" charset="-78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FF00"/>
                </a:solidFill>
                <a:latin typeface="Times New Roman" pitchFamily="18" charset="0"/>
                <a:cs typeface="AL-Mohanad Bold" pitchFamily="10" charset="-78"/>
              </a:rPr>
              <a:t> طرق فصل كيميائية</a:t>
            </a:r>
            <a:endParaRPr lang="en-US" sz="3600" b="1">
              <a:solidFill>
                <a:srgbClr val="FFFF00"/>
              </a:solidFill>
              <a:latin typeface="Times New Roman" pitchFamily="18" charset="0"/>
              <a:cs typeface="AL-Mohanad Bold" pitchFamily="10" charset="-78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876800" y="3276600"/>
            <a:ext cx="373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latin typeface="Times New Roman" pitchFamily="18" charset="0"/>
                <a:cs typeface="AL-Mohanad Bold" pitchFamily="10" charset="-78"/>
              </a:rPr>
              <a:t>لا تؤثر على تركيب المادة</a:t>
            </a:r>
            <a:endParaRPr lang="en-US" sz="3600" dirty="0">
              <a:latin typeface="Times New Roman" pitchFamily="18" charset="0"/>
              <a:cs typeface="AL-Mohanad Bold" pitchFamily="10" charset="-78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33400" y="32766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>
                <a:solidFill>
                  <a:srgbClr val="66FF33"/>
                </a:solidFill>
                <a:latin typeface="Times New Roman" pitchFamily="18" charset="0"/>
                <a:cs typeface="AL-Mohanad Bold" pitchFamily="10" charset="-78"/>
              </a:rPr>
              <a:t> </a:t>
            </a:r>
            <a:r>
              <a:rPr lang="ar-SA" sz="3600">
                <a:latin typeface="Times New Roman" pitchFamily="18" charset="0"/>
                <a:cs typeface="AL-Mohanad Bold" pitchFamily="10" charset="-78"/>
              </a:rPr>
              <a:t>تؤثر في تركيب المادة</a:t>
            </a:r>
            <a:endParaRPr lang="en-US" sz="3600">
              <a:latin typeface="Times New Roman" pitchFamily="18" charset="0"/>
              <a:cs typeface="AL-Mohanad Bold" pitchFamily="10" charset="-78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AL-Mohanad Bold" pitchFamily="10" charset="-78"/>
              </a:rPr>
              <a:t> </a:t>
            </a:r>
            <a:r>
              <a:rPr lang="ar-SA" sz="3600" b="1">
                <a:solidFill>
                  <a:schemeClr val="accent2"/>
                </a:solidFill>
                <a:latin typeface="Times New Roman" pitchFamily="18" charset="0"/>
                <a:cs typeface="AL-Mohanad Bold" pitchFamily="10" charset="-78"/>
              </a:rPr>
              <a:t>مثل</a:t>
            </a:r>
            <a:endParaRPr lang="en-US" sz="3600" b="1">
              <a:solidFill>
                <a:schemeClr val="accent2"/>
              </a:solidFill>
              <a:latin typeface="Times New Roman" pitchFamily="18" charset="0"/>
              <a:cs typeface="AL-Mohanad Bold" pitchFamily="10" charset="-78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905000" y="42672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>
                <a:solidFill>
                  <a:schemeClr val="bg1"/>
                </a:solidFill>
                <a:latin typeface="Times New Roman" pitchFamily="18" charset="0"/>
                <a:cs typeface="AL-Mohanad Bold" pitchFamily="10" charset="-78"/>
              </a:rPr>
              <a:t> </a:t>
            </a:r>
            <a:r>
              <a:rPr lang="ar-SA" sz="3600" b="1">
                <a:solidFill>
                  <a:schemeClr val="accent2"/>
                </a:solidFill>
                <a:latin typeface="Times New Roman" pitchFamily="18" charset="0"/>
                <a:cs typeface="AL-Mohanad Bold" pitchFamily="10" charset="-78"/>
              </a:rPr>
              <a:t>مثل</a:t>
            </a:r>
            <a:endParaRPr lang="en-US" sz="3600" b="1">
              <a:solidFill>
                <a:schemeClr val="accent2"/>
              </a:solidFill>
              <a:latin typeface="Times New Roman" pitchFamily="18" charset="0"/>
              <a:cs typeface="AL-Mohanad Bold" pitchFamily="10" charset="-78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495800" y="5105400"/>
            <a:ext cx="449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>
                <a:latin typeface="Times New Roman" pitchFamily="18" charset="0"/>
                <a:cs typeface="AL-Mohanad Bold" pitchFamily="10" charset="-78"/>
              </a:rPr>
              <a:t>عملية التسخين ، عملية الترشيح</a:t>
            </a:r>
          </a:p>
          <a:p>
            <a:pPr algn="ctr">
              <a:spcBef>
                <a:spcPct val="50000"/>
              </a:spcBef>
            </a:pPr>
            <a:r>
              <a:rPr lang="ar-SA" sz="3200">
                <a:latin typeface="Times New Roman" pitchFamily="18" charset="0"/>
                <a:cs typeface="AL-Mohanad Bold" pitchFamily="10" charset="-78"/>
              </a:rPr>
              <a:t>استخدام المغناطيس .</a:t>
            </a:r>
            <a:endParaRPr lang="en-US" sz="3200">
              <a:latin typeface="Times New Roman" pitchFamily="18" charset="0"/>
              <a:cs typeface="AL-Mohanad Bold" pitchFamily="10" charset="-78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38200" y="51816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dirty="0">
                <a:latin typeface="Times New Roman" pitchFamily="18" charset="0"/>
                <a:cs typeface="AL-Mohanad Bold" pitchFamily="10" charset="-78"/>
              </a:rPr>
              <a:t>عملية التسخين ، عملية التحليل </a:t>
            </a:r>
            <a:r>
              <a:rPr lang="ar-SA" sz="3200" dirty="0" smtClean="0">
                <a:latin typeface="Times New Roman" pitchFamily="18" charset="0"/>
                <a:cs typeface="AL-Mohanad Bold" pitchFamily="10" charset="-78"/>
              </a:rPr>
              <a:t>الكهربائي </a:t>
            </a:r>
            <a:r>
              <a:rPr lang="ar-SA" sz="3200" dirty="0">
                <a:latin typeface="Times New Roman" pitchFamily="18" charset="0"/>
                <a:cs typeface="AL-Mohanad Bold" pitchFamily="10" charset="-78"/>
              </a:rPr>
              <a:t>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0" y="1860550"/>
            <a:ext cx="4533900" cy="501650"/>
            <a:chOff x="1440" y="1172"/>
            <a:chExt cx="2856" cy="316"/>
          </a:xfrm>
        </p:grpSpPr>
        <p:cxnSp>
          <p:nvCxnSpPr>
            <p:cNvPr id="30733" name="AutoShape 13"/>
            <p:cNvCxnSpPr>
              <a:cxnSpLocks noChangeShapeType="1"/>
              <a:stCxn id="30723" idx="2"/>
              <a:endCxn id="30724" idx="0"/>
            </p:cNvCxnSpPr>
            <p:nvPr/>
          </p:nvCxnSpPr>
          <p:spPr bwMode="auto">
            <a:xfrm rot="16200000" flipH="1">
              <a:off x="3406" y="598"/>
              <a:ext cx="316" cy="146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30734" name="AutoShape 14"/>
            <p:cNvCxnSpPr>
              <a:cxnSpLocks noChangeShapeType="1"/>
              <a:stCxn id="30723" idx="2"/>
              <a:endCxn id="30725" idx="0"/>
            </p:cNvCxnSpPr>
            <p:nvPr/>
          </p:nvCxnSpPr>
          <p:spPr bwMode="auto">
            <a:xfrm rot="5400000">
              <a:off x="1978" y="634"/>
              <a:ext cx="316" cy="139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604" r="5569"/>
          <a:stretch>
            <a:fillRect/>
          </a:stretch>
        </p:blipFill>
        <p:spPr bwMode="auto">
          <a:xfrm>
            <a:off x="3000332" y="0"/>
            <a:ext cx="614366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381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1214414" y="4929198"/>
            <a:ext cx="679064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400" b="1" dirty="0" smtClean="0"/>
              <a:t>يمكن فصلها جميعاً بعمليات فيزيائية </a:t>
            </a:r>
            <a:endParaRPr lang="ar-SA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3108" y="2643182"/>
            <a:ext cx="358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B06E0"/>
                </a:solidFill>
                <a:effectLst/>
              </a:rPr>
              <a:t>أنواع </a:t>
            </a:r>
            <a:r>
              <a:rPr lang="ar-S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B06E0"/>
                </a:solidFill>
                <a:effectLst/>
              </a:rPr>
              <a:t>المخاليط</a:t>
            </a:r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B06E0"/>
                </a:solidFill>
                <a:effectLst/>
              </a:rPr>
              <a:t>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B06E0"/>
              </a:solidFill>
              <a:effectLst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5714976" y="285728"/>
            <a:ext cx="3429024" cy="307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>
                <a:solidFill>
                  <a:srgbClr val="FFFF00"/>
                </a:solidFill>
              </a:rPr>
              <a:t>المخاليط</a:t>
            </a:r>
            <a:r>
              <a:rPr lang="ar-SA" sz="2400" b="1" dirty="0" smtClean="0">
                <a:solidFill>
                  <a:srgbClr val="FFFF00"/>
                </a:solidFill>
              </a:rPr>
              <a:t> غير المتجانسة </a:t>
            </a:r>
          </a:p>
          <a:p>
            <a:pPr algn="ctr"/>
            <a:r>
              <a:rPr lang="ar-SA" sz="2400" b="1" dirty="0" smtClean="0">
                <a:solidFill>
                  <a:srgbClr val="FFFF00"/>
                </a:solidFill>
              </a:rPr>
              <a:t>تكون المواد فيها غير موزعة بانتظام ويسهل فصل مكوناتها </a:t>
            </a:r>
          </a:p>
          <a:p>
            <a:pPr algn="ctr"/>
            <a:r>
              <a:rPr lang="ar-SA" sz="2400" b="1" dirty="0" smtClean="0">
                <a:solidFill>
                  <a:srgbClr val="FFFF00"/>
                </a:solidFill>
              </a:rPr>
              <a:t>مثل : السلطة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0" y="3786166"/>
            <a:ext cx="3429024" cy="307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المخاليط</a:t>
            </a:r>
            <a:r>
              <a:rPr lang="ar-SA" sz="2400" b="1" dirty="0" smtClean="0"/>
              <a:t> المتجانسة </a:t>
            </a:r>
          </a:p>
          <a:p>
            <a:pPr algn="ctr"/>
            <a:r>
              <a:rPr lang="ar-SA" sz="2400" b="1" dirty="0" smtClean="0"/>
              <a:t>تكون المواد فيها  موزعة بانتظام دون ارتباط بين جزيئاتها </a:t>
            </a:r>
          </a:p>
          <a:p>
            <a:pPr algn="ctr"/>
            <a:r>
              <a:rPr lang="ar-SA" sz="2400" b="1" dirty="0" smtClean="0"/>
              <a:t>ويصعب فصل مكوناتها </a:t>
            </a:r>
          </a:p>
          <a:p>
            <a:pPr algn="ctr"/>
            <a:r>
              <a:rPr lang="ar-SA" sz="2400" b="1" dirty="0" smtClean="0"/>
              <a:t>مثل : محلول السكر  </a:t>
            </a:r>
            <a:endParaRPr lang="ar-SA" sz="2400" b="1" dirty="0"/>
          </a:p>
        </p:txBody>
      </p:sp>
      <p:pic>
        <p:nvPicPr>
          <p:cNvPr id="1026" name="Picture 2" descr="http://t0.gstatic.com/images?q=tbn:IHo4Pkhs5Na1_M:http://www.gazire.com/home/upimg/43/t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791705" cy="285752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P-Ufe4TUDZCo2M:http://www.qwled.com/vb/imgcache/145501.imgcach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998828" cy="227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485" b="38776"/>
          <a:stretch>
            <a:fillRect/>
          </a:stretch>
        </p:blipFill>
        <p:spPr bwMode="auto">
          <a:xfrm>
            <a:off x="0" y="0"/>
            <a:ext cx="9144000" cy="43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285720" y="5214950"/>
            <a:ext cx="8441735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3200" b="1" dirty="0" smtClean="0"/>
              <a:t>اذكر </a:t>
            </a:r>
            <a:r>
              <a:rPr lang="ar-SA" sz="3200" b="1" dirty="0" smtClean="0"/>
              <a:t>نوع المخلوط المكون منه المثلجات في الصورة السابقة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279275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تجربة عرض سريع</a:t>
            </a:r>
          </a:p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نشاط حسي حركي  </a:t>
            </a:r>
            <a:endParaRPr 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71736" y="1285860"/>
            <a:ext cx="565250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 smtClean="0"/>
              <a:t>الأدوات : </a:t>
            </a:r>
          </a:p>
          <a:p>
            <a:pPr algn="ctr"/>
            <a:r>
              <a:rPr lang="ar-SA" sz="2800" b="1" dirty="0" smtClean="0"/>
              <a:t>وعاءين – كرات زجاجية – كرات من الصلصال </a:t>
            </a:r>
            <a:endParaRPr lang="ar-SA" sz="2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857488" y="500042"/>
            <a:ext cx="608532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/>
              <a:t>الهدف من التجربة : مقارنة بين المخلوط والمركب </a:t>
            </a:r>
            <a:endParaRPr lang="ar-SA" sz="2800" b="1" dirty="0"/>
          </a:p>
        </p:txBody>
      </p:sp>
      <p:pic>
        <p:nvPicPr>
          <p:cNvPr id="12290" name="Picture 2" descr="http://t2.gstatic.com/images?q=tbn:pvkaRG_7NtvknM:http://www.qatarshares.com.qa/data/131/133/storm_1409967361_62641974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2134866" cy="2152658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6TVKysy0X6Ax6M:http://alfrasha.maktoob.com/up/161931437997787750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714620"/>
            <a:ext cx="2105032" cy="2105034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5072066" y="5429264"/>
            <a:ext cx="3799438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800" b="1" dirty="0" smtClean="0"/>
              <a:t>الكرات الزجاجية تمثل المخلوط </a:t>
            </a:r>
          </a:p>
          <a:p>
            <a:pPr algn="ctr"/>
            <a:r>
              <a:rPr lang="ar-SA" sz="2800" b="1" dirty="0" smtClean="0"/>
              <a:t>لسهولة فصلها </a:t>
            </a:r>
            <a:endParaRPr lang="ar-SA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000100" y="5429264"/>
            <a:ext cx="35654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800" b="1" dirty="0" smtClean="0"/>
              <a:t>كرات الصلصال تمثل المركب </a:t>
            </a:r>
          </a:p>
          <a:p>
            <a:pPr algn="ctr"/>
            <a:r>
              <a:rPr lang="ar-SA" sz="2800" b="1" dirty="0" smtClean="0"/>
              <a:t>لصعوبة فصلها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57620" y="1142984"/>
            <a:ext cx="4217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المحاليل </a:t>
            </a:r>
            <a:r>
              <a:rPr lang="ar-S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والذائبية</a:t>
            </a:r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t1.gstatic.com/images?q=tbn:c83BDYVE-B3OmM:http://www.iugaza.edu.ps/ar/RelationUpload/upload/%D9%85%D8%AD%D8%A7%D9%84%D9%8A%D9%84%2520%D9%83%D9%8A%D9%85%D9%8A%D8%A7%D8%A6%D9%8A%D8%A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4214842" cy="381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285984" y="285728"/>
            <a:ext cx="5107488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تجربة : الفرق بين المخلوط والمركب </a:t>
            </a:r>
          </a:p>
          <a:p>
            <a:r>
              <a:rPr lang="ar-SA" sz="3200" dirty="0" smtClean="0"/>
              <a:t>الأدوات : نحاس – كبريت </a:t>
            </a:r>
            <a:endParaRPr lang="ar-SA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214546" y="1714488"/>
            <a:ext cx="528061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/>
              <a:t>كيف نصنع منها مخلوطا ومركبا ؟ </a:t>
            </a:r>
          </a:p>
          <a:p>
            <a:r>
              <a:rPr lang="ar-SA" sz="3600" dirty="0" smtClean="0"/>
              <a:t>نقارن بين نتائج التجربة . </a:t>
            </a:r>
            <a:endParaRPr lang="ar-SA" sz="36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14348" y="3214686"/>
          <a:ext cx="7858179" cy="1737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19393"/>
                <a:gridCol w="2619393"/>
                <a:gridCol w="261939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التجربة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المشاهدة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الاستنتاج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نخلط النحاس والكبريت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لا يحدث شيء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الناتج مخلوط 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نسخن المخلوط </a:t>
                      </a:r>
                    </a:p>
                    <a:p>
                      <a:pPr algn="ctr" rtl="1"/>
                      <a:r>
                        <a:rPr lang="ar-SA" sz="2400" dirty="0" smtClean="0"/>
                        <a:t>( النحاس والكبريت )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تتكون مادة جديدة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الناتج مركب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43240" y="1214422"/>
            <a:ext cx="257314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ماذا قرأت؟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071670" y="2857496"/>
            <a:ext cx="466826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ما الاسم الآخر للمخلوط المتجانس؟</a:t>
            </a:r>
            <a:endParaRPr lang="ar-SA" sz="32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143372" y="3929066"/>
            <a:ext cx="133241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/>
              <a:t>المحلول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072330" y="214311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643306" y="1357298"/>
            <a:ext cx="195117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الأهمية 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14414" y="3143248"/>
            <a:ext cx="7183378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rtlCol="1">
            <a:spAutoFit/>
          </a:bodyPr>
          <a:lstStyle/>
          <a:p>
            <a:pPr algn="ctr"/>
            <a:r>
              <a:rPr lang="ar-SA" sz="3600" dirty="0" smtClean="0"/>
              <a:t>الهواء الذي نتنفسه والماء الذي نشربه ، </a:t>
            </a:r>
          </a:p>
          <a:p>
            <a:pPr algn="ctr"/>
            <a:r>
              <a:rPr lang="ar-SA" sz="3600" dirty="0" smtClean="0"/>
              <a:t>وحتى بعض مكونات أجسامنا عبارة عن محاليل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011696" y="2786063"/>
            <a:ext cx="43652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>
              <a:defRPr/>
            </a:pPr>
            <a:r>
              <a:rPr lang="ar-SA" sz="3600" dirty="0" smtClean="0"/>
              <a:t>اكتب </a:t>
            </a:r>
            <a:r>
              <a:rPr lang="ar-SA" sz="3600" dirty="0" smtClean="0"/>
              <a:t>ما </a:t>
            </a:r>
            <a:r>
              <a:rPr lang="ar-SA" sz="3600" dirty="0" smtClean="0"/>
              <a:t>تعرف</a:t>
            </a:r>
            <a:r>
              <a:rPr lang="ar-SA" sz="3600" dirty="0" smtClean="0"/>
              <a:t>ه</a:t>
            </a:r>
            <a:r>
              <a:rPr lang="ar-SA" sz="3600" dirty="0" smtClean="0"/>
              <a:t> </a:t>
            </a:r>
            <a:r>
              <a:rPr lang="ar-SA" sz="3600" dirty="0"/>
              <a:t>عن </a:t>
            </a:r>
            <a:r>
              <a:rPr lang="ar-SA" sz="3600" dirty="0" smtClean="0"/>
              <a:t>المحاليل </a:t>
            </a:r>
            <a:endParaRPr lang="ar-SA" sz="3600" dirty="0"/>
          </a:p>
        </p:txBody>
      </p:sp>
      <p:pic>
        <p:nvPicPr>
          <p:cNvPr id="3" name="صورة 2" descr="0511-0708-1511-1628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25562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0511-0708-0213-0744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714356"/>
            <a:ext cx="2286016" cy="197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3714744" y="1285860"/>
            <a:ext cx="18293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جدول التعلم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215063" y="3857625"/>
            <a:ext cx="2571750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00063" y="3857625"/>
            <a:ext cx="2571750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357563" y="3857625"/>
            <a:ext cx="2571750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345" name="مربع نص 8"/>
          <p:cNvSpPr txBox="1">
            <a:spLocks noChangeArrowheads="1"/>
          </p:cNvSpPr>
          <p:nvPr/>
        </p:nvSpPr>
        <p:spPr bwMode="auto">
          <a:xfrm>
            <a:off x="6344479" y="5786438"/>
            <a:ext cx="2343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/>
              <a:t>ما أعرفه عن </a:t>
            </a:r>
            <a:r>
              <a:rPr lang="ar-SA" sz="2400" b="1" dirty="0" smtClean="0"/>
              <a:t>المحلول</a:t>
            </a:r>
            <a:endParaRPr lang="ar-SA" sz="2400" b="1" dirty="0"/>
          </a:p>
        </p:txBody>
      </p:sp>
      <p:sp>
        <p:nvSpPr>
          <p:cNvPr id="14346" name="مربع نص 9"/>
          <p:cNvSpPr txBox="1">
            <a:spLocks noChangeArrowheads="1"/>
          </p:cNvSpPr>
          <p:nvPr/>
        </p:nvSpPr>
        <p:spPr bwMode="auto">
          <a:xfrm>
            <a:off x="3571875" y="5786438"/>
            <a:ext cx="215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/>
              <a:t>ما أرغب في معرفته</a:t>
            </a:r>
          </a:p>
        </p:txBody>
      </p:sp>
      <p:sp>
        <p:nvSpPr>
          <p:cNvPr id="14347" name="مربع نص 10"/>
          <p:cNvSpPr txBox="1">
            <a:spLocks noChangeArrowheads="1"/>
          </p:cNvSpPr>
          <p:nvPr/>
        </p:nvSpPr>
        <p:spPr bwMode="auto">
          <a:xfrm>
            <a:off x="1285875" y="5786438"/>
            <a:ext cx="1427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/>
              <a:t>ماذا تعلمت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571744"/>
            <a:ext cx="90893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أن </a:t>
            </a:r>
            <a:r>
              <a:rPr lang="ar-SA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ي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ميز الطالب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بين المادة النقية والمخلوط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أن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يصف الطالب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نوعين مختلفين من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المخاليط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أن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يصف الطالب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أنواع مختلفة من المحاليل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أن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يفسر الطالب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لماذا يعد الماء مذيباً عاماً جيداً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أن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يحدد الطالب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العوامل المؤثرة في كمية المذاب التي تذوب في مذيب ما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أن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يصف الطالب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تأثير درجة الحرارة في سرعة  الذوبان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sd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42918"/>
            <a:ext cx="28860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بيضاوية 1"/>
          <p:cNvSpPr/>
          <p:nvPr/>
        </p:nvSpPr>
        <p:spPr>
          <a:xfrm>
            <a:off x="642910" y="0"/>
            <a:ext cx="4714908" cy="2214578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المفردات الجديدة </a:t>
            </a:r>
            <a:endParaRPr lang="ar-SA" sz="60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643702" y="2786058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المخلوط الغير متجانس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214546" y="4214818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err="1" smtClean="0"/>
              <a:t>الذائبية</a:t>
            </a:r>
            <a:endParaRPr lang="ar-SA" sz="32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357818" y="1500174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المادة النقية </a:t>
            </a:r>
            <a:endParaRPr lang="ar-SA" sz="32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214546" y="5572140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المحلول المشبع</a:t>
            </a:r>
            <a:endParaRPr lang="ar-SA" sz="32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429124" y="2857496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المذاب </a:t>
            </a:r>
            <a:endParaRPr lang="ar-SA" sz="32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715140" y="4214818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المخلوط المتجانس</a:t>
            </a:r>
            <a:endParaRPr lang="ar-SA" sz="3200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00562" y="4214818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المذيب</a:t>
            </a:r>
            <a:endParaRPr lang="ar-SA" sz="3200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572000" y="5500702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الراسب</a:t>
            </a:r>
            <a:endParaRPr lang="ar-SA" sz="3200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715140" y="5500702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المحلول</a:t>
            </a:r>
            <a:endParaRPr lang="ar-SA" sz="3200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214546" y="2786058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المحلول المائي</a:t>
            </a:r>
            <a:endParaRPr lang="ar-SA" sz="3200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14282" y="4857760"/>
            <a:ext cx="171451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التركيز </a:t>
            </a:r>
            <a:endParaRPr lang="ar-SA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642918"/>
            <a:ext cx="899477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/>
              <a:t>ما أوجه الشبه والاختلاف بين المشروب الغازي وعصير الليمون ؟ </a:t>
            </a:r>
            <a:endParaRPr lang="ar-SA" sz="32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4643446"/>
            <a:ext cx="91440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smtClean="0"/>
              <a:t>كلاهما محلول مائي ( وجه الشبه ) </a:t>
            </a:r>
          </a:p>
          <a:p>
            <a:r>
              <a:rPr lang="ar-SA" sz="2800" b="1" dirty="0" smtClean="0"/>
              <a:t>يوجد في عصير الليمون مواد صلبة وسائلة </a:t>
            </a:r>
          </a:p>
          <a:p>
            <a:r>
              <a:rPr lang="ar-SA" sz="2800" b="1" dirty="0" smtClean="0"/>
              <a:t>في حين أن المشروب الغازي يحوي غازاً مذاباً في الماء ( وجه الاختلاف )  </a:t>
            </a:r>
          </a:p>
          <a:p>
            <a:endParaRPr lang="ar-SA" sz="2800" b="1" dirty="0"/>
          </a:p>
        </p:txBody>
      </p:sp>
      <p:pic>
        <p:nvPicPr>
          <p:cNvPr id="18434" name="Picture 2" descr="http://t3.gstatic.com/images?q=tbn:GEK7H3ZRp8NzzM:http://www.aleqt.com/a/417977_11577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66784"/>
            <a:ext cx="1857388" cy="272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t1.gstatic.com/images?q=tbn:J4CJnHoqji9bGM:http://www.syriakids.net/archive/docs/Image/%D8%B9%D8%B5%D9%8A%D8%B1%2520%D8%A7%D9%84%D9%84%D9%8A%D9%85%D9%88%D9%86%2520%D8%A8%D8%A7%D9%84%D9%82%D8%B1%D9%81%D9%87%D8%8C%D8%B7%D8%B1%D9%8A%D9%82%D8%A9%2520%D8%B9%D9%85%D9%84%2520%D8%B9%D8%B5%D9%8A%D8%B1%2520%D8%A7%D9%84%D9%84%D9%8A%D9%85%D9%88%D9%86%2520%D8%A8%D8%A7%D9%84%D9%82%D8%B1%D9%81%D9%8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571612"/>
            <a:ext cx="2214578" cy="265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338083" y="785794"/>
            <a:ext cx="948208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/>
              <a:t>هل الماء النقي يماثل عصير البرتقال ؟ كيف نفسر ذلك ؟ </a:t>
            </a:r>
            <a:endParaRPr lang="ar-SA" sz="4000" b="1" dirty="0"/>
          </a:p>
        </p:txBody>
      </p:sp>
      <p:pic>
        <p:nvPicPr>
          <p:cNvPr id="6146" name="Picture 2" descr="http://t2.gstatic.com/images?q=tbn:ckU6s8XlGJCUgM:http://www.alabkari.com/wp-content/uploads/eau2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597" y="2285992"/>
            <a:ext cx="3225989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8" name="Picture 4" descr="http://t2.gstatic.com/images?q=tbn:tHm2zpq7lQYMCM:http://www.m0dy.net/vb/uploaded/up/m0dy.net-269496_122144370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357430"/>
            <a:ext cx="2357454" cy="353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08400" y="404813"/>
            <a:ext cx="3160713" cy="6108700"/>
            <a:chOff x="1292" y="210"/>
            <a:chExt cx="1991" cy="3848"/>
          </a:xfrm>
        </p:grpSpPr>
        <p:pic>
          <p:nvPicPr>
            <p:cNvPr id="8196" name="Picture 4" descr="تجربة السحب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46" y="210"/>
              <a:ext cx="1537" cy="3848"/>
            </a:xfrm>
            <a:prstGeom prst="rect">
              <a:avLst/>
            </a:prstGeom>
            <a:noFill/>
          </p:spPr>
        </p:pic>
        <p:sp>
          <p:nvSpPr>
            <p:cNvPr id="8197" name="Line 5"/>
            <p:cNvSpPr>
              <a:spLocks noChangeShapeType="1"/>
            </p:cNvSpPr>
            <p:nvPr/>
          </p:nvSpPr>
          <p:spPr bwMode="auto">
            <a:xfrm flipH="1" flipV="1">
              <a:off x="1292" y="2931"/>
              <a:ext cx="95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 flipH="1">
              <a:off x="1338" y="845"/>
              <a:ext cx="113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H="1" flipV="1">
              <a:off x="1429" y="1389"/>
              <a:ext cx="1224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051050" y="4437063"/>
            <a:ext cx="11906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ماء سائل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2268538" y="2133600"/>
            <a:ext cx="1406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بخار الماء 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835150" y="1341438"/>
            <a:ext cx="1622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ثلج ( متجمد ) 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7092950" y="692150"/>
            <a:ext cx="182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حالات الماء </a:t>
            </a:r>
          </a:p>
          <a:p>
            <a:pPr algn="ctr"/>
            <a:r>
              <a:rPr lang="ar-SA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في الطبيعة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143768" y="3214686"/>
            <a:ext cx="1611340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200" b="1" dirty="0" smtClean="0"/>
              <a:t>يتعرض </a:t>
            </a:r>
          </a:p>
          <a:p>
            <a:pPr algn="ctr"/>
            <a:r>
              <a:rPr lang="ar-SA" sz="3200" b="1" dirty="0" smtClean="0"/>
              <a:t>الماء النقي</a:t>
            </a:r>
          </a:p>
          <a:p>
            <a:pPr algn="ctr"/>
            <a:r>
              <a:rPr lang="ar-SA" sz="3200" b="1" dirty="0" smtClean="0"/>
              <a:t> لعمليات </a:t>
            </a:r>
          </a:p>
          <a:p>
            <a:pPr algn="ctr"/>
            <a:r>
              <a:rPr lang="ar-SA" sz="3200" b="1" dirty="0" smtClean="0"/>
              <a:t>فيزيائية </a:t>
            </a:r>
            <a:endParaRPr lang="ar-SA" sz="32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71472" y="5572140"/>
            <a:ext cx="35189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/>
              <a:t>تجمد – غليان – رج - ضغط </a:t>
            </a:r>
            <a:endParaRPr lang="ar-SA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  <p:bldP spid="8202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71604" y="642918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تجربة سريعة </a:t>
            </a:r>
            <a:endParaRPr lang="ar-S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861392" y="3357562"/>
            <a:ext cx="5538697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/>
              <a:t>نتذوق الماء والثلج ونميز بينهما من حيث </a:t>
            </a:r>
          </a:p>
          <a:p>
            <a:r>
              <a:rPr lang="ar-SA" sz="3200" dirty="0" smtClean="0"/>
              <a:t>الطعم </a:t>
            </a:r>
          </a:p>
          <a:p>
            <a:r>
              <a:rPr lang="ar-SA" sz="3200" dirty="0" smtClean="0"/>
              <a:t>اللون</a:t>
            </a:r>
          </a:p>
          <a:p>
            <a:r>
              <a:rPr lang="ar-SA" sz="3200" dirty="0" smtClean="0"/>
              <a:t>الرائحة </a:t>
            </a:r>
            <a:endParaRPr lang="ar-SA" sz="3200" dirty="0"/>
          </a:p>
        </p:txBody>
      </p:sp>
      <p:pic>
        <p:nvPicPr>
          <p:cNvPr id="5122" name="Picture 2" descr="http://t0.gstatic.com/images?q=tbn:4vlkQT0udofMEM:http://www.saidaonline.com/newsgfx/water1-said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189884" cy="2405074"/>
          </a:xfrm>
          <a:prstGeom prst="rect">
            <a:avLst/>
          </a:prstGeom>
          <a:noFill/>
        </p:spPr>
      </p:pic>
      <p:pic>
        <p:nvPicPr>
          <p:cNvPr id="5124" name="Picture 4" descr="http://t1.gstatic.com/images?q=tbn:mhilaPDX0IoeLM:http://cooolguyz.com/up//uploads/images/cooolguyz-3dd9550f9c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00438"/>
            <a:ext cx="2714612" cy="3154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542</Words>
  <Application>Microsoft Office PowerPoint</Application>
  <PresentationFormat>عرض على الشاشة (3:4)‏</PresentationFormat>
  <Paragraphs>138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Company>Ghost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XP</dc:creator>
  <cp:lastModifiedBy>alaa</cp:lastModifiedBy>
  <cp:revision>27</cp:revision>
  <dcterms:created xsi:type="dcterms:W3CDTF">2010-09-27T20:04:14Z</dcterms:created>
  <dcterms:modified xsi:type="dcterms:W3CDTF">2014-09-23T10:09:27Z</dcterms:modified>
</cp:coreProperties>
</file>