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5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</p:sldIdLst>
  <p:sldSz cx="9144000" cy="6858000" type="screen4x3"/>
  <p:notesSz cx="6858000" cy="9144000"/>
  <p:custDataLst>
    <p:tags r:id="rId9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10" autoAdjust="0"/>
  </p:normalViewPr>
  <p:slideViewPr>
    <p:cSldViewPr>
      <p:cViewPr varScale="1">
        <p:scale>
          <a:sx n="56" d="100"/>
          <a:sy n="56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403525781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11" Type="http://schemas.openxmlformats.org/officeDocument/2006/relationships/audio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1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12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1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1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13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13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3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15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-514831" y="4016493"/>
            <a:ext cx="5096137" cy="107721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kern="0" dirty="0">
                <a:solidFill>
                  <a:prstClr val="black"/>
                </a:solidFill>
                <a:latin typeface="Franklin Gothic Book"/>
              </a:rPr>
              <a:t>تفاعلات المجالات الكهربائية </a:t>
            </a:r>
            <a:endParaRPr lang="ar-SA" sz="3200" b="1" kern="0" dirty="0" smtClean="0">
              <a:solidFill>
                <a:prstClr val="black"/>
              </a:solidFill>
              <a:latin typeface="Franklin Gothic Book"/>
            </a:endParaRPr>
          </a:p>
          <a:p>
            <a:pPr algn="ctr">
              <a:defRPr/>
            </a:pPr>
            <a:r>
              <a:rPr lang="ar-SA" sz="3200" b="1" kern="0" dirty="0" smtClean="0">
                <a:solidFill>
                  <a:prstClr val="black"/>
                </a:solidFill>
                <a:latin typeface="Franklin Gothic Book"/>
              </a:rPr>
              <a:t>و </a:t>
            </a:r>
            <a:r>
              <a:rPr lang="ar-SA" sz="3200" b="1" kern="0" dirty="0">
                <a:solidFill>
                  <a:prstClr val="black"/>
                </a:solidFill>
                <a:latin typeface="Franklin Gothic Book"/>
              </a:rPr>
              <a:t>المغناطيسية والمادة </a:t>
            </a:r>
            <a:endParaRPr lang="ar-EG" sz="3200" b="1" kern="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232334" y="494386"/>
            <a:ext cx="4846907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الفصل </a:t>
            </a:r>
            <a:r>
              <a:rPr lang="ar-SA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السابع</a:t>
            </a:r>
            <a:r>
              <a:rPr lang="ar-EG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    </a:t>
            </a:r>
            <a:endParaRPr lang="en-US" sz="4400" b="1" kern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Flow-Bold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kern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الكهر</a:t>
            </a:r>
            <a:r>
              <a:rPr lang="ar-SA" sz="4400" b="1" kern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ومغناطيسية</a:t>
            </a:r>
            <a:endParaRPr lang="ar-EG" sz="4400" b="1" kern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Flow-Bold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577098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الاول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0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6144477" y="44624"/>
            <a:ext cx="2780452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6300191" y="155631"/>
            <a:ext cx="230283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مطياف الكتلة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584158" y="908720"/>
            <a:ext cx="8341838" cy="1159679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899592" y="980728"/>
            <a:ext cx="79629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وخلص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تومسون إلى أن الذرات المختلفة من العنصر نفسه لها خصائص كيميائية متماثلة لكن لها كتلاً مختلفة (النظير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6" name="مجموعة 35"/>
          <p:cNvGrpSpPr/>
          <p:nvPr/>
        </p:nvGrpSpPr>
        <p:grpSpPr>
          <a:xfrm>
            <a:off x="594789" y="2996952"/>
            <a:ext cx="8341838" cy="1159679"/>
            <a:chOff x="6156176" y="826988"/>
            <a:chExt cx="2987824" cy="787896"/>
          </a:xfrm>
        </p:grpSpPr>
        <p:sp>
          <p:nvSpPr>
            <p:cNvPr id="37" name="مستطيل 36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8" name="مخطط انسيابي: معالجة متعاقبة 37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910223" y="3133417"/>
            <a:ext cx="79629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هو الجهاز المماثل لأنبوب أشعة المهبط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لتومسون والذي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يستخدم لدراسة النظائر وقياس النسبة بين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الأيون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الموجب وكتلته (</a:t>
            </a:r>
            <a:r>
              <a:rPr lang="en-US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q/m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 بدقة</a:t>
            </a:r>
          </a:p>
        </p:txBody>
      </p:sp>
      <p:grpSp>
        <p:nvGrpSpPr>
          <p:cNvPr id="40" name="مجموعة 39"/>
          <p:cNvGrpSpPr/>
          <p:nvPr/>
        </p:nvGrpSpPr>
        <p:grpSpPr>
          <a:xfrm>
            <a:off x="5181796" y="2143307"/>
            <a:ext cx="3754831" cy="781637"/>
            <a:chOff x="2456145" y="-16933"/>
            <a:chExt cx="4536504" cy="781637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ستطيل مستدير الزوايا 41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5436096" y="2254314"/>
            <a:ext cx="317863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المراد بمطياف الكتلة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647" y="4293096"/>
            <a:ext cx="6301934" cy="1690880"/>
          </a:xfrm>
          <a:prstGeom prst="rect">
            <a:avLst/>
          </a:prstGeom>
          <a:ln w="381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مجموعة 23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56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  <p:bldP spid="3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6144477" y="44624"/>
            <a:ext cx="2780452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6300191" y="155631"/>
            <a:ext cx="230283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النتائج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2627784" y="908720"/>
            <a:ext cx="6298212" cy="656783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2627784" y="980728"/>
            <a:ext cx="62347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نسبة شحنة الأيون إلى كتلته في مطياف الكتلة :</a:t>
            </a:r>
          </a:p>
        </p:txBody>
      </p:sp>
      <p:grpSp>
        <p:nvGrpSpPr>
          <p:cNvPr id="36" name="مجموعة 35"/>
          <p:cNvGrpSpPr/>
          <p:nvPr/>
        </p:nvGrpSpPr>
        <p:grpSpPr>
          <a:xfrm>
            <a:off x="3705632" y="3565465"/>
            <a:ext cx="5330863" cy="2311807"/>
            <a:chOff x="6156176" y="826988"/>
            <a:chExt cx="2987824" cy="787896"/>
          </a:xfrm>
        </p:grpSpPr>
        <p:sp>
          <p:nvSpPr>
            <p:cNvPr id="37" name="مستطيل 36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8" name="مخطط انسيابي: معالجة متعاقبة 37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3779912" y="3735320"/>
            <a:ext cx="51210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عند</a:t>
            </a:r>
            <a:r>
              <a:rPr lang="ar-SA" sz="3000" b="1" kern="0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تحرير أول إلكترون نحصل على ذرة أحادية التأين (</a:t>
            </a:r>
            <a:r>
              <a:rPr lang="en-US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1+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)؛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أي أن الإلكترونات المتسارعة ذات الطاقة العالية يمكن إنتاج أيونات أحادية وأيونات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ثنائية</a:t>
            </a:r>
            <a:endParaRPr lang="ar-SA" sz="30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6382868" y="2650263"/>
            <a:ext cx="2636436" cy="781637"/>
            <a:chOff x="2456145" y="-16933"/>
            <a:chExt cx="4536504" cy="781637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ستطيل مستدير الزوايا 41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6588610" y="2761270"/>
            <a:ext cx="223186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تحليل النظائر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2990727" y="1520984"/>
            <a:ext cx="1151855" cy="1273191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m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38399" y="1609710"/>
            <a:ext cx="9144000" cy="710952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___ = __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_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___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4610399" y="1450232"/>
            <a:ext cx="1764704" cy="1607211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2V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B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r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2</a:t>
            </a:r>
            <a:endParaRPr kumimoji="0" lang="ar-SA" sz="3600" b="1" i="0" u="none" strike="noStrike" kern="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2780928"/>
            <a:ext cx="3243126" cy="3266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8" name="مجموعة 27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مربع نص 3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مربع نص 3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7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  <p:bldP spid="39" grpId="0"/>
      <p:bldP spid="47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6144477" y="44624"/>
            <a:ext cx="2780452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6300191" y="155631"/>
            <a:ext cx="230283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تطبيقات أخرى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3923928" y="1260049"/>
            <a:ext cx="5002068" cy="656783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3923928" y="1332057"/>
            <a:ext cx="49385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لمطياف الكتلة استخدامات متعددة:</a:t>
            </a:r>
            <a:endParaRPr lang="ar-SA" sz="32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1461794" y="2205013"/>
            <a:ext cx="7452088" cy="719931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(1) لفحص عينة من اليورانيوم إلى النظائر المكونة </a:t>
            </a: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لها.</a:t>
            </a:r>
            <a:endParaRPr kumimoji="0" lang="ar-SA" sz="3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itchFamily="2" charset="-78"/>
              <a:ea typeface="+mj-ea"/>
              <a:cs typeface="Sakkal Majalla" pitchFamily="2" charset="-78"/>
            </a:endParaRPr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347735" y="2924944"/>
            <a:ext cx="8545523" cy="936104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(2) </a:t>
            </a: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لالتقاط </a:t>
            </a: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وتحديد أثر كميات الجزيئات في عينة </a:t>
            </a:r>
            <a:r>
              <a:rPr kumimoji="0" lang="ar-SA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ما.</a:t>
            </a:r>
            <a:endParaRPr kumimoji="0" lang="ar-SA" sz="3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itchFamily="2" charset="-78"/>
              <a:ea typeface="+mj-ea"/>
              <a:cs typeface="Sakkal Majalla" pitchFamily="2" charset="-78"/>
            </a:endParaRPr>
          </a:p>
        </p:txBody>
      </p:sp>
      <p:sp>
        <p:nvSpPr>
          <p:cNvPr id="34" name="عنوان 1"/>
          <p:cNvSpPr txBox="1">
            <a:spLocks/>
          </p:cNvSpPr>
          <p:nvPr/>
        </p:nvSpPr>
        <p:spPr>
          <a:xfrm>
            <a:off x="852986" y="4032672"/>
            <a:ext cx="8006032" cy="10525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000" b="1" kern="0" dirty="0">
                <a:latin typeface="Sakkal Majalla" pitchFamily="2" charset="-78"/>
                <a:ea typeface="+mj-ea"/>
                <a:cs typeface="Sakkal Majalla" pitchFamily="2" charset="-78"/>
              </a:rPr>
              <a:t>(وهذا التطبيق يستخدم على نظاق واسع في علوم البيئة والعلوم الجنائية )</a:t>
            </a:r>
          </a:p>
        </p:txBody>
      </p:sp>
      <p:grpSp>
        <p:nvGrpSpPr>
          <p:cNvPr id="18" name="مجموعة 17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99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  <p:bldP spid="28" grpId="0"/>
      <p:bldP spid="3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8738"/>
            <a:ext cx="4451945" cy="13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6" y="3501008"/>
            <a:ext cx="463748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7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89" y="404664"/>
            <a:ext cx="5042161" cy="91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56351"/>
            <a:ext cx="6125097" cy="9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52" y="2381979"/>
            <a:ext cx="5612033" cy="210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86403"/>
            <a:ext cx="6770715" cy="20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0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60361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6505"/>
            <a:ext cx="8192566" cy="206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7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68" y="690242"/>
            <a:ext cx="1925903" cy="58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89273"/>
            <a:ext cx="2106495" cy="52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27" y="5774326"/>
            <a:ext cx="4526944" cy="62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56" y="332656"/>
            <a:ext cx="5164140" cy="130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64144"/>
            <a:ext cx="5888474" cy="202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99" y="3789040"/>
            <a:ext cx="564349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0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40" y="3285137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</a:t>
            </a:r>
            <a:r>
              <a:rPr lang="ar-SA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الثاني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6" name="مربع نص 1"/>
          <p:cNvSpPr txBox="1"/>
          <p:nvPr/>
        </p:nvSpPr>
        <p:spPr>
          <a:xfrm>
            <a:off x="935571" y="336302"/>
            <a:ext cx="3672408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</p:txBody>
      </p:sp>
      <p:sp>
        <p:nvSpPr>
          <p:cNvPr id="7" name="موجة مزدوجة 8"/>
          <p:cNvSpPr/>
          <p:nvPr/>
        </p:nvSpPr>
        <p:spPr>
          <a:xfrm>
            <a:off x="0" y="1378297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الكهرومغناطيسية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مستدير الزوايا 10"/>
          <p:cNvSpPr/>
          <p:nvPr/>
        </p:nvSpPr>
        <p:spPr>
          <a:xfrm>
            <a:off x="-611858" y="4756150"/>
            <a:ext cx="6264275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4800" b="1" kern="0" dirty="0" smtClean="0">
                <a:solidFill>
                  <a:srgbClr val="FF0000"/>
                </a:solidFill>
                <a:latin typeface="Franklin Gothic Book"/>
              </a:rPr>
              <a:t>المجالات الكهربائية والمغناطيسية في الفضاء</a:t>
            </a:r>
            <a:endParaRPr lang="ar-EG" sz="4800" b="1" kern="0" dirty="0">
              <a:solidFill>
                <a:srgbClr val="FF0000"/>
              </a:solidFill>
              <a:latin typeface="Franklin Gothic Book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8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6804248" y="116632"/>
            <a:ext cx="2160240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20272" y="188640"/>
            <a:ext cx="18200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مقدمة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345108" y="1124744"/>
            <a:ext cx="5591908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الموجات الكهرومغناطيسية نعتمد عليها يومياً :</a:t>
            </a:r>
          </a:p>
        </p:txBody>
      </p:sp>
      <p:sp>
        <p:nvSpPr>
          <p:cNvPr id="24" name="Rectangle 3"/>
          <p:cNvSpPr/>
          <p:nvPr/>
        </p:nvSpPr>
        <p:spPr>
          <a:xfrm>
            <a:off x="885401" y="1916832"/>
            <a:ext cx="754258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الإذاعة ــ التلفاز ــ الأقمار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الاصطناعيةــ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المجرات البعيدة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أفران ــ الميكروويف ــ اجهزة التحكم عن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بُعد  ــ  الهواتف الخلوية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وغيرها</a:t>
            </a:r>
          </a:p>
        </p:txBody>
      </p:sp>
      <p:sp>
        <p:nvSpPr>
          <p:cNvPr id="25" name="مستطيل 5"/>
          <p:cNvSpPr/>
          <p:nvPr/>
        </p:nvSpPr>
        <p:spPr>
          <a:xfrm>
            <a:off x="5181797" y="3645024"/>
            <a:ext cx="3782691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الكهرومغناطيسية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899592" y="4437856"/>
            <a:ext cx="7632848" cy="13674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حدث تقدم كبير في فهم الموجات الكهرومغناطيسية خلال القرن التاسع عشر أدى إلى تطور أجهزة وتقنيات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جديدة.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43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عنوان 1"/>
          <p:cNvSpPr txBox="1">
            <a:spLocks/>
          </p:cNvSpPr>
          <p:nvPr/>
        </p:nvSpPr>
        <p:spPr>
          <a:xfrm>
            <a:off x="746681" y="1580824"/>
            <a:ext cx="8028384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توصل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أورستد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إلى أن التيار المار في موصل يولد مجالاً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مغناطيسياُ، وأن التيار المتغير يولد مجالاً مغناطيسيًا متغيرًا.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755576" y="3248980"/>
            <a:ext cx="8028384" cy="16561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اكتشف كل من العالمين مايكل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فارادي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وجوزيف هنري كل على حدة الحث الكهرومغناطيسي وهو إنتاج مجال كهربائي بسبب مجال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مغناطيسي متغير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5"/>
          <p:cNvSpPr/>
          <p:nvPr/>
        </p:nvSpPr>
        <p:spPr>
          <a:xfrm>
            <a:off x="2969034" y="371282"/>
            <a:ext cx="347360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سلسة من الانجازات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57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6804248" y="116632"/>
            <a:ext cx="2160240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20272" y="188640"/>
            <a:ext cx="18200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مقدمة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030208" y="1122850"/>
            <a:ext cx="8023264" cy="1082014"/>
            <a:chOff x="6156176" y="840904"/>
            <a:chExt cx="2987824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683568" y="1157690"/>
            <a:ext cx="83064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من أنواع الموجات الكهرومغناطيسية التي تبث </a:t>
            </a:r>
            <a:r>
              <a:rPr lang="ar-SA" sz="3000" b="1" kern="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عبر  </a:t>
            </a:r>
            <a:r>
              <a:rPr lang="ar-SA" sz="30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الهواء لتزويدك بأشكال مختلفة من الاتصالات منها </a:t>
            </a:r>
            <a:r>
              <a:rPr lang="ar-SA" sz="3000" b="1" kern="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المذياع </a:t>
            </a:r>
            <a:r>
              <a:rPr lang="ar-SA" sz="30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والتلفاز :</a:t>
            </a:r>
          </a:p>
        </p:txBody>
      </p:sp>
      <p:grpSp>
        <p:nvGrpSpPr>
          <p:cNvPr id="44" name="مجموعة 43"/>
          <p:cNvGrpSpPr/>
          <p:nvPr/>
        </p:nvGrpSpPr>
        <p:grpSpPr>
          <a:xfrm>
            <a:off x="2230815" y="2639292"/>
            <a:ext cx="4645441" cy="1725812"/>
            <a:chOff x="6156176" y="840904"/>
            <a:chExt cx="2987824" cy="787896"/>
          </a:xfrm>
        </p:grpSpPr>
        <p:sp>
          <p:nvSpPr>
            <p:cNvPr id="45" name="مستطيل 44"/>
            <p:cNvSpPr/>
            <p:nvPr/>
          </p:nvSpPr>
          <p:spPr>
            <a:xfrm>
              <a:off x="8286603" y="840904"/>
              <a:ext cx="857397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6" name="مخطط انسيابي: معالجة متعاقبة 4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2599872" y="2753690"/>
            <a:ext cx="421288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1- موجات الراديو القصيرة.</a:t>
            </a:r>
          </a:p>
          <a:p>
            <a:pPr lvl="0"/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2- موجات </a:t>
            </a:r>
            <a:r>
              <a:rPr lang="ar-SA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الميكرويف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3-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إشارة التلفاز (</a:t>
            </a:r>
            <a:r>
              <a:rPr lang="en-US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UHF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 و (</a:t>
            </a:r>
            <a:r>
              <a:rPr lang="en-US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VHF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1030207" y="4651242"/>
            <a:ext cx="8059843" cy="1082014"/>
            <a:chOff x="6156176" y="827587"/>
            <a:chExt cx="3001445" cy="787896"/>
          </a:xfrm>
        </p:grpSpPr>
        <p:sp>
          <p:nvSpPr>
            <p:cNvPr id="27" name="مستطيل 26"/>
            <p:cNvSpPr/>
            <p:nvPr/>
          </p:nvSpPr>
          <p:spPr>
            <a:xfrm>
              <a:off x="7145460" y="827587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8" name="مخطط انسيابي: معالجة متعاقبة 27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مربع نص 28"/>
          <p:cNvSpPr txBox="1"/>
          <p:nvPr/>
        </p:nvSpPr>
        <p:spPr>
          <a:xfrm>
            <a:off x="683568" y="4704370"/>
            <a:ext cx="83064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جميع هذه الموجات تتكون من مجالات كهربائية ومغناطيسية تنتشر في الفضاء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37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9" name="مستطيل 5"/>
          <p:cNvSpPr/>
          <p:nvPr/>
        </p:nvSpPr>
        <p:spPr>
          <a:xfrm>
            <a:off x="3725456" y="94283"/>
            <a:ext cx="196075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إنجازات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695728" y="1052736"/>
            <a:ext cx="8053952" cy="79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المجال الكهربائي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الحثي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يتولد حتى لو لم يكن هناك أسلاك ، فمثلاً :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688834" y="2141513"/>
            <a:ext cx="7884368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(1) المجال المغناطيسي المتغير يولد مجالاً كهربائياً متغيراً مماثلاً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688834" y="3005609"/>
            <a:ext cx="7894405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(2) التغير في المجال الكهربائي يولد مجالاً متغيراً كما افترض الفيزيائي الاسكتلندي جيمس ماكسويل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683568" y="4301753"/>
            <a:ext cx="7926146" cy="13594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(3) يسمى المجالان المغناطيسي والكهربائي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المنتشران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معاً في الفضاء الموجات الكهرومغناطيسية أو موجة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EM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28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9960" y="620688"/>
            <a:ext cx="7780472" cy="4896544"/>
          </a:xfrm>
          <a:prstGeom prst="rect">
            <a:avLst/>
          </a:prstGeom>
          <a:ln w="1270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58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8" name="عنوان 1"/>
          <p:cNvSpPr txBox="1">
            <a:spLocks/>
          </p:cNvSpPr>
          <p:nvPr/>
        </p:nvSpPr>
        <p:spPr>
          <a:xfrm>
            <a:off x="1619672" y="908720"/>
            <a:ext cx="6245475" cy="10796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سرعة الموجة الكهرومغناطيسية تساوي تقريباً : </a:t>
            </a:r>
            <a:endParaRPr lang="ar-SA" sz="3000" b="1" dirty="0" smtClean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30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3×10</a:t>
            </a:r>
            <a:r>
              <a:rPr lang="en-US" sz="3000" b="1" baseline="30000" dirty="0" smtClean="0">
                <a:latin typeface="Sakkal Majalla" pitchFamily="2" charset="-78"/>
                <a:ea typeface="Calibri"/>
                <a:cs typeface="Sakkal Majalla" pitchFamily="2" charset="-78"/>
              </a:rPr>
              <a:t>8</a:t>
            </a:r>
            <a:r>
              <a:rPr lang="en-US" sz="3000" b="1" dirty="0" smtClean="0">
                <a:latin typeface="Sakkal Majalla" pitchFamily="2" charset="-78"/>
                <a:ea typeface="Calibri"/>
                <a:cs typeface="Sakkal Majalla" pitchFamily="2" charset="-78"/>
              </a:rPr>
              <a:t>m/s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619673" y="2208957"/>
            <a:ext cx="624640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ويرمز لها بالرمز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C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وهي سرعة الضوء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1619672" y="3068563"/>
            <a:ext cx="6245475" cy="7204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وعندما يزداد الطول الموجي يقل التردد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111125" y="3952239"/>
            <a:ext cx="45720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00B0F0"/>
                </a:solidFill>
                <a:latin typeface="Arial"/>
                <a:cs typeface="Arial"/>
              </a:rPr>
              <a:t>λ</a:t>
            </a:r>
            <a:r>
              <a:rPr lang="en-US" sz="36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Franklin Gothic Book"/>
              </a:rPr>
              <a:t>= ___</a:t>
            </a:r>
            <a:endParaRPr lang="ar-SA" sz="36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4367111" y="3832721"/>
            <a:ext cx="4572000" cy="914326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b="1" dirty="0">
                <a:solidFill>
                  <a:srgbClr val="00B0F0"/>
                </a:solidFill>
                <a:latin typeface="Arial"/>
                <a:cs typeface="Arial"/>
              </a:rPr>
              <a:t>λ</a:t>
            </a:r>
            <a:r>
              <a:rPr lang="en-US" sz="44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Franklin Gothic Book"/>
              </a:rPr>
              <a:t>= ___</a:t>
            </a:r>
            <a:endParaRPr lang="ar-SA" sz="44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6727692" y="3717032"/>
            <a:ext cx="864096" cy="1628924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B0F0"/>
                </a:solidFill>
                <a:latin typeface="Franklin Gothic Book"/>
              </a:rPr>
              <a:t>c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B0F0"/>
                </a:solidFill>
                <a:latin typeface="Franklin Gothic Book"/>
              </a:rPr>
              <a:t>f</a:t>
            </a:r>
            <a:endParaRPr lang="ar-SA" sz="96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849312" y="4811076"/>
            <a:ext cx="1547813" cy="568325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2000" b="1" dirty="0">
                <a:solidFill>
                  <a:srgbClr val="3B3B3B"/>
                </a:solidFill>
                <a:latin typeface="Franklin Gothic Book"/>
                <a:cs typeface="Tahoma"/>
              </a:rPr>
              <a:t>(</a:t>
            </a:r>
            <a:r>
              <a:rPr lang="ar-SA" b="1" dirty="0">
                <a:solidFill>
                  <a:srgbClr val="3B3B3B"/>
                </a:solidFill>
                <a:latin typeface="Franklin Gothic Book"/>
                <a:cs typeface="Tahoma"/>
              </a:rPr>
              <a:t>للمادة)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4349648" y="4747047"/>
            <a:ext cx="2303463" cy="566738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b="1" dirty="0">
                <a:solidFill>
                  <a:srgbClr val="3B3B3B"/>
                </a:solidFill>
                <a:latin typeface="Franklin Gothic Book"/>
                <a:cs typeface="Tahoma"/>
              </a:rPr>
              <a:t>(للهواء أو الفراغ)</a:t>
            </a:r>
          </a:p>
        </p:txBody>
      </p:sp>
      <p:sp>
        <p:nvSpPr>
          <p:cNvPr id="22" name="مستطيل 5"/>
          <p:cNvSpPr/>
          <p:nvPr/>
        </p:nvSpPr>
        <p:spPr>
          <a:xfrm>
            <a:off x="2123728" y="116632"/>
            <a:ext cx="5618144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خصائص الموجات الكهرومغناطيسية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2339975" y="3795424"/>
            <a:ext cx="809625" cy="1872009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latin typeface="Franklin Gothic Book"/>
              </a:rPr>
              <a:t>v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latin typeface="Franklin Gothic Book"/>
              </a:rPr>
              <a:t>f</a:t>
            </a:r>
            <a:endParaRPr lang="ar-SA" sz="4800" b="1" dirty="0">
              <a:solidFill>
                <a:srgbClr val="00B0F0"/>
              </a:solidFill>
              <a:latin typeface="Franklin Gothic Book"/>
              <a:cs typeface="Tahoma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26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4" name="عنوان 1"/>
          <p:cNvSpPr txBox="1">
            <a:spLocks/>
          </p:cNvSpPr>
          <p:nvPr/>
        </p:nvSpPr>
        <p:spPr>
          <a:xfrm>
            <a:off x="899592" y="836712"/>
            <a:ext cx="7884368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سقوط أشعة الشمس على كأس زجاجي به ماء مثال على انتقال موجات الضوء خلال ثلاث مواد مختلفة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(الهواء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– الزجاج – الماء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899592" y="2187208"/>
            <a:ext cx="7879176" cy="7377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وهي مواد غير موصلة للكهرباء وتسمى العوازل الكهربائية</a:t>
            </a:r>
          </a:p>
        </p:txBody>
      </p:sp>
      <p:sp>
        <p:nvSpPr>
          <p:cNvPr id="27" name="مستطيل 5"/>
          <p:cNvSpPr/>
          <p:nvPr/>
        </p:nvSpPr>
        <p:spPr>
          <a:xfrm>
            <a:off x="3131840" y="188640"/>
            <a:ext cx="5832648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انتشار الموجات الكهرومغناطيسية خلال المادة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4086450" y="3068960"/>
            <a:ext cx="4692318" cy="5762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k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: ثابت العزل الكهربائي النسبي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755576" y="3789040"/>
            <a:ext cx="8033576" cy="7033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وليس له وحدة قياس وقيمته في الفراغ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وفي الهواء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1.00054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grpSp>
        <p:nvGrpSpPr>
          <p:cNvPr id="30" name="مجموعة 10"/>
          <p:cNvGrpSpPr>
            <a:grpSpLocks/>
          </p:cNvGrpSpPr>
          <p:nvPr/>
        </p:nvGrpSpPr>
        <p:grpSpPr bwMode="auto">
          <a:xfrm>
            <a:off x="899592" y="4114194"/>
            <a:ext cx="6264696" cy="1979102"/>
            <a:chOff x="179512" y="3256965"/>
            <a:chExt cx="9144000" cy="2376396"/>
          </a:xfrm>
        </p:grpSpPr>
        <p:sp>
          <p:nvSpPr>
            <p:cNvPr id="31" name="عنوان 1"/>
            <p:cNvSpPr txBox="1">
              <a:spLocks/>
            </p:cNvSpPr>
            <p:nvPr/>
          </p:nvSpPr>
          <p:spPr>
            <a:xfrm>
              <a:off x="179512" y="3300475"/>
              <a:ext cx="9144000" cy="1512828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Franklin Gothic Book"/>
                </a:rPr>
                <a:t>v = ___</a:t>
              </a:r>
              <a:endParaRPr lang="ar-SA" sz="4800" b="1" dirty="0">
                <a:solidFill>
                  <a:srgbClr val="00B0F0"/>
                </a:solidFill>
                <a:latin typeface="Franklin Gothic Book"/>
                <a:cs typeface="Tahoma"/>
              </a:endParaRPr>
            </a:p>
          </p:txBody>
        </p:sp>
        <p:sp>
          <p:nvSpPr>
            <p:cNvPr id="32" name="عنوان 1"/>
            <p:cNvSpPr txBox="1">
              <a:spLocks/>
            </p:cNvSpPr>
            <p:nvPr/>
          </p:nvSpPr>
          <p:spPr>
            <a:xfrm>
              <a:off x="4640807" y="3256965"/>
              <a:ext cx="1207697" cy="2376396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Franklin Gothic Book"/>
                </a:rPr>
                <a:t>c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Franklin Gothic Book"/>
                </a:rPr>
                <a:t>k</a:t>
              </a:r>
              <a:endParaRPr lang="ar-SA" sz="4800" b="1" dirty="0">
                <a:solidFill>
                  <a:srgbClr val="00B0F0"/>
                </a:solidFill>
                <a:latin typeface="Franklin Gothic Book"/>
                <a:cs typeface="Tahoma"/>
              </a:endParaRPr>
            </a:p>
          </p:txBody>
        </p:sp>
        <p:sp>
          <p:nvSpPr>
            <p:cNvPr id="33" name="شكل حر 32"/>
            <p:cNvSpPr/>
            <p:nvPr/>
          </p:nvSpPr>
          <p:spPr>
            <a:xfrm>
              <a:off x="4338405" y="4498350"/>
              <a:ext cx="1683781" cy="982341"/>
            </a:xfrm>
            <a:custGeom>
              <a:avLst/>
              <a:gdLst>
                <a:gd name="connsiteX0" fmla="*/ 0 w 382138"/>
                <a:gd name="connsiteY0" fmla="*/ 358627 h 481456"/>
                <a:gd name="connsiteX1" fmla="*/ 27296 w 382138"/>
                <a:gd name="connsiteY1" fmla="*/ 399570 h 481456"/>
                <a:gd name="connsiteX2" fmla="*/ 54591 w 382138"/>
                <a:gd name="connsiteY2" fmla="*/ 481456 h 481456"/>
                <a:gd name="connsiteX3" fmla="*/ 81887 w 382138"/>
                <a:gd name="connsiteY3" fmla="*/ 385922 h 481456"/>
                <a:gd name="connsiteX4" fmla="*/ 95535 w 382138"/>
                <a:gd name="connsiteY4" fmla="*/ 290388 h 481456"/>
                <a:gd name="connsiteX5" fmla="*/ 122830 w 382138"/>
                <a:gd name="connsiteY5" fmla="*/ 126615 h 481456"/>
                <a:gd name="connsiteX6" fmla="*/ 136478 w 382138"/>
                <a:gd name="connsiteY6" fmla="*/ 17433 h 481456"/>
                <a:gd name="connsiteX7" fmla="*/ 177421 w 382138"/>
                <a:gd name="connsiteY7" fmla="*/ 3785 h 481456"/>
                <a:gd name="connsiteX8" fmla="*/ 382138 w 382138"/>
                <a:gd name="connsiteY8" fmla="*/ 3785 h 481456"/>
                <a:gd name="connsiteX0" fmla="*/ 0 w 589712"/>
                <a:gd name="connsiteY0" fmla="*/ 301856 h 481456"/>
                <a:gd name="connsiteX1" fmla="*/ 234870 w 589712"/>
                <a:gd name="connsiteY1" fmla="*/ 399570 h 481456"/>
                <a:gd name="connsiteX2" fmla="*/ 262165 w 589712"/>
                <a:gd name="connsiteY2" fmla="*/ 481456 h 481456"/>
                <a:gd name="connsiteX3" fmla="*/ 289461 w 589712"/>
                <a:gd name="connsiteY3" fmla="*/ 385922 h 481456"/>
                <a:gd name="connsiteX4" fmla="*/ 303109 w 589712"/>
                <a:gd name="connsiteY4" fmla="*/ 290388 h 481456"/>
                <a:gd name="connsiteX5" fmla="*/ 330404 w 589712"/>
                <a:gd name="connsiteY5" fmla="*/ 126615 h 481456"/>
                <a:gd name="connsiteX6" fmla="*/ 344052 w 589712"/>
                <a:gd name="connsiteY6" fmla="*/ 17433 h 481456"/>
                <a:gd name="connsiteX7" fmla="*/ 384995 w 589712"/>
                <a:gd name="connsiteY7" fmla="*/ 3785 h 481456"/>
                <a:gd name="connsiteX8" fmla="*/ 589712 w 589712"/>
                <a:gd name="connsiteY8" fmla="*/ 3785 h 481456"/>
                <a:gd name="connsiteX0" fmla="*/ 0 w 517704"/>
                <a:gd name="connsiteY0" fmla="*/ 229848 h 481456"/>
                <a:gd name="connsiteX1" fmla="*/ 162862 w 517704"/>
                <a:gd name="connsiteY1" fmla="*/ 399570 h 481456"/>
                <a:gd name="connsiteX2" fmla="*/ 190157 w 517704"/>
                <a:gd name="connsiteY2" fmla="*/ 481456 h 481456"/>
                <a:gd name="connsiteX3" fmla="*/ 217453 w 517704"/>
                <a:gd name="connsiteY3" fmla="*/ 385922 h 481456"/>
                <a:gd name="connsiteX4" fmla="*/ 231101 w 517704"/>
                <a:gd name="connsiteY4" fmla="*/ 290388 h 481456"/>
                <a:gd name="connsiteX5" fmla="*/ 258396 w 517704"/>
                <a:gd name="connsiteY5" fmla="*/ 126615 h 481456"/>
                <a:gd name="connsiteX6" fmla="*/ 272044 w 517704"/>
                <a:gd name="connsiteY6" fmla="*/ 17433 h 481456"/>
                <a:gd name="connsiteX7" fmla="*/ 312987 w 517704"/>
                <a:gd name="connsiteY7" fmla="*/ 3785 h 481456"/>
                <a:gd name="connsiteX8" fmla="*/ 517704 w 517704"/>
                <a:gd name="connsiteY8" fmla="*/ 3785 h 481456"/>
                <a:gd name="connsiteX0" fmla="*/ 27144 w 544848"/>
                <a:gd name="connsiteY0" fmla="*/ 229848 h 481456"/>
                <a:gd name="connsiteX1" fmla="*/ 27144 w 544848"/>
                <a:gd name="connsiteY1" fmla="*/ 445872 h 481456"/>
                <a:gd name="connsiteX2" fmla="*/ 190006 w 544848"/>
                <a:gd name="connsiteY2" fmla="*/ 399570 h 481456"/>
                <a:gd name="connsiteX3" fmla="*/ 217301 w 544848"/>
                <a:gd name="connsiteY3" fmla="*/ 481456 h 481456"/>
                <a:gd name="connsiteX4" fmla="*/ 244597 w 544848"/>
                <a:gd name="connsiteY4" fmla="*/ 385922 h 481456"/>
                <a:gd name="connsiteX5" fmla="*/ 258245 w 544848"/>
                <a:gd name="connsiteY5" fmla="*/ 290388 h 481456"/>
                <a:gd name="connsiteX6" fmla="*/ 285540 w 544848"/>
                <a:gd name="connsiteY6" fmla="*/ 126615 h 481456"/>
                <a:gd name="connsiteX7" fmla="*/ 299188 w 544848"/>
                <a:gd name="connsiteY7" fmla="*/ 17433 h 481456"/>
                <a:gd name="connsiteX8" fmla="*/ 340131 w 544848"/>
                <a:gd name="connsiteY8" fmla="*/ 3785 h 481456"/>
                <a:gd name="connsiteX9" fmla="*/ 544848 w 544848"/>
                <a:gd name="connsiteY9" fmla="*/ 3785 h 481456"/>
                <a:gd name="connsiteX0" fmla="*/ 0 w 589712"/>
                <a:gd name="connsiteY0" fmla="*/ 661896 h 661946"/>
                <a:gd name="connsiteX1" fmla="*/ 72008 w 589712"/>
                <a:gd name="connsiteY1" fmla="*/ 445872 h 661946"/>
                <a:gd name="connsiteX2" fmla="*/ 234870 w 589712"/>
                <a:gd name="connsiteY2" fmla="*/ 399570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34870 w 589712"/>
                <a:gd name="connsiteY2" fmla="*/ 399570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16024 w 589712"/>
                <a:gd name="connsiteY2" fmla="*/ 445872 h 661946"/>
                <a:gd name="connsiteX3" fmla="*/ 262165 w 589712"/>
                <a:gd name="connsiteY3" fmla="*/ 481456 h 661946"/>
                <a:gd name="connsiteX4" fmla="*/ 289461 w 589712"/>
                <a:gd name="connsiteY4" fmla="*/ 385922 h 661946"/>
                <a:gd name="connsiteX5" fmla="*/ 303109 w 589712"/>
                <a:gd name="connsiteY5" fmla="*/ 290388 h 661946"/>
                <a:gd name="connsiteX6" fmla="*/ 330404 w 589712"/>
                <a:gd name="connsiteY6" fmla="*/ 126615 h 661946"/>
                <a:gd name="connsiteX7" fmla="*/ 344052 w 589712"/>
                <a:gd name="connsiteY7" fmla="*/ 17433 h 661946"/>
                <a:gd name="connsiteX8" fmla="*/ 384995 w 589712"/>
                <a:gd name="connsiteY8" fmla="*/ 3785 h 661946"/>
                <a:gd name="connsiteX9" fmla="*/ 589712 w 589712"/>
                <a:gd name="connsiteY9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289461 w 589712"/>
                <a:gd name="connsiteY3" fmla="*/ 385922 h 661946"/>
                <a:gd name="connsiteX4" fmla="*/ 303109 w 589712"/>
                <a:gd name="connsiteY4" fmla="*/ 290388 h 661946"/>
                <a:gd name="connsiteX5" fmla="*/ 330404 w 589712"/>
                <a:gd name="connsiteY5" fmla="*/ 126615 h 661946"/>
                <a:gd name="connsiteX6" fmla="*/ 344052 w 589712"/>
                <a:gd name="connsiteY6" fmla="*/ 17433 h 661946"/>
                <a:gd name="connsiteX7" fmla="*/ 384995 w 589712"/>
                <a:gd name="connsiteY7" fmla="*/ 3785 h 661946"/>
                <a:gd name="connsiteX8" fmla="*/ 589712 w 589712"/>
                <a:gd name="connsiteY8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03109 w 589712"/>
                <a:gd name="connsiteY3" fmla="*/ 290388 h 661946"/>
                <a:gd name="connsiteX4" fmla="*/ 330404 w 589712"/>
                <a:gd name="connsiteY4" fmla="*/ 126615 h 661946"/>
                <a:gd name="connsiteX5" fmla="*/ 344052 w 589712"/>
                <a:gd name="connsiteY5" fmla="*/ 17433 h 661946"/>
                <a:gd name="connsiteX6" fmla="*/ 384995 w 589712"/>
                <a:gd name="connsiteY6" fmla="*/ 3785 h 661946"/>
                <a:gd name="connsiteX7" fmla="*/ 589712 w 589712"/>
                <a:gd name="connsiteY7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30404 w 589712"/>
                <a:gd name="connsiteY3" fmla="*/ 126615 h 661946"/>
                <a:gd name="connsiteX4" fmla="*/ 344052 w 589712"/>
                <a:gd name="connsiteY4" fmla="*/ 17433 h 661946"/>
                <a:gd name="connsiteX5" fmla="*/ 384995 w 589712"/>
                <a:gd name="connsiteY5" fmla="*/ 3785 h 661946"/>
                <a:gd name="connsiteX6" fmla="*/ 589712 w 589712"/>
                <a:gd name="connsiteY6" fmla="*/ 3785 h 661946"/>
                <a:gd name="connsiteX0" fmla="*/ 0 w 589712"/>
                <a:gd name="connsiteY0" fmla="*/ 661896 h 661946"/>
                <a:gd name="connsiteX1" fmla="*/ 72008 w 589712"/>
                <a:gd name="connsiteY1" fmla="*/ 229848 h 661946"/>
                <a:gd name="connsiteX2" fmla="*/ 262165 w 589712"/>
                <a:gd name="connsiteY2" fmla="*/ 481456 h 661946"/>
                <a:gd name="connsiteX3" fmla="*/ 344052 w 589712"/>
                <a:gd name="connsiteY3" fmla="*/ 17433 h 661946"/>
                <a:gd name="connsiteX4" fmla="*/ 384995 w 589712"/>
                <a:gd name="connsiteY4" fmla="*/ 3785 h 661946"/>
                <a:gd name="connsiteX5" fmla="*/ 589712 w 589712"/>
                <a:gd name="connsiteY5" fmla="*/ 3785 h 661946"/>
                <a:gd name="connsiteX0" fmla="*/ 0 w 589712"/>
                <a:gd name="connsiteY0" fmla="*/ 724075 h 724125"/>
                <a:gd name="connsiteX1" fmla="*/ 72008 w 589712"/>
                <a:gd name="connsiteY1" fmla="*/ 292027 h 724125"/>
                <a:gd name="connsiteX2" fmla="*/ 262165 w 589712"/>
                <a:gd name="connsiteY2" fmla="*/ 543635 h 724125"/>
                <a:gd name="connsiteX3" fmla="*/ 344052 w 589712"/>
                <a:gd name="connsiteY3" fmla="*/ 79612 h 724125"/>
                <a:gd name="connsiteX4" fmla="*/ 589712 w 589712"/>
                <a:gd name="connsiteY4" fmla="*/ 65964 h 724125"/>
                <a:gd name="connsiteX0" fmla="*/ 0 w 589712"/>
                <a:gd name="connsiteY0" fmla="*/ 724075 h 1300140"/>
                <a:gd name="connsiteX1" fmla="*/ 72008 w 589712"/>
                <a:gd name="connsiteY1" fmla="*/ 292027 h 1300140"/>
                <a:gd name="connsiteX2" fmla="*/ 360040 w 589712"/>
                <a:gd name="connsiteY2" fmla="*/ 1300140 h 1300140"/>
                <a:gd name="connsiteX3" fmla="*/ 344052 w 589712"/>
                <a:gd name="connsiteY3" fmla="*/ 79612 h 1300140"/>
                <a:gd name="connsiteX4" fmla="*/ 589712 w 589712"/>
                <a:gd name="connsiteY4" fmla="*/ 65964 h 1300140"/>
                <a:gd name="connsiteX0" fmla="*/ 0 w 1062703"/>
                <a:gd name="connsiteY0" fmla="*/ 1375756 h 1951821"/>
                <a:gd name="connsiteX1" fmla="*/ 72008 w 1062703"/>
                <a:gd name="connsiteY1" fmla="*/ 943708 h 1951821"/>
                <a:gd name="connsiteX2" fmla="*/ 360040 w 1062703"/>
                <a:gd name="connsiteY2" fmla="*/ 1951821 h 1951821"/>
                <a:gd name="connsiteX3" fmla="*/ 1008112 w 1062703"/>
                <a:gd name="connsiteY3" fmla="*/ 79612 h 1951821"/>
                <a:gd name="connsiteX4" fmla="*/ 589712 w 1062703"/>
                <a:gd name="connsiteY4" fmla="*/ 717645 h 1951821"/>
                <a:gd name="connsiteX0" fmla="*/ 0 w 1224136"/>
                <a:gd name="connsiteY0" fmla="*/ 1375756 h 1951821"/>
                <a:gd name="connsiteX1" fmla="*/ 72008 w 1224136"/>
                <a:gd name="connsiteY1" fmla="*/ 943708 h 1951821"/>
                <a:gd name="connsiteX2" fmla="*/ 360040 w 1224136"/>
                <a:gd name="connsiteY2" fmla="*/ 1951821 h 1951821"/>
                <a:gd name="connsiteX3" fmla="*/ 1008112 w 1224136"/>
                <a:gd name="connsiteY3" fmla="*/ 79612 h 1951821"/>
                <a:gd name="connsiteX4" fmla="*/ 1224136 w 1224136"/>
                <a:gd name="connsiteY4" fmla="*/ 295637 h 1951821"/>
                <a:gd name="connsiteX0" fmla="*/ 0 w 2808311"/>
                <a:gd name="connsiteY0" fmla="*/ 1375756 h 1951821"/>
                <a:gd name="connsiteX1" fmla="*/ 72008 w 2808311"/>
                <a:gd name="connsiteY1" fmla="*/ 943708 h 1951821"/>
                <a:gd name="connsiteX2" fmla="*/ 360040 w 2808311"/>
                <a:gd name="connsiteY2" fmla="*/ 1951821 h 1951821"/>
                <a:gd name="connsiteX3" fmla="*/ 1008112 w 2808311"/>
                <a:gd name="connsiteY3" fmla="*/ 79612 h 1951821"/>
                <a:gd name="connsiteX4" fmla="*/ 2808311 w 2808311"/>
                <a:gd name="connsiteY4" fmla="*/ 79613 h 1951821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2 w 2808311"/>
                <a:gd name="connsiteY3" fmla="*/ 300819 h 2173028"/>
                <a:gd name="connsiteX4" fmla="*/ 2808311 w 2808311"/>
                <a:gd name="connsiteY4" fmla="*/ 300820 h 2173028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662001 h 2238066"/>
                <a:gd name="connsiteX1" fmla="*/ 72008 w 2808311"/>
                <a:gd name="connsiteY1" fmla="*/ 1229953 h 2238066"/>
                <a:gd name="connsiteX2" fmla="*/ 360040 w 2808311"/>
                <a:gd name="connsiteY2" fmla="*/ 2238066 h 2238066"/>
                <a:gd name="connsiteX3" fmla="*/ 1008111 w 2808311"/>
                <a:gd name="connsiteY3" fmla="*/ 293850 h 2238066"/>
                <a:gd name="connsiteX4" fmla="*/ 2808311 w 2808311"/>
                <a:gd name="connsiteY4" fmla="*/ 365858 h 2238066"/>
                <a:gd name="connsiteX0" fmla="*/ 0 w 2808311"/>
                <a:gd name="connsiteY0" fmla="*/ 1596963 h 2173028"/>
                <a:gd name="connsiteX1" fmla="*/ 72008 w 2808311"/>
                <a:gd name="connsiteY1" fmla="*/ 1164915 h 2173028"/>
                <a:gd name="connsiteX2" fmla="*/ 360040 w 2808311"/>
                <a:gd name="connsiteY2" fmla="*/ 2173028 h 2173028"/>
                <a:gd name="connsiteX3" fmla="*/ 1008111 w 2808311"/>
                <a:gd name="connsiteY3" fmla="*/ 228812 h 2173028"/>
                <a:gd name="connsiteX4" fmla="*/ 2808311 w 2808311"/>
                <a:gd name="connsiteY4" fmla="*/ 300820 h 2173028"/>
                <a:gd name="connsiteX0" fmla="*/ 0 w 2808311"/>
                <a:gd name="connsiteY0" fmla="*/ 1596963 h 1656184"/>
                <a:gd name="connsiteX1" fmla="*/ 72008 w 2808311"/>
                <a:gd name="connsiteY1" fmla="*/ 1164915 h 1656184"/>
                <a:gd name="connsiteX2" fmla="*/ 216024 w 2808311"/>
                <a:gd name="connsiteY2" fmla="*/ 1656184 h 1656184"/>
                <a:gd name="connsiteX3" fmla="*/ 1008111 w 2808311"/>
                <a:gd name="connsiteY3" fmla="*/ 228812 h 1656184"/>
                <a:gd name="connsiteX4" fmla="*/ 2808311 w 2808311"/>
                <a:gd name="connsiteY4" fmla="*/ 300820 h 1656184"/>
                <a:gd name="connsiteX0" fmla="*/ 0 w 2808311"/>
                <a:gd name="connsiteY0" fmla="*/ 1596963 h 1656184"/>
                <a:gd name="connsiteX1" fmla="*/ 72008 w 2808311"/>
                <a:gd name="connsiteY1" fmla="*/ 1164915 h 1656184"/>
                <a:gd name="connsiteX2" fmla="*/ 216024 w 2808311"/>
                <a:gd name="connsiteY2" fmla="*/ 1656184 h 1656184"/>
                <a:gd name="connsiteX3" fmla="*/ 576064 w 2808311"/>
                <a:gd name="connsiteY3" fmla="*/ 792088 h 1656184"/>
                <a:gd name="connsiteX4" fmla="*/ 2808311 w 2808311"/>
                <a:gd name="connsiteY4" fmla="*/ 300820 h 1656184"/>
                <a:gd name="connsiteX0" fmla="*/ 0 w 1800200"/>
                <a:gd name="connsiteY0" fmla="*/ 1105695 h 1164916"/>
                <a:gd name="connsiteX1" fmla="*/ 72008 w 1800200"/>
                <a:gd name="connsiteY1" fmla="*/ 673647 h 1164916"/>
                <a:gd name="connsiteX2" fmla="*/ 216024 w 1800200"/>
                <a:gd name="connsiteY2" fmla="*/ 1164916 h 1164916"/>
                <a:gd name="connsiteX3" fmla="*/ 576064 w 1800200"/>
                <a:gd name="connsiteY3" fmla="*/ 300820 h 1164916"/>
                <a:gd name="connsiteX4" fmla="*/ 1800200 w 1800200"/>
                <a:gd name="connsiteY4" fmla="*/ 300820 h 1164916"/>
                <a:gd name="connsiteX0" fmla="*/ 0 w 1800200"/>
                <a:gd name="connsiteY0" fmla="*/ 987757 h 1046978"/>
                <a:gd name="connsiteX1" fmla="*/ 72008 w 1800200"/>
                <a:gd name="connsiteY1" fmla="*/ 555709 h 1046978"/>
                <a:gd name="connsiteX2" fmla="*/ 216024 w 1800200"/>
                <a:gd name="connsiteY2" fmla="*/ 1046978 h 1046978"/>
                <a:gd name="connsiteX3" fmla="*/ 576064 w 1800200"/>
                <a:gd name="connsiteY3" fmla="*/ 182882 h 1046978"/>
                <a:gd name="connsiteX4" fmla="*/ 1800200 w 1800200"/>
                <a:gd name="connsiteY4" fmla="*/ 182882 h 1046978"/>
                <a:gd name="connsiteX0" fmla="*/ 0 w 1800200"/>
                <a:gd name="connsiteY0" fmla="*/ 987757 h 1046978"/>
                <a:gd name="connsiteX1" fmla="*/ 72008 w 1800200"/>
                <a:gd name="connsiteY1" fmla="*/ 758946 h 1046978"/>
                <a:gd name="connsiteX2" fmla="*/ 72008 w 1800200"/>
                <a:gd name="connsiteY2" fmla="*/ 555709 h 1046978"/>
                <a:gd name="connsiteX3" fmla="*/ 216024 w 1800200"/>
                <a:gd name="connsiteY3" fmla="*/ 1046978 h 1046978"/>
                <a:gd name="connsiteX4" fmla="*/ 576064 w 1800200"/>
                <a:gd name="connsiteY4" fmla="*/ 182882 h 1046978"/>
                <a:gd name="connsiteX5" fmla="*/ 1800200 w 1800200"/>
                <a:gd name="connsiteY5" fmla="*/ 182882 h 1046978"/>
                <a:gd name="connsiteX0" fmla="*/ 0 w 1800200"/>
                <a:gd name="connsiteY0" fmla="*/ 987757 h 1046978"/>
                <a:gd name="connsiteX1" fmla="*/ 72008 w 1800200"/>
                <a:gd name="connsiteY1" fmla="*/ 555709 h 1046978"/>
                <a:gd name="connsiteX2" fmla="*/ 216024 w 1800200"/>
                <a:gd name="connsiteY2" fmla="*/ 1046978 h 1046978"/>
                <a:gd name="connsiteX3" fmla="*/ 576064 w 1800200"/>
                <a:gd name="connsiteY3" fmla="*/ 182882 h 1046978"/>
                <a:gd name="connsiteX4" fmla="*/ 1800200 w 1800200"/>
                <a:gd name="connsiteY4" fmla="*/ 182882 h 1046978"/>
                <a:gd name="connsiteX0" fmla="*/ 12001 w 1812201"/>
                <a:gd name="connsiteY0" fmla="*/ 987757 h 1046978"/>
                <a:gd name="connsiteX1" fmla="*/ 12001 w 1812201"/>
                <a:gd name="connsiteY1" fmla="*/ 758946 h 1046978"/>
                <a:gd name="connsiteX2" fmla="*/ 84009 w 1812201"/>
                <a:gd name="connsiteY2" fmla="*/ 555709 h 1046978"/>
                <a:gd name="connsiteX3" fmla="*/ 228025 w 1812201"/>
                <a:gd name="connsiteY3" fmla="*/ 1046978 h 1046978"/>
                <a:gd name="connsiteX4" fmla="*/ 588065 w 1812201"/>
                <a:gd name="connsiteY4" fmla="*/ 182882 h 1046978"/>
                <a:gd name="connsiteX5" fmla="*/ 1812201 w 1812201"/>
                <a:gd name="connsiteY5" fmla="*/ 182882 h 1046978"/>
                <a:gd name="connsiteX0" fmla="*/ 12001 w 1812201"/>
                <a:gd name="connsiteY0" fmla="*/ 923112 h 982333"/>
                <a:gd name="connsiteX1" fmla="*/ 12001 w 1812201"/>
                <a:gd name="connsiteY1" fmla="*/ 694301 h 982333"/>
                <a:gd name="connsiteX2" fmla="*/ 84009 w 1812201"/>
                <a:gd name="connsiteY2" fmla="*/ 491064 h 982333"/>
                <a:gd name="connsiteX3" fmla="*/ 228025 w 1812201"/>
                <a:gd name="connsiteY3" fmla="*/ 982333 h 982333"/>
                <a:gd name="connsiteX4" fmla="*/ 588065 w 1812201"/>
                <a:gd name="connsiteY4" fmla="*/ 118237 h 982333"/>
                <a:gd name="connsiteX5" fmla="*/ 1812201 w 1812201"/>
                <a:gd name="connsiteY5" fmla="*/ 118237 h 982333"/>
                <a:gd name="connsiteX0" fmla="*/ 12001 w 1812201"/>
                <a:gd name="connsiteY0" fmla="*/ 923112 h 982333"/>
                <a:gd name="connsiteX1" fmla="*/ 12001 w 1812201"/>
                <a:gd name="connsiteY1" fmla="*/ 694301 h 982333"/>
                <a:gd name="connsiteX2" fmla="*/ 84009 w 1812201"/>
                <a:gd name="connsiteY2" fmla="*/ 491064 h 982333"/>
                <a:gd name="connsiteX3" fmla="*/ 228025 w 1812201"/>
                <a:gd name="connsiteY3" fmla="*/ 982333 h 982333"/>
                <a:gd name="connsiteX4" fmla="*/ 588065 w 1812201"/>
                <a:gd name="connsiteY4" fmla="*/ 118237 h 982333"/>
                <a:gd name="connsiteX5" fmla="*/ 1812201 w 1812201"/>
                <a:gd name="connsiteY5" fmla="*/ 118237 h 9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2201" h="982333">
                  <a:moveTo>
                    <a:pt x="12001" y="923112"/>
                  </a:moveTo>
                  <a:cubicBezTo>
                    <a:pt x="12617" y="922932"/>
                    <a:pt x="0" y="766309"/>
                    <a:pt x="12001" y="694301"/>
                  </a:cubicBezTo>
                  <a:cubicBezTo>
                    <a:pt x="24002" y="622293"/>
                    <a:pt x="48621" y="481014"/>
                    <a:pt x="84009" y="491064"/>
                  </a:cubicBezTo>
                  <a:cubicBezTo>
                    <a:pt x="108012" y="539069"/>
                    <a:pt x="191783" y="956321"/>
                    <a:pt x="228025" y="982333"/>
                  </a:cubicBezTo>
                  <a:cubicBezTo>
                    <a:pt x="273366" y="946931"/>
                    <a:pt x="178336" y="267816"/>
                    <a:pt x="588065" y="118237"/>
                  </a:cubicBezTo>
                  <a:cubicBezTo>
                    <a:pt x="803874" y="11629"/>
                    <a:pt x="1484691" y="0"/>
                    <a:pt x="1812201" y="118237"/>
                  </a:cubicBezTo>
                </a:path>
              </a:pathLst>
            </a:custGeom>
            <a:noFill/>
            <a:ln w="1016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A" sz="1100" b="1">
                <a:ln w="12700">
                  <a:solidFill>
                    <a:srgbClr val="D4D2D0">
                      <a:satMod val="155000"/>
                    </a:srgbClr>
                  </a:solidFill>
                  <a:prstDash val="solid"/>
                </a:ln>
                <a:solidFill>
                  <a:srgbClr val="3B3B3B">
                    <a:tint val="85000"/>
                    <a:satMod val="155000"/>
                  </a:srgbClr>
                </a:solidFill>
              </a:endParaRP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1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4" name="عنوان 1"/>
          <p:cNvSpPr txBox="1">
            <a:spLocks/>
          </p:cNvSpPr>
          <p:nvPr/>
        </p:nvSpPr>
        <p:spPr>
          <a:xfrm>
            <a:off x="755576" y="908720"/>
            <a:ext cx="7884368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الهوائي : هو سلك يتصل بمصدر تيار متناوب مصمم لبث واستقبال الموجات الكهرومغناطيسية</a:t>
            </a:r>
          </a:p>
        </p:txBody>
      </p:sp>
      <p:sp>
        <p:nvSpPr>
          <p:cNvPr id="27" name="مستطيل 5"/>
          <p:cNvSpPr/>
          <p:nvPr/>
        </p:nvSpPr>
        <p:spPr>
          <a:xfrm>
            <a:off x="3396961" y="188640"/>
            <a:ext cx="5302407" cy="553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انتشار الموجات الكهرومغناطيسية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في الفضاء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755576" y="2321714"/>
            <a:ext cx="7884368" cy="11128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يولد المصدر المتناوب فرق جهد متغير في الهوائي الذي يهتز بتردد مساوي لتردد مصدر التيار المتناوب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755576" y="3616416"/>
            <a:ext cx="7884368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والمجال الكهربائي المتغير يولد أيضاً مجالاً مغناطيسياً متغيراً متعامداً مع الصفحة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755576" y="4941168"/>
            <a:ext cx="7884368" cy="7776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ويولد مجالاً كهربائياً متغيراً مماثلاً منتشراً ومبتعداً عن الهوائي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44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عنوان 1"/>
          <p:cNvSpPr txBox="1">
            <a:spLocks/>
          </p:cNvSpPr>
          <p:nvPr/>
        </p:nvSpPr>
        <p:spPr>
          <a:xfrm>
            <a:off x="994761" y="476672"/>
            <a:ext cx="7956376" cy="17281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يتذبذب المجال الكهربائي إلى أعلى وإلى أسفل ، بينما يتذبذب المجال المغناطيسي بزاوية قائمة مع المجال الكهربائي وكلا المجالين متعامدين على اتجاه انتشار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2316" y="2607176"/>
            <a:ext cx="8461573" cy="286047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21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3888"/>
            <a:ext cx="8341674" cy="180637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724"/>
            <a:ext cx="5832647" cy="27723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9" y="1124744"/>
            <a:ext cx="2609850" cy="216024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78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1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66473" y="404664"/>
            <a:ext cx="6870023" cy="6832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بعض أنواع من الإشعاعات الكهرومغناطيسية وأطوالها الموجية</a:t>
            </a:r>
            <a:endParaRPr lang="ar-EG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06" y="1268760"/>
            <a:ext cx="8101055" cy="4728018"/>
          </a:xfrm>
          <a:prstGeom prst="rect">
            <a:avLst/>
          </a:prstGeom>
          <a:ln w="1905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60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36096" y="153414"/>
            <a:ext cx="3456384" cy="683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من مصدر متناوب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827584" y="1172370"/>
            <a:ext cx="8100392" cy="7444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يمكن لمصدر متناوب متصل بهوائي أن يرسل موجات كهرومغناطيسية</a:t>
            </a: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827584" y="2296688"/>
            <a:ext cx="8100392" cy="988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ويكون تردد الموجة مساوياً لتردد دوران مولد التيار المتناوب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AC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ويحدد بـِ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 kHz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تقريباً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436096" y="3721438"/>
            <a:ext cx="3456384" cy="683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الطيف الكهرومغناطيسي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827584" y="4600944"/>
            <a:ext cx="8100392" cy="988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ومدى الترددات والأطوال الموجية التي تشكل جميع أشكال الإشعاع الكهرومغناطيسي</a:t>
            </a: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18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7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05633" y="188640"/>
            <a:ext cx="5186847" cy="683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الناتجة من ملف ومكثف كهربائي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792088" y="1302965"/>
            <a:ext cx="8148305" cy="10209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لتوليد موجات كهرومغناطيسية ذات ترددات كبيرة باستخدام ملف (محث) ومكثف كهربائي يتصلان معاً على التوالي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767961" y="2646164"/>
            <a:ext cx="8196527" cy="1004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فإذا شحن المكثف بوساطة بطارية فسوف ينتج فرق جهد الكهربائي بين لوحي مجالاً كهربائياً (1)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792088" y="4034774"/>
            <a:ext cx="8172400" cy="11230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وعند فصل البطارية يفقد المكثف شحنة عن طريق تدفق الإلكترونات المختزنة فيه خلال الملف مولداً مجالاً مغناطيسياً (2)</a:t>
            </a:r>
          </a:p>
        </p:txBody>
      </p:sp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78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83570" y="186746"/>
            <a:ext cx="8225282" cy="1082014"/>
            <a:chOff x="6156176" y="840904"/>
            <a:chExt cx="2987824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979712" y="242645"/>
            <a:ext cx="67989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28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ومفتاح فهم سلوك هذه الموجات هو فهم طبيعة الإلكترون لأن الموجات الكهرومغناطيسية تنتج عن مسارعة الإلكترونات</a:t>
            </a:r>
          </a:p>
        </p:txBody>
      </p:sp>
      <p:grpSp>
        <p:nvGrpSpPr>
          <p:cNvPr id="29" name="مجموعة 28"/>
          <p:cNvGrpSpPr/>
          <p:nvPr/>
        </p:nvGrpSpPr>
        <p:grpSpPr>
          <a:xfrm>
            <a:off x="5756578" y="2924944"/>
            <a:ext cx="3168352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5835695" y="3035951"/>
            <a:ext cx="276733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كتلة الإلكترون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83570" y="1608848"/>
            <a:ext cx="8225282" cy="1082014"/>
            <a:chOff x="6156176" y="840904"/>
            <a:chExt cx="2987824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827584" y="1631702"/>
            <a:ext cx="801776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تبث هذه الموجات وتلتقط بوساطة الهوائيات وهي أدوات مصنوعة من مواد تحتوي على إلكترونات أيضاً</a:t>
            </a:r>
          </a:p>
        </p:txBody>
      </p:sp>
      <p:grpSp>
        <p:nvGrpSpPr>
          <p:cNvPr id="43" name="مجموعة 42"/>
          <p:cNvGrpSpPr/>
          <p:nvPr/>
        </p:nvGrpSpPr>
        <p:grpSpPr>
          <a:xfrm>
            <a:off x="683568" y="3971729"/>
            <a:ext cx="8242427" cy="1761527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683569" y="4103201"/>
            <a:ext cx="817892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اكتشف العالم روبرت مليكان من تعليق قطرة </a:t>
            </a: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زيت مشحونة 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داخل مجال كهربائي وموازنتها فيه ليتمكن </a:t>
            </a: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تحديد شحنة الإلكترون (</a:t>
            </a:r>
            <a:r>
              <a:rPr lang="en-US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q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 وهي تساوي </a:t>
            </a: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:   </a:t>
            </a:r>
            <a:r>
              <a:rPr lang="en-US" sz="3200" b="1" kern="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1.602x10-19 c</a:t>
            </a:r>
            <a:endParaRPr lang="ar-SA" sz="3200" b="1" kern="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32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2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مربع نص 3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54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7" name="عنوان 1"/>
          <p:cNvSpPr txBox="1">
            <a:spLocks/>
          </p:cNvSpPr>
          <p:nvPr/>
        </p:nvSpPr>
        <p:spPr>
          <a:xfrm>
            <a:off x="1008112" y="836712"/>
            <a:ext cx="7740352" cy="10432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وعندما يفقد المكثف شحنته ينهار المجال المغناطيسي للملف فتتولد قوة دافعة كهربائية </a:t>
            </a:r>
            <a:r>
              <a:rPr lang="ar-SA" sz="30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حثية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عكسية (3)</a:t>
            </a: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1008112" y="2132856"/>
            <a:ext cx="7739336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ويعاد شحن المكثف في اتجاه معاكس وتتكرر 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العملية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(4)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1008112" y="3194751"/>
            <a:ext cx="7739336" cy="10398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وعند توصيل هوائي بالمكثف تُثبت مجالات المكثف في الفضاء ، والشكل ص21 يوضح دورة اهتزازية كاملة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1008112" y="4509120"/>
            <a:ext cx="7739336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يمكن مقارنة العملية التي تحدث في دائرة الملف والمكثف بالدورات الاهتزازية لبندول متأرجح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14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68584" cy="4680520"/>
          </a:xfrm>
          <a:prstGeom prst="rect">
            <a:avLst/>
          </a:prstGeom>
          <a:ln w="381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88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95525" y="188640"/>
            <a:ext cx="3896955" cy="6832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الطاقة في دائرة المكثف والملف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747664" y="1335810"/>
            <a:ext cx="8240205" cy="17331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يحتوي كل من المجال المغناطيسي المتولد في الملف والمجال الكهربائي المتولد في المكثف على طاقة عندما يكون التيار قيمة عظمى تكون الطاقة المختزنة في المجال المغناطيسي في قيمتها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العظمى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747664" y="3428653"/>
            <a:ext cx="8215808" cy="93645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والطاقة التي تحمل أو تشع على شكل موجات كهرومغناطيسية تسمى الإشعاع الكهرومغناطيسي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747664" y="4653136"/>
            <a:ext cx="8178234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إن الذبذبات الناتجة عن دائرة الملف والمكثف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تتخامد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بعد فترة بسبب مقاومة الدائرة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66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769" y="44624"/>
            <a:ext cx="2419703" cy="6211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الناتجة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95536" y="764704"/>
            <a:ext cx="8456229" cy="17258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يمكن زيادة تردد الاهتزاز الناتج بوساطة دائرة الملف والمكثف عن طريق تقليل حجم كل من الملف والمكثف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المستخدمين. </a:t>
            </a:r>
          </a:p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لا تستخدم الملفات أو المكثفات المنفردة للترددات التي تزيد على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1G Hz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395536" y="2636912"/>
            <a:ext cx="8456229" cy="10777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حيث يستخدم التجويف الرنان لتوليد الموجات الميكروية ذات الترددات الكبيرة التي تتراوح بين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 GHz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و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100 GHz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395536" y="3861048"/>
            <a:ext cx="8456229" cy="20882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التجويف الرنان هو صندوق على شكل متوازي مستطيلات يعتمد عمله على الملف والمكثف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معاً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وحجم الصندوق يحدد تردد الاهتزاز مثل (أفران الميكروويف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ولتوليد أعلى تردد للموجات تحت الحمراء يجب تصغير حجم التجويف الرنان ليصبح بحجم الجزيء (الإلكترونات المهتزة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72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0" name="عنوان 1"/>
          <p:cNvSpPr txBox="1">
            <a:spLocks/>
          </p:cNvSpPr>
          <p:nvPr/>
        </p:nvSpPr>
        <p:spPr>
          <a:xfrm>
            <a:off x="477719" y="945502"/>
            <a:ext cx="8456229" cy="15841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أما موجات الضوء المرئي والموجات فوق البنفسجية فتتولد بوساطة الإلكترونات الموجودة داخل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الذرات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لكن الأشعة السينية (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 وأشعة جاما تنشآن عن مسارعة شحنات في نوي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الذرات.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05633" y="2673694"/>
            <a:ext cx="5228316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الناتجة بوساطة الكهرباء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الإجهادية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477719" y="3536234"/>
            <a:ext cx="8486769" cy="25258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لا تعد الملفات والمكثفات الطريقة الوحيدة لتوليد الجهود المتذبذبة فبلورات الكوارتز تتشوه عند تطبيق جهد كهربائي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متناوب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عبرها ، وتعرف هذه الخاصية باسم الكهرباء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الإجهادية</a:t>
            </a:r>
            <a:endParaRPr lang="ar-SA" sz="3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وتستخدم بلورات الكوارتز عادة في الساعات ، لأن ترددات اهتزازاتها ثابتة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تقريباً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98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64164" y="476672"/>
            <a:ext cx="5300324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استقبال الموجات الكهرومغناطيسية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51796" y="1159970"/>
            <a:ext cx="8612692" cy="44746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إن التقاط هذه الموجات يتطلب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هوائي.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تسارع المجالات الكهربائية للموجة الإلكترونات في المادة المكونة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للهوائي.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ويكون التسارع أكبر ما يمكن عندما يوجه الهوائي في اتجاه استقطاب الموجة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نفسها.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وهذا يحدث عندما يكون الهوائي موازياً لاتجاه المجالات الكهربائية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للموجة.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8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عنوان 1"/>
          <p:cNvSpPr txBox="1">
            <a:spLocks/>
          </p:cNvSpPr>
          <p:nvPr/>
        </p:nvSpPr>
        <p:spPr>
          <a:xfrm>
            <a:off x="351796" y="754561"/>
            <a:ext cx="8612692" cy="44746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حيث يتذبذب فرق الجهد بين طرفي الهوائي بنفس تردد الموجة الكهرومغناطيسية نفسها</a:t>
            </a:r>
          </a:p>
          <a:p>
            <a:pPr marL="438150" indent="-43815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الموو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يصبح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الجهد القيمة العظمى له عندما يكون طول الهوائي مساوياً لنصف الطول جي للموجة التي نريد التقاطها</a:t>
            </a:r>
          </a:p>
          <a:p>
            <a:pPr indent="43815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لذلك يصمم طول الهوائي بحيث يساوي نصف الطول </a:t>
            </a:r>
          </a:p>
          <a:p>
            <a:pPr indent="43815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الموجي للموجة التي يفترض التقاطها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CAF0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3937" y="3068960"/>
            <a:ext cx="2112212" cy="298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8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9" name="عنوان 1"/>
          <p:cNvSpPr txBox="1">
            <a:spLocks/>
          </p:cNvSpPr>
          <p:nvPr/>
        </p:nvSpPr>
        <p:spPr>
          <a:xfrm>
            <a:off x="512025" y="728298"/>
            <a:ext cx="8380455" cy="28083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استخدام عدة أسلاك يكون أكثر فعالية ، فغالباً يتكون هوائي التلفاز من سلكين أو أكثر تفصل بينهما مسافة تعادل ربع الطول الموجي للموجة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جميع الموجات الكهرومغناطيسية لها خصائص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الانعكاس  والانكسار  والحيود.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إن الأطباق اللاقطة تعمل على عكس الموجات الكهرومغناطيسية القصيرة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جداً.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467544" y="3636191"/>
            <a:ext cx="8424936" cy="23850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ويعمل الطبق اللاقط على عكس الموجات التي يستقبلها وتركيزها على قطعة أو جهاز يسمى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اللاقط ويحتوي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اللاقط على هوائي قصير ثنائي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القطب، كما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يعمل على ارسال اشارات إلى المستقبل وهو جهاز يتكون من جهاز هوائي ودائرة ملف ومكثف وكاشف لفك شفرة الإشارة وتحليلها بالإضافة إلى مضخم</a:t>
            </a:r>
          </a:p>
        </p:txBody>
      </p:sp>
      <p:grpSp>
        <p:nvGrpSpPr>
          <p:cNvPr id="16" name="مجموعة 1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26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44625" y="406370"/>
            <a:ext cx="2247855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اختيار الموجات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91842" y="1414632"/>
            <a:ext cx="8427983" cy="14752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إذا أردنا أن نستقبل المعلومات التي تبث من محطة ما فإنه يجب اختيار الموجات الخاصة بهذه المحطة ولاختيار موجات ذات تردد معين (ورفض باقي الموجات) يستخدم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الموالف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536505" y="3969988"/>
            <a:ext cx="8427983" cy="14752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هو عبارة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عن دائرة مكثف وملف متصل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بالهوائي،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وتعدل السعة الكهربائية للمكثف حتى يصبح تردد اهتزازات الدائرة مساوياً لتردد الموجة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المطلوبة.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7884368" y="3177900"/>
            <a:ext cx="1035457" cy="792088"/>
            <a:chOff x="7884368" y="2636912"/>
            <a:chExt cx="1035457" cy="792088"/>
          </a:xfrm>
        </p:grpSpPr>
        <p:sp>
          <p:nvSpPr>
            <p:cNvPr id="2" name="مستطيل 1"/>
            <p:cNvSpPr/>
            <p:nvPr/>
          </p:nvSpPr>
          <p:spPr>
            <a:xfrm>
              <a:off x="7884368" y="2636912"/>
              <a:ext cx="1035457" cy="55399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3000" b="1" dirty="0" err="1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الموالف</a:t>
              </a:r>
              <a:endParaRPr lang="ar-SA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" name="سهم للأسفل 2"/>
            <p:cNvSpPr/>
            <p:nvPr/>
          </p:nvSpPr>
          <p:spPr>
            <a:xfrm>
              <a:off x="8276857" y="3190910"/>
              <a:ext cx="183575" cy="238090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89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12161" y="297430"/>
            <a:ext cx="2880320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الطاقة من الموجات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491842" y="1196752"/>
            <a:ext cx="8427983" cy="21953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1) تحمل الموجات الطاقة والمعلومات؛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فالموجات التي تردداتها ضمن منطقة الأشعة تحت الحمراء وأشعة </a:t>
            </a:r>
            <a:r>
              <a:rPr lang="ar-SA" sz="30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الميكرويف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تعمل على مسارعة الإلكترونات في 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الجزيئات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حيث تتحول طاقة الموجات إلى طاقة حرارية في الجزيئات (فرن </a:t>
            </a:r>
            <a:r>
              <a:rPr lang="ar-SA" sz="3000" b="1" dirty="0" err="1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الميكرويف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491842" y="3681956"/>
            <a:ext cx="8427983" cy="21953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2) يمكن لموجات الضوء أيضًا نقل الطاقة إلى الإلكترون</a:t>
            </a:r>
          </a:p>
          <a:p>
            <a:pPr>
              <a:defRPr/>
            </a:pP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تعمل الطاقة في موجات الضوء على احداث تفاعلات كيميائية داخل الفيلم فتكون النتيجة تسجيلاً دائماً للضوء القادم من الجسم والساقط على </a:t>
            </a:r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الفيلم.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5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2195736" y="93679"/>
            <a:ext cx="6713115" cy="1650200"/>
            <a:chOff x="6156176" y="840904"/>
            <a:chExt cx="2987824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984382" y="191542"/>
            <a:ext cx="686097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تمكن العالم البريطاني تومسون من تحديد نسبة شحنة الإلكترون إلى كتلته (</a:t>
            </a:r>
            <a:r>
              <a:rPr lang="en-US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q/m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 و بذلك تمكن من حساب كتلة الإلكترون</a:t>
            </a:r>
          </a:p>
        </p:txBody>
      </p:sp>
      <p:grpSp>
        <p:nvGrpSpPr>
          <p:cNvPr id="29" name="مجموعة 28"/>
          <p:cNvGrpSpPr/>
          <p:nvPr/>
        </p:nvGrpSpPr>
        <p:grpSpPr>
          <a:xfrm>
            <a:off x="3491880" y="2287323"/>
            <a:ext cx="5433050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3857638" y="2398330"/>
            <a:ext cx="474539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تجربة تومسون مع الإلكترونات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683568" y="3683697"/>
            <a:ext cx="8242427" cy="1761527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683569" y="3827713"/>
            <a:ext cx="817892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استخدم انبوب أشعة المهبط : وهو جهاز يولد حزمة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إلكترونات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ولتقليل من التصادمات بين الإلكترونات وجزيئات الهواء فقد فرغ تومسون الأنبوب من الهواء إلى درجة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كبيرة</a:t>
            </a:r>
            <a:endParaRPr lang="ar-SA" sz="30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2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54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33865" y="188640"/>
            <a:ext cx="2880320" cy="6832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أشعة (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X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EG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8" y="908720"/>
            <a:ext cx="8620434" cy="48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أسقط الفيزيائي الألماني وليام رونتجن إلكترونات خلال أنبوب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مفرغ واستخدم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فرق جهد كبير جداً خلال الأنبوب لإكساب الإلكترونات طاقات حركية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كبيرة وعند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اصطدام الإلكترونات بهدف فلزي (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الأنود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داخل الانبوب لاحظ رونتجن توهج شاشة فوسفورية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قريبة ، استمر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التوهج حتى عند وضع قطعة خشب بين الانبوب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والشاشة؛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فاستنتج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روتنجن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أن هناك نوعاً من الأشعة ذات النفاذية الكبيرة قد خرجت من الانبوب سماها الأشعة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السينية.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44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23528" y="808251"/>
            <a:ext cx="86204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انسجة الجسم اللينة كانت شفافة بالنسبة للأشعة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السينية،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حين لا تنفذ من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العظام.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الأشعة السينية هي موجات كهرومغناطيسية ذات تردد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كبير في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انبوب الأشعة السينية تسّرع الإلكترونات أولاً بوساطة فرق جهد كبير يصل إلى (</a:t>
            </a:r>
            <a:r>
              <a:rPr lang="en-US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20000 V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أو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أكثل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لإكسابها سرعات كبيرة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جداً وعندما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تصطدم الإلكترونات بالمادة تتحول طاقتها الحركية إلى موجات كهرومغناطيسية ذات تردد كبير تسمى الأشعة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السينية.</a:t>
            </a:r>
          </a:p>
          <a:p>
            <a:pPr>
              <a:defRPr/>
            </a:pP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التلفاز تصطدم الإلكترونات بالسطح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الداخلي للشاشة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وتتوقف فجأة مسببة توهج الفوسفور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الملون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7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323528" y="620688"/>
            <a:ext cx="8620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ويمكن لهذا التوقف المفاجئ توليد أشعة سينية ضارة لذلك احتوي على مادة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الرصاص.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0208" y="1340768"/>
            <a:ext cx="4772343" cy="4405940"/>
          </a:xfrm>
          <a:prstGeom prst="rect">
            <a:avLst/>
          </a:prstGeom>
          <a:ln w="9525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مجموعة 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76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00" y="2708920"/>
            <a:ext cx="5793115" cy="17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6DD"/>
              </a:clrFrom>
              <a:clrTo>
                <a:srgbClr val="FFF6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" y="404664"/>
            <a:ext cx="82425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6DD"/>
              </a:clrFrom>
              <a:clrTo>
                <a:srgbClr val="FFF6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7493203" cy="52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6DD"/>
              </a:clrFrom>
              <a:clrTo>
                <a:srgbClr val="FFF6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8219281" cy="107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46" y="1484784"/>
            <a:ext cx="3948554" cy="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11" y="2852936"/>
            <a:ext cx="3674737" cy="69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17" y="4878077"/>
            <a:ext cx="1240421" cy="60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145"/>
            <a:ext cx="5615451" cy="10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65" y="1556792"/>
            <a:ext cx="6767958" cy="15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101107"/>
            <a:ext cx="677504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8632"/>
            <a:ext cx="2325863" cy="55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6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6661559" cy="176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64383"/>
            <a:ext cx="3325101" cy="6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45" y="2492896"/>
            <a:ext cx="6510413" cy="252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72" y="5024538"/>
            <a:ext cx="7462964" cy="5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72610"/>
            <a:ext cx="5760904" cy="54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33"/>
            <a:ext cx="7787208" cy="200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6" y="2465640"/>
            <a:ext cx="974865" cy="5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7875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18" y="4397388"/>
            <a:ext cx="6836934" cy="208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27" y="2762250"/>
            <a:ext cx="57531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5574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892" y="836712"/>
            <a:ext cx="7851883" cy="4464496"/>
          </a:xfrm>
          <a:prstGeom prst="rect">
            <a:avLst/>
          </a:prstGeom>
          <a:ln w="38100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37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96" y="404664"/>
            <a:ext cx="7954700" cy="495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59369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713740" cy="52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91" y="984729"/>
            <a:ext cx="4803405" cy="4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63" y="2544481"/>
            <a:ext cx="1983041" cy="5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55" y="4138722"/>
            <a:ext cx="6029806" cy="9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524273" cy="9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53" y="2725341"/>
            <a:ext cx="5096675" cy="108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83" y="5085184"/>
            <a:ext cx="2215816" cy="67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6992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232"/>
            <a:ext cx="6012032" cy="14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9" y="4163134"/>
            <a:ext cx="5958712" cy="94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78" y="1772816"/>
            <a:ext cx="5649845" cy="23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8549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593685" cy="47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30" y="920023"/>
            <a:ext cx="5591679" cy="183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5250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3079"/>
            <a:ext cx="7188533" cy="11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81" y="1700808"/>
            <a:ext cx="6765932" cy="343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97069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60" y="370618"/>
            <a:ext cx="5940936" cy="190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4" y="1988840"/>
            <a:ext cx="4556990" cy="239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68" y="4544902"/>
            <a:ext cx="5559418" cy="7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7182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25" y="404664"/>
            <a:ext cx="1651018" cy="4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42" y="908720"/>
            <a:ext cx="6025362" cy="14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62" y="3865235"/>
            <a:ext cx="6315077" cy="5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28" y="2376202"/>
            <a:ext cx="5489035" cy="117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19" y="4574983"/>
            <a:ext cx="5003362" cy="184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803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6043136" cy="18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4" y="2060848"/>
            <a:ext cx="3434813" cy="368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3347864" y="4625183"/>
            <a:ext cx="5533430" cy="1756145"/>
            <a:chOff x="3493044" y="4625183"/>
            <a:chExt cx="5533430" cy="175614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044" y="4625183"/>
              <a:ext cx="5518361" cy="1119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672592"/>
              <a:ext cx="4814514" cy="708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201432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01" y="404664"/>
            <a:ext cx="7312195" cy="221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3" y="2852936"/>
            <a:ext cx="8263856" cy="13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72620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59" y="357873"/>
            <a:ext cx="6451937" cy="23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4938420" cy="257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8202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5181796" y="116632"/>
            <a:ext cx="3743133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5333663" y="227639"/>
            <a:ext cx="326936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نتائج تجربة تومسون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1187624" y="1124744"/>
            <a:ext cx="7738371" cy="1159679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1187624" y="1196752"/>
            <a:ext cx="76748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يمكن تعديل المجالين الكهربائي والمغناطيسي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بحيث تسلك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حزمة الإلكترونات مساراً مستقيماً دون انحراف </a:t>
            </a:r>
            <a:r>
              <a:rPr lang="ar-SA" sz="3000" b="1" kern="0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:</a:t>
            </a: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2339752" y="2564904"/>
            <a:ext cx="5040560" cy="571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akkal Majalla" pitchFamily="2" charset="-78"/>
                <a:ea typeface="+mj-ea"/>
                <a:cs typeface="Sakkal Majalla" pitchFamily="2" charset="-78"/>
              </a:rPr>
              <a:t>      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ea typeface="+mj-ea"/>
                <a:cs typeface="Sakkal Majalla" pitchFamily="2" charset="-78"/>
              </a:rPr>
              <a:t>القوة الكهربائية = القوة المغناطيسية 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2339752" y="3505696"/>
            <a:ext cx="5040560" cy="5713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 anchor="t"/>
          <a:lstStyle/>
          <a:p>
            <a:pPr lvl="0" algn="ctr">
              <a:defRPr/>
            </a:pPr>
            <a:r>
              <a:rPr lang="en-US" sz="2800" b="1" kern="0" dirty="0" err="1">
                <a:solidFill>
                  <a:sysClr val="windowText" lastClr="000000"/>
                </a:solidFill>
                <a:latin typeface="Franklin Gothic Book"/>
              </a:rPr>
              <a:t>Bqv</a:t>
            </a:r>
            <a:r>
              <a:rPr lang="en-US" sz="2800" b="1" kern="0" dirty="0">
                <a:solidFill>
                  <a:sysClr val="windowText" lastClr="000000"/>
                </a:solidFill>
                <a:latin typeface="Franklin Gothic Book"/>
              </a:rPr>
              <a:t> =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Franklin Gothic Book"/>
              </a:rPr>
              <a:t>qE</a:t>
            </a:r>
            <a:endParaRPr lang="ar-SA" sz="2800" b="1" kern="0" dirty="0">
              <a:solidFill>
                <a:sysClr val="windowText" lastClr="000000"/>
              </a:solidFill>
              <a:latin typeface="Franklin Gothic Book"/>
              <a:cs typeface="Tahoma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3721799" y="4279411"/>
            <a:ext cx="1080120" cy="1453845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Eq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Bq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5004556" y="4358333"/>
            <a:ext cx="1008608" cy="1367879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B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-179512" y="4358333"/>
            <a:ext cx="9144000" cy="863600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V =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___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 =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/>
                <a:ea typeface="+mj-ea"/>
                <a:cs typeface="+mj-cs"/>
              </a:rPr>
              <a:t>___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2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60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  <p:bldP spid="19" grpId="0" animBg="1"/>
      <p:bldP spid="20" grpId="0" animBg="1"/>
      <p:bldP spid="23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5989815" cy="17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94" y="3364214"/>
            <a:ext cx="6043136" cy="12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4" y="2420888"/>
            <a:ext cx="6017775" cy="94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87652"/>
            <a:ext cx="7497932" cy="123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13304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81" y="1196752"/>
            <a:ext cx="5299105" cy="125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0" y="2924944"/>
            <a:ext cx="8463921" cy="89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9061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92" y="397326"/>
            <a:ext cx="6505704" cy="20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93" y="3009166"/>
            <a:ext cx="2099174" cy="8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8006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4509"/>
            <a:ext cx="6564357" cy="15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82978"/>
            <a:ext cx="3545899" cy="2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80" y="4837038"/>
            <a:ext cx="3556450" cy="7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113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54" y="404664"/>
            <a:ext cx="6623011" cy="15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34" y="2980432"/>
            <a:ext cx="6447050" cy="20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13" y="2153949"/>
            <a:ext cx="3012338" cy="67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03994"/>
            <a:ext cx="2941367" cy="7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619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1360"/>
            <a:ext cx="7317572" cy="29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2919665" cy="74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87749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78" y="404664"/>
            <a:ext cx="6657226" cy="322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9910"/>
            <a:ext cx="3713937" cy="229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1048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07" y="434769"/>
            <a:ext cx="5865397" cy="234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2137025" cy="10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0451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5550314" cy="18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8" y="620688"/>
            <a:ext cx="3344732" cy="334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1760"/>
            <a:ext cx="4246055" cy="11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7276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0" y="2523211"/>
            <a:ext cx="8587528" cy="8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6528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030208" y="338640"/>
            <a:ext cx="7878644" cy="1650200"/>
            <a:chOff x="6156176" y="840904"/>
            <a:chExt cx="2987824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4090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763688" y="436503"/>
            <a:ext cx="708166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latin typeface="Sakkal Majalla" pitchFamily="2" charset="-78"/>
                <a:cs typeface="Sakkal Majalla" pitchFamily="2" charset="-78"/>
              </a:rPr>
              <a:t>وإذا فصل المجال الكهربائي يؤدي إلى خضوع الإلكترونات لتسارع </a:t>
            </a:r>
            <a:r>
              <a:rPr lang="ar-SA" sz="3000" b="1" kern="0" dirty="0" smtClean="0">
                <a:latin typeface="Sakkal Majalla" pitchFamily="2" charset="-78"/>
                <a:cs typeface="Sakkal Majalla" pitchFamily="2" charset="-78"/>
              </a:rPr>
              <a:t>مركزي فتسلك </a:t>
            </a:r>
            <a:r>
              <a:rPr lang="ar-SA" sz="3000" b="1" kern="0" dirty="0">
                <a:latin typeface="Sakkal Majalla" pitchFamily="2" charset="-78"/>
                <a:cs typeface="Sakkal Majalla" pitchFamily="2" charset="-78"/>
              </a:rPr>
              <a:t>الإلكترونات مساراً دائرياً نصف قطره يساوي (</a:t>
            </a:r>
            <a:r>
              <a:rPr lang="en-US" sz="3000" b="1" kern="0" dirty="0">
                <a:latin typeface="Sakkal Majalla" pitchFamily="2" charset="-78"/>
                <a:cs typeface="Sakkal Majalla" pitchFamily="2" charset="-78"/>
              </a:rPr>
              <a:t>r</a:t>
            </a:r>
            <a:r>
              <a:rPr lang="ar-SA" sz="3000" b="1" kern="0" dirty="0" smtClean="0">
                <a:latin typeface="Sakkal Majalla" pitchFamily="2" charset="-78"/>
                <a:cs typeface="Sakkal Majalla" pitchFamily="2" charset="-78"/>
              </a:rPr>
              <a:t>)وباستخدام </a:t>
            </a:r>
            <a:r>
              <a:rPr lang="ar-SA" sz="3000" b="1" kern="0" dirty="0">
                <a:latin typeface="Sakkal Majalla" pitchFamily="2" charset="-78"/>
                <a:cs typeface="Sakkal Majalla" pitchFamily="2" charset="-78"/>
              </a:rPr>
              <a:t>القانون الثاني لنيوتن في الحركة :</a:t>
            </a: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-16766" y="2263117"/>
            <a:ext cx="9144000" cy="359569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F = mac  ,  ac = v2/r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-11995" y="2622686"/>
            <a:ext cx="9144000" cy="580255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Bqv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 = 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v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2/r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4555234" y="3343547"/>
            <a:ext cx="1174545" cy="1021557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qv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Br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3542108" y="3039883"/>
            <a:ext cx="898525" cy="1296987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q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sng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m</a:t>
            </a:r>
            <a:endParaRPr kumimoji="0" lang="en-US" sz="3600" b="1" i="0" u="none" strike="sng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-66357" y="3343548"/>
            <a:ext cx="9144000" cy="719138"/>
          </a:xfrm>
          <a:prstGeom prst="rect">
            <a:avLst/>
          </a:prstGeom>
        </p:spPr>
        <p:txBody>
          <a:bodyPr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___ = ___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ranklin Gothic Book"/>
              <a:ea typeface="+mj-ea"/>
              <a:cs typeface="Tahoma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187624" y="4573577"/>
            <a:ext cx="7738371" cy="1159679"/>
            <a:chOff x="6156176" y="826988"/>
            <a:chExt cx="2987824" cy="787896"/>
          </a:xfrm>
        </p:grpSpPr>
        <p:sp>
          <p:nvSpPr>
            <p:cNvPr id="25" name="مستطيل 24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" name="مخطط انسيابي: معالجة متعاقبة 2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1187624" y="4645585"/>
            <a:ext cx="76748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وبعد إيجاد المتوسط الحسابي لعدة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محاولات 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تجريبية وجد أن </a:t>
            </a:r>
            <a:r>
              <a:rPr lang="ar-SA" sz="3000" b="1" kern="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en-US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m = 9.11x10-31 </a:t>
            </a:r>
            <a:r>
              <a:rPr lang="en-US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kg</a:t>
            </a:r>
            <a:endParaRPr lang="ar-SA" sz="3000" b="1" kern="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مربع نص 2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587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15" y="378474"/>
            <a:ext cx="5945381" cy="14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6598572" cy="2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25" y="2103825"/>
            <a:ext cx="3248908" cy="8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23" y="5048588"/>
            <a:ext cx="1752203" cy="7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32975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9" y="404664"/>
            <a:ext cx="5865397" cy="139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26198"/>
            <a:ext cx="5723205" cy="9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28" y="2136794"/>
            <a:ext cx="2561223" cy="5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0" y="4385703"/>
            <a:ext cx="2014438" cy="60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9776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6354180" cy="152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55" y="2713739"/>
            <a:ext cx="6451937" cy="297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53" y="1979196"/>
            <a:ext cx="3017420" cy="6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609995"/>
            <a:ext cx="2483995" cy="72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2029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515608" cy="179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8013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26" y="404664"/>
            <a:ext cx="5883170" cy="133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49" y="2852936"/>
            <a:ext cx="5758755" cy="27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35" y="2205592"/>
            <a:ext cx="1641659" cy="61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71" y="5634414"/>
            <a:ext cx="2946385" cy="71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5838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5847623" cy="181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4276415" cy="8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88273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60" y="2695575"/>
            <a:ext cx="564388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76574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43" y="401530"/>
            <a:ext cx="5316021" cy="137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32752"/>
            <a:ext cx="5421049" cy="48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2519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628"/>
            <a:ext cx="3851612" cy="305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473243" cy="73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65147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2720"/>
            <a:ext cx="6012568" cy="18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16" y="2636912"/>
            <a:ext cx="6113211" cy="31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0020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4572000" y="116632"/>
            <a:ext cx="4352929" cy="781637"/>
            <a:chOff x="2456145" y="-16933"/>
            <a:chExt cx="4536504" cy="781637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4801048" y="227639"/>
            <a:ext cx="380198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تجربة تومسون مع البروتونات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584158" y="980728"/>
            <a:ext cx="8341838" cy="1159679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899592" y="1052736"/>
            <a:ext cx="796290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استخدم تومسون أنبوب أشعة المهبط أيضاً لتحديد </a:t>
            </a: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نسبة 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شحنة الأيونات الموجبة إلى كتلتها</a:t>
            </a:r>
          </a:p>
        </p:txBody>
      </p:sp>
      <p:grpSp>
        <p:nvGrpSpPr>
          <p:cNvPr id="21" name="مجموعة 20"/>
          <p:cNvGrpSpPr/>
          <p:nvPr/>
        </p:nvGrpSpPr>
        <p:grpSpPr>
          <a:xfrm>
            <a:off x="584158" y="2204864"/>
            <a:ext cx="8341838" cy="1641668"/>
            <a:chOff x="6156176" y="826988"/>
            <a:chExt cx="2987824" cy="787896"/>
          </a:xfrm>
        </p:grpSpPr>
        <p:sp>
          <p:nvSpPr>
            <p:cNvPr id="22" name="مستطيل 21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" name="مخطط انسيابي: معالجة متعاقبة 25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899592" y="2276872"/>
            <a:ext cx="79629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إن الجسيمات المشحونة بشحنة موجبة تخضع لانحرافات </a:t>
            </a: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معاكسة 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للانحرافات التي تعانيها الإلكترونات المتحركة داخل المجالات الكهربائية أو المغناطيسية</a:t>
            </a:r>
          </a:p>
        </p:txBody>
      </p:sp>
      <p:grpSp>
        <p:nvGrpSpPr>
          <p:cNvPr id="28" name="مجموعة 27"/>
          <p:cNvGrpSpPr/>
          <p:nvPr/>
        </p:nvGrpSpPr>
        <p:grpSpPr>
          <a:xfrm>
            <a:off x="4572000" y="3933056"/>
            <a:ext cx="4352929" cy="781637"/>
            <a:chOff x="2456145" y="-16933"/>
            <a:chExt cx="4536504" cy="781637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ستطيل مستدير الزوايا 33"/>
            <p:cNvSpPr/>
            <p:nvPr/>
          </p:nvSpPr>
          <p:spPr>
            <a:xfrm>
              <a:off x="2456146" y="-16933"/>
              <a:ext cx="438450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4801048" y="4044063"/>
            <a:ext cx="380198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تجربة تومسون مع البروتونات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6" name="مجموعة 35"/>
          <p:cNvGrpSpPr/>
          <p:nvPr/>
        </p:nvGrpSpPr>
        <p:grpSpPr>
          <a:xfrm>
            <a:off x="611560" y="4861609"/>
            <a:ext cx="8341838" cy="1159679"/>
            <a:chOff x="6156176" y="826988"/>
            <a:chExt cx="2987824" cy="787896"/>
          </a:xfrm>
        </p:grpSpPr>
        <p:sp>
          <p:nvSpPr>
            <p:cNvPr id="37" name="مستطيل 36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8" name="مخطط انسيابي: معالجة متعاقبة 37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926994" y="4933617"/>
            <a:ext cx="79629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لمسارعة الجسيمات ذات الشحنة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الموجبة (</a:t>
            </a:r>
            <a:r>
              <a:rPr lang="ar-SA" sz="3000" b="1" kern="0" dirty="0" err="1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البوزترونات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e+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) في منطقة الانحراف عكس تومسون المجال الكهربائي بين المهبط والمصعد</a:t>
            </a:r>
            <a:endParaRPr lang="ar-SA" sz="30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مربع نص 4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7" name="مربع نص 4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91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  <p:bldP spid="27" grpId="0"/>
      <p:bldP spid="35" grpId="0"/>
      <p:bldP spid="3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5900946" cy="485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5137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18" y="476672"/>
            <a:ext cx="7344939" cy="309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46048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717800"/>
            <a:ext cx="65643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0305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618124" cy="31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77" y="1714456"/>
            <a:ext cx="4588905" cy="476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269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5669025" cy="58836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26767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743200"/>
            <a:ext cx="607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50543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7167027" cy="165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45" y="3395478"/>
            <a:ext cx="7021859" cy="177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2058168" cy="7018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21" y="5308040"/>
            <a:ext cx="1269598" cy="9541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1623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71738"/>
            <a:ext cx="7324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2188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47" y="404664"/>
            <a:ext cx="2857049" cy="4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01" y="883792"/>
            <a:ext cx="4231395" cy="54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484784"/>
            <a:ext cx="6624736" cy="491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441684" y="5446456"/>
            <a:ext cx="6120680" cy="93487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847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6894111" cy="56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5796136" y="1988840"/>
            <a:ext cx="2595766" cy="7726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1391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584158" y="332656"/>
            <a:ext cx="8341838" cy="2232248"/>
            <a:chOff x="6156176" y="826988"/>
            <a:chExt cx="2987824" cy="787896"/>
          </a:xfrm>
        </p:grpSpPr>
        <p:sp>
          <p:nvSpPr>
            <p:cNvPr id="44" name="مستطيل 43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5" name="مخطط انسيابي: معالجة متعاقبة 44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6" name="مربع نص 45"/>
          <p:cNvSpPr txBox="1"/>
          <p:nvPr/>
        </p:nvSpPr>
        <p:spPr>
          <a:xfrm>
            <a:off x="899592" y="476672"/>
            <a:ext cx="796290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أضاف كمية قليلة من غاز الهيدروجين إلى الأنبوب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فعمل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المجال الكهربائي على انتزاع الإلكترونات من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ذرات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الهيدروجين فحولها إلى أيونات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موجبة ثم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سارع أيونات الهيدروجين أو البروتونات من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خلال شق </a:t>
            </a:r>
            <a:r>
              <a:rPr lang="ar-SA" sz="30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ضيق في </a:t>
            </a:r>
            <a:r>
              <a:rPr lang="ar-SA" sz="30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المصعد</a:t>
            </a:r>
            <a:endParaRPr lang="ar-SA" sz="3000" b="1" kern="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6" name="مجموعة 35"/>
          <p:cNvGrpSpPr/>
          <p:nvPr/>
        </p:nvGrpSpPr>
        <p:grpSpPr>
          <a:xfrm>
            <a:off x="611560" y="2924944"/>
            <a:ext cx="8341838" cy="1159679"/>
            <a:chOff x="6156176" y="826988"/>
            <a:chExt cx="2987824" cy="787896"/>
          </a:xfrm>
        </p:grpSpPr>
        <p:sp>
          <p:nvSpPr>
            <p:cNvPr id="37" name="مستطيل 36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8" name="مخطط انسيابي: معالجة متعاقبة 37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926994" y="2996952"/>
            <a:ext cx="7962906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000" b="1" kern="0" dirty="0">
                <a:latin typeface="Sakkal Majalla" pitchFamily="2" charset="-78"/>
                <a:cs typeface="Sakkal Majalla" pitchFamily="2" charset="-78"/>
              </a:rPr>
              <a:t>باستخدام هذه التقنية أمكن حساب كتلة البروتون والتي تساوي </a:t>
            </a:r>
            <a:r>
              <a:rPr lang="ar-SA" sz="3000" b="1" kern="0" dirty="0" smtClean="0">
                <a:latin typeface="Sakkal Majalla" pitchFamily="2" charset="-78"/>
                <a:cs typeface="Sakkal Majalla" pitchFamily="2" charset="-78"/>
              </a:rPr>
              <a:t>:</a:t>
            </a:r>
          </a:p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latin typeface="Franklin Gothic Book"/>
              </a:rPr>
              <a:t>1.67x10-27 </a:t>
            </a:r>
            <a:r>
              <a:rPr lang="en-US" sz="2800" b="1" kern="0" dirty="0" smtClean="0">
                <a:solidFill>
                  <a:srgbClr val="FF0000"/>
                </a:solidFill>
                <a:latin typeface="Franklin Gothic Book"/>
              </a:rPr>
              <a:t>kg</a:t>
            </a:r>
            <a:endParaRPr lang="ar-SA" sz="3000" b="1" kern="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611560" y="4429561"/>
            <a:ext cx="8341838" cy="1159679"/>
            <a:chOff x="6156176" y="826988"/>
            <a:chExt cx="2987824" cy="787896"/>
          </a:xfrm>
        </p:grpSpPr>
        <p:sp>
          <p:nvSpPr>
            <p:cNvPr id="41" name="مستطيل 40"/>
            <p:cNvSpPr/>
            <p:nvPr/>
          </p:nvSpPr>
          <p:spPr>
            <a:xfrm>
              <a:off x="7131839" y="826988"/>
              <a:ext cx="2012161" cy="78789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2" name="مخطط انسيابي: معالجة متعاقبة 41"/>
            <p:cNvSpPr/>
            <p:nvPr/>
          </p:nvSpPr>
          <p:spPr>
            <a:xfrm>
              <a:off x="6156176" y="863000"/>
              <a:ext cx="2987824" cy="720080"/>
            </a:xfrm>
            <a:prstGeom prst="flowChartAlternate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300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926994" y="4501569"/>
            <a:ext cx="796290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ولتحديد كتل الأيونات الثقيلة المنتجة بعد انتزاع </a:t>
            </a:r>
            <a:r>
              <a:rPr lang="ar-SA" sz="3200" b="1" kern="0" dirty="0" smtClean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الإلكترونات </a:t>
            </a:r>
            <a:r>
              <a:rPr lang="ar-SA" sz="3200" b="1" kern="0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من الغازات مثل(الهيليوم والنيون والأرجون)</a:t>
            </a:r>
          </a:p>
        </p:txBody>
      </p:sp>
      <p:grpSp>
        <p:nvGrpSpPr>
          <p:cNvPr id="19" name="مجموعة 18"/>
          <p:cNvGrpSpPr/>
          <p:nvPr/>
        </p:nvGrpSpPr>
        <p:grpSpPr>
          <a:xfrm>
            <a:off x="-36512" y="0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2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36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9" grpId="0"/>
      <p:bldP spid="4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7247676" cy="283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99" y="3356992"/>
            <a:ext cx="7425105" cy="27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1935179" y="2440354"/>
            <a:ext cx="3140877" cy="7726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09862" y="4509120"/>
            <a:ext cx="3140877" cy="7726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0746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774584" cy="509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1359178" y="1268760"/>
            <a:ext cx="6848087" cy="113119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6447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977"/>
            <a:ext cx="6911394" cy="604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2123728" y="2492896"/>
            <a:ext cx="3140877" cy="77262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93749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2269594" cy="48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16" y="1110599"/>
            <a:ext cx="6715880" cy="1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4" y="3212976"/>
            <a:ext cx="6591729" cy="26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9135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9679</TotalTime>
  <Words>2082</Words>
  <Application>Microsoft Office PowerPoint</Application>
  <PresentationFormat>عرض على الشاشة (3:4)‏</PresentationFormat>
  <Paragraphs>434</Paragraphs>
  <Slides>93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93</vt:i4>
      </vt:variant>
    </vt:vector>
  </HeadingPairs>
  <TitlesOfParts>
    <vt:vector size="9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بعض أنواع من الإشعاعات الكهرومغناطيسية وأطوالها الموجية</vt:lpstr>
      <vt:lpstr>الموجات من مصدر متناوب</vt:lpstr>
      <vt:lpstr>الموجات الناتجة من ملف ومكثف كهربائي</vt:lpstr>
      <vt:lpstr>عرض تقديمي في PowerPoint</vt:lpstr>
      <vt:lpstr>عرض تقديمي في PowerPoint</vt:lpstr>
      <vt:lpstr>الطاقة في دائرة المكثف والملف</vt:lpstr>
      <vt:lpstr>الموجات الناتجة</vt:lpstr>
      <vt:lpstr>الموجات الناتجة بوساطة الكهرباء الإجهادية</vt:lpstr>
      <vt:lpstr>استقبال الموجات الكهرومغناطيسية</vt:lpstr>
      <vt:lpstr>عرض تقديمي في PowerPoint</vt:lpstr>
      <vt:lpstr>عرض تقديمي في PowerPoint</vt:lpstr>
      <vt:lpstr>اختيار الموجات</vt:lpstr>
      <vt:lpstr>الطاقة من الموجات</vt:lpstr>
      <vt:lpstr>أشعة (X)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6059</cp:revision>
  <dcterms:created xsi:type="dcterms:W3CDTF">2015-01-26T14:26:28Z</dcterms:created>
  <dcterms:modified xsi:type="dcterms:W3CDTF">2017-01-09T16:26:53Z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