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16/03/1438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273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16/03/1438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97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16/03/1438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26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16/03/1438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519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16/03/1438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235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16/03/1438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132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16/03/1438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980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16/03/1438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729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16/03/1438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645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16/03/1438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838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16/03/1438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479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A69A6-9878-4B2D-BE39-69DED44AD97B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16/03/1438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0D21C-5AC3-4A77-89DC-4B57320AFF08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369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622" y="548680"/>
            <a:ext cx="6604756" cy="93610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EG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الفصل الثانى</a:t>
            </a:r>
          </a:p>
          <a:p>
            <a:r>
              <a:rPr lang="ar-EG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طرائق الجمع</a:t>
            </a:r>
            <a:endParaRPr lang="ar-EG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8596" y="1628800"/>
            <a:ext cx="8001056" cy="3785652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EG" sz="3000" b="1" spc="50" dirty="0">
                <a:ln w="11430">
                  <a:noFill/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hlinkClick r:id="" action="ppaction://noaction"/>
              </a:rPr>
              <a:t>2-1 خصائص الجمع.</a:t>
            </a:r>
            <a:endParaRPr lang="ar-EG" sz="3000" b="1" spc="50" dirty="0">
              <a:ln w="11430">
                <a:noFill/>
              </a:ln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  <a:p>
            <a:r>
              <a:rPr lang="ar-EG" sz="3000" b="1" spc="50" dirty="0">
                <a:ln w="11430">
                  <a:noFill/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hlinkClick r:id="" action="ppaction://noaction"/>
              </a:rPr>
              <a:t>2-2 الجمع بالعد التصاعدى .</a:t>
            </a:r>
            <a:endParaRPr lang="ar-EG" sz="3000" b="1" spc="50" dirty="0">
              <a:ln w="11430">
                <a:noFill/>
              </a:ln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  <a:p>
            <a:r>
              <a:rPr lang="ar-EG" sz="3000" b="1" spc="50" dirty="0">
                <a:ln w="11430">
                  <a:noFill/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hlinkClick r:id="" action="ppaction://noaction"/>
              </a:rPr>
              <a:t>2-3  أحل المسألة ... أمثلها.</a:t>
            </a:r>
            <a:endParaRPr lang="ar-EG" sz="3000" b="1" spc="50" dirty="0">
              <a:ln w="11430">
                <a:noFill/>
              </a:ln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  <a:p>
            <a:r>
              <a:rPr lang="ar-EG" sz="3000" b="1" spc="50" dirty="0">
                <a:ln w="11430">
                  <a:noFill/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hlinkClick r:id="" action="ppaction://noaction"/>
              </a:rPr>
              <a:t>2-4 جمع العدد إلى نفسه.</a:t>
            </a:r>
            <a:endParaRPr lang="ar-EG" sz="3000" b="1" spc="50" dirty="0">
              <a:ln w="11430">
                <a:noFill/>
              </a:ln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  <a:p>
            <a:r>
              <a:rPr lang="ar-EG" sz="3000" b="1" spc="50" dirty="0">
                <a:ln w="11430">
                  <a:noFill/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hlinkClick r:id="" action="ppaction://noaction"/>
              </a:rPr>
              <a:t>2-5 جمع العدد إلى نفسه مضافا إليه1, أو مطروحا منه 1.</a:t>
            </a:r>
            <a:endParaRPr lang="ar-EG" sz="3000" b="1" spc="50" dirty="0">
              <a:ln w="11430">
                <a:noFill/>
              </a:ln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  <a:p>
            <a:r>
              <a:rPr lang="ar-EG" sz="3000" b="1" spc="50" dirty="0">
                <a:ln w="11430">
                  <a:noFill/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hlinkClick r:id="" action="ppaction://noaction"/>
              </a:rPr>
              <a:t>2-6 الجمع بتكوين العشرة.</a:t>
            </a:r>
            <a:endParaRPr lang="ar-EG" sz="3000" b="1" spc="50" dirty="0">
              <a:ln w="11430">
                <a:noFill/>
              </a:ln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  <a:p>
            <a:r>
              <a:rPr lang="ar-EG" sz="3000" b="1" spc="50" dirty="0">
                <a:ln w="11430">
                  <a:noFill/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hlinkClick r:id="" action="ppaction://noaction"/>
              </a:rPr>
              <a:t>2-7 جمع ثلاثة أعداد.</a:t>
            </a:r>
            <a:endParaRPr lang="ar-EG" sz="3000" b="1" spc="50" dirty="0">
              <a:ln w="11430">
                <a:noFill/>
              </a:ln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  <a:p>
            <a:r>
              <a:rPr lang="ar-EG" sz="3000" b="1" spc="50" dirty="0">
                <a:ln w="11430">
                  <a:noFill/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hlinkClick r:id="" action="ppaction://noaction"/>
              </a:rPr>
              <a:t>2-8 استقصاء حل المسألة.</a:t>
            </a:r>
            <a:endParaRPr lang="ar-EG" sz="3000" b="1" spc="50" dirty="0">
              <a:ln w="11430">
                <a:noFill/>
              </a:ln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9" name="Oval 8">
            <a:hlinkClick r:id="rId2" action="ppaction://hlinksldjump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الرئيسية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6972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622" y="548680"/>
            <a:ext cx="6604756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 fontScale="850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EG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2-5 جمع العدد إلى نفسه مضافا إليه 1 , أو مطروحا منه 1</a:t>
            </a:r>
            <a:endParaRPr lang="ar-EG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177588"/>
            <a:ext cx="8429684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1- </a:t>
            </a:r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أجد ناتج الجمع.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481017"/>
              </p:ext>
            </p:extLst>
          </p:nvPr>
        </p:nvGraphicFramePr>
        <p:xfrm>
          <a:off x="571472" y="1851592"/>
          <a:ext cx="8104984" cy="3291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26246"/>
                <a:gridCol w="2026246"/>
                <a:gridCol w="2026246"/>
                <a:gridCol w="2026246"/>
              </a:tblGrid>
              <a:tr h="826667"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7 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+ 6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8 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+ 9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6 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+ 6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6 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+ 5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ar-EG" sz="2400" b="1" u="none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6667"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7 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+ 7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5 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+ 4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7 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+ 8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9 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+ 8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2442">
                <a:tc gridSpan="2">
                  <a:txBody>
                    <a:bodyPr/>
                    <a:lstStyle/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5 + 7 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ar-EG" sz="2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9 + 6 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4 + 3 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9507">
                <a:tc gridSpan="2">
                  <a:txBody>
                    <a:bodyPr/>
                    <a:lstStyle/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9 + 9 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EG" sz="2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5 + 6 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8 + 10 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22516" y="5406110"/>
            <a:ext cx="799288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2- انظر إلى نواتج الجمع السابقة , وأحوط نواتج جمع أى عدد إلى نفسه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357554" y="2643182"/>
            <a:ext cx="4643470" cy="2500330"/>
            <a:chOff x="3357554" y="2643182"/>
            <a:chExt cx="4643470" cy="2500330"/>
          </a:xfrm>
        </p:grpSpPr>
        <p:sp>
          <p:nvSpPr>
            <p:cNvPr id="10" name="Oval 9"/>
            <p:cNvSpPr/>
            <p:nvPr/>
          </p:nvSpPr>
          <p:spPr>
            <a:xfrm>
              <a:off x="3357554" y="2643182"/>
              <a:ext cx="571504" cy="42862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7429520" y="3786190"/>
              <a:ext cx="571504" cy="42862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7143768" y="4714884"/>
              <a:ext cx="571504" cy="42862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</p:grpSp>
      <p:sp>
        <p:nvSpPr>
          <p:cNvPr id="16" name="Oval 15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682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83568" y="548680"/>
            <a:ext cx="799288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3- استعمل حقائق جمع العدد إلى نفسه فى حل المسائل الآتية: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8" y="1196752"/>
            <a:ext cx="8244916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حصل فراس على 8 ريالات من والده, وحصل أخوه محمود على أكثر من ذلك بريال. اكتب جملة عددية تبين النقود التى حصل </a:t>
            </a:r>
            <a:r>
              <a:rPr lang="ar-EG" sz="2000" b="1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عليها الأثنان.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	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8   +     9   =   17 ريالا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2841965"/>
            <a:ext cx="8244916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غسلت أمى 7 أثواب يوم الخميس الماضى, وغسلت عددا أقل من ذلك بثوب واحد يوم الجمعة. اكتب جملة عددية تبين عدد الأثواب التى غسلتها أمى فى اليومين.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   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7     +     6   = 13 ثوبا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Oval 5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329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622" y="548680"/>
            <a:ext cx="6604756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EG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2-6 الجمع بتكوين العشرة</a:t>
            </a:r>
            <a:endParaRPr lang="ar-EG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177588"/>
            <a:ext cx="8429684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1- </a:t>
            </a:r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اكون العدد 10, لأجد ناتج الجمع.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073906"/>
              </p:ext>
            </p:extLst>
          </p:nvPr>
        </p:nvGraphicFramePr>
        <p:xfrm>
          <a:off x="324667" y="1851592"/>
          <a:ext cx="8462175" cy="372054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92435"/>
                <a:gridCol w="1692435"/>
                <a:gridCol w="1692435"/>
                <a:gridCol w="1692435"/>
                <a:gridCol w="1692435"/>
              </a:tblGrid>
              <a:tr h="1209178"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7 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+ 4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4 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+ 8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9 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+ 7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7 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+ 6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ar-EG" sz="2400" b="1" u="none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2 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+ 9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ar-EG" sz="2400" b="1" u="none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9178"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3 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+ 9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7 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+ 5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8 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+ 8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9 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+ 4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8 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+ 7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5069">
                <a:tc gridSpan="2">
                  <a:txBody>
                    <a:bodyPr/>
                    <a:lstStyle/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7 + 7 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ar-EG" sz="2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4 + 8 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EG" sz="2400" b="1" u="none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9 + 5 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37123">
                <a:tc gridSpan="2">
                  <a:txBody>
                    <a:bodyPr/>
                    <a:lstStyle/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8 + 9 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EG" sz="2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9 + 7 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EG" sz="2400" b="1" u="none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6 + 9 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42910" y="5406110"/>
            <a:ext cx="7992888" cy="666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2- انظر إلى كل عددين مضافين فى الأسئلة السابقة, وأحيطهما إذا استعملت لجمعهما حقائق جمع العدد إلى نفسه مضافا إليه 1.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85786" y="1857364"/>
            <a:ext cx="8001056" cy="3286148"/>
            <a:chOff x="785786" y="1857364"/>
            <a:chExt cx="8001056" cy="3286148"/>
          </a:xfrm>
        </p:grpSpPr>
        <p:sp>
          <p:nvSpPr>
            <p:cNvPr id="10" name="Oval 9"/>
            <p:cNvSpPr/>
            <p:nvPr/>
          </p:nvSpPr>
          <p:spPr>
            <a:xfrm>
              <a:off x="2571736" y="1857364"/>
              <a:ext cx="428628" cy="71438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785786" y="3143248"/>
              <a:ext cx="500066" cy="642942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7929586" y="4714884"/>
              <a:ext cx="857256" cy="42862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</p:grpSp>
      <p:sp>
        <p:nvSpPr>
          <p:cNvPr id="16" name="Oval 15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3327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83568" y="548680"/>
            <a:ext cx="799288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3- أكون العدد 10 لأحل المسألتين الآتيتين: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8" y="1071546"/>
            <a:ext cx="8244916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فاز زياد فى 8 مباريات لكرة الطاولة فى الأسبوع الأول, ثم فاز فى 5 مباريات أخرى فى الأسبوع الثانى. أكمل جملتى الجمع لأبين مجموع المباريات التى فاز بها فى الأسبوعين.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	 8   + 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9   =   13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	         10  +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3   =   13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3000372"/>
            <a:ext cx="8244916" cy="24006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فاز فريق مدرستنا فى 6 مباريات لكرة القدم القدم خلال السنة الماضية, وفاز فى هذا السنة فى 9 مباريات أخرى. أكمل جملتى الجمع لأبين مجموع المباريات التى فاز بها فريق مدرستنا فى السنتين.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   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6 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+     9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  = 15 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   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5 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+   10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  = 15 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Oval 5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533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622" y="548680"/>
            <a:ext cx="6604756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EG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2-7 جمع ثلاثة أعداد</a:t>
            </a:r>
            <a:endParaRPr lang="ar-EG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177588"/>
            <a:ext cx="8429684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1- </a:t>
            </a:r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اكون العدد 10, لأجد ناتج الجمع.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385524"/>
              </p:ext>
            </p:extLst>
          </p:nvPr>
        </p:nvGraphicFramePr>
        <p:xfrm>
          <a:off x="1428728" y="1851592"/>
          <a:ext cx="7500990" cy="4754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00198"/>
                <a:gridCol w="1500198"/>
                <a:gridCol w="1500198"/>
                <a:gridCol w="1500198"/>
                <a:gridCol w="1500198"/>
              </a:tblGrid>
              <a:tr h="1126592">
                <a:tc>
                  <a:txBody>
                    <a:bodyPr/>
                    <a:lstStyle/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 6 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5</a:t>
                      </a:r>
                    </a:p>
                    <a:p>
                      <a:pPr algn="ctr" rtl="1"/>
                      <a:r>
                        <a:rPr lang="ar-EG" sz="1800" b="1" u="sng" dirty="0" smtClean="0">
                          <a:solidFill>
                            <a:srgbClr val="002060"/>
                          </a:solidFill>
                        </a:rPr>
                        <a:t>+ 4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ar-EG" sz="18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 6 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 2</a:t>
                      </a:r>
                    </a:p>
                    <a:p>
                      <a:pPr algn="ctr" rtl="1"/>
                      <a:r>
                        <a:rPr lang="ar-EG" sz="1800" b="1" u="sng" dirty="0" smtClean="0">
                          <a:solidFill>
                            <a:srgbClr val="002060"/>
                          </a:solidFill>
                        </a:rPr>
                        <a:t>+ 8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ar-EG" sz="18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3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 3 </a:t>
                      </a:r>
                    </a:p>
                    <a:p>
                      <a:pPr algn="ctr" rtl="1"/>
                      <a:r>
                        <a:rPr lang="ar-EG" sz="1800" b="1" u="sng" dirty="0" smtClean="0">
                          <a:solidFill>
                            <a:srgbClr val="002060"/>
                          </a:solidFill>
                        </a:rPr>
                        <a:t>+ 9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ar-EG" sz="18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7 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 4 </a:t>
                      </a:r>
                    </a:p>
                    <a:p>
                      <a:pPr algn="ctr" rtl="1"/>
                      <a:r>
                        <a:rPr lang="ar-EG" sz="1800" b="1" u="sng" dirty="0" smtClean="0">
                          <a:solidFill>
                            <a:srgbClr val="002060"/>
                          </a:solidFill>
                        </a:rPr>
                        <a:t>+ 3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ar-EG" sz="1800" b="1" u="none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6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 4 </a:t>
                      </a:r>
                    </a:p>
                    <a:p>
                      <a:pPr algn="ctr" rtl="1"/>
                      <a:r>
                        <a:rPr lang="ar-EG" sz="1800" b="1" u="sng" dirty="0" smtClean="0">
                          <a:solidFill>
                            <a:srgbClr val="002060"/>
                          </a:solidFill>
                        </a:rPr>
                        <a:t>+ 5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ar-EG" sz="1800" b="1" u="none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26592">
                <a:tc>
                  <a:txBody>
                    <a:bodyPr/>
                    <a:lstStyle/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 1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 9 </a:t>
                      </a:r>
                    </a:p>
                    <a:p>
                      <a:pPr algn="ctr" rtl="1"/>
                      <a:r>
                        <a:rPr lang="ar-EG" sz="1800" b="1" u="sng" dirty="0" smtClean="0">
                          <a:solidFill>
                            <a:srgbClr val="002060"/>
                          </a:solidFill>
                        </a:rPr>
                        <a:t>+ 4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ar-EG" sz="18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 3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3 </a:t>
                      </a:r>
                    </a:p>
                    <a:p>
                      <a:pPr algn="ctr" rtl="1"/>
                      <a:r>
                        <a:rPr lang="ar-EG" sz="1800" b="1" u="sng" dirty="0" smtClean="0">
                          <a:solidFill>
                            <a:srgbClr val="002060"/>
                          </a:solidFill>
                        </a:rPr>
                        <a:t>+ 0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ar-EG" sz="18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 7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 6 </a:t>
                      </a:r>
                    </a:p>
                    <a:p>
                      <a:pPr algn="ctr" rtl="1"/>
                      <a:r>
                        <a:rPr lang="ar-EG" sz="1800" b="1" u="sng" dirty="0" smtClean="0">
                          <a:solidFill>
                            <a:srgbClr val="002060"/>
                          </a:solidFill>
                        </a:rPr>
                        <a:t>+ 6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FF0000"/>
                          </a:solidFill>
                        </a:rPr>
                        <a:t>19</a:t>
                      </a:r>
                      <a:endParaRPr lang="ar-EG" sz="18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 8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 4 </a:t>
                      </a:r>
                    </a:p>
                    <a:p>
                      <a:pPr algn="ctr" rtl="1"/>
                      <a:r>
                        <a:rPr lang="ar-EG" sz="1800" b="1" u="sng" dirty="0" smtClean="0">
                          <a:solidFill>
                            <a:srgbClr val="002060"/>
                          </a:solidFill>
                        </a:rPr>
                        <a:t>+ 2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ar-EG" sz="18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 6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 4</a:t>
                      </a:r>
                    </a:p>
                    <a:p>
                      <a:pPr algn="ctr" rtl="1"/>
                      <a:r>
                        <a:rPr lang="ar-EG" sz="1800" b="1" u="sng" dirty="0" smtClean="0">
                          <a:solidFill>
                            <a:srgbClr val="002060"/>
                          </a:solidFill>
                        </a:rPr>
                        <a:t>+ 0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ar-EG" sz="18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26592">
                <a:tc>
                  <a:txBody>
                    <a:bodyPr/>
                    <a:lstStyle/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 7 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3</a:t>
                      </a:r>
                    </a:p>
                    <a:p>
                      <a:pPr algn="ctr" rtl="1"/>
                      <a:r>
                        <a:rPr lang="ar-EG" sz="1800" b="1" u="sng" dirty="0" smtClean="0">
                          <a:solidFill>
                            <a:srgbClr val="002060"/>
                          </a:solidFill>
                        </a:rPr>
                        <a:t>+ 5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ar-EG" sz="18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 6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 1 </a:t>
                      </a:r>
                    </a:p>
                    <a:p>
                      <a:pPr algn="ctr" rtl="1"/>
                      <a:r>
                        <a:rPr lang="ar-EG" sz="1800" b="1" u="sng" dirty="0" smtClean="0">
                          <a:solidFill>
                            <a:srgbClr val="002060"/>
                          </a:solidFill>
                        </a:rPr>
                        <a:t>+6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ar-EG" sz="18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4 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 2</a:t>
                      </a:r>
                    </a:p>
                    <a:p>
                      <a:pPr algn="ctr" rtl="1"/>
                      <a:r>
                        <a:rPr lang="ar-EG" sz="1800" b="1" u="sng" dirty="0" smtClean="0">
                          <a:solidFill>
                            <a:srgbClr val="002060"/>
                          </a:solidFill>
                        </a:rPr>
                        <a:t>+ 6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ar-EG" sz="18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9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8 </a:t>
                      </a:r>
                    </a:p>
                    <a:p>
                      <a:pPr algn="ctr" rtl="1"/>
                      <a:r>
                        <a:rPr lang="ar-EG" sz="1800" b="1" u="sng" dirty="0" smtClean="0">
                          <a:solidFill>
                            <a:srgbClr val="002060"/>
                          </a:solidFill>
                        </a:rPr>
                        <a:t>+ 1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endParaRPr lang="ar-EG" sz="1800" b="1" u="none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6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6 </a:t>
                      </a:r>
                    </a:p>
                    <a:p>
                      <a:pPr algn="ctr" rtl="1"/>
                      <a:r>
                        <a:rPr lang="ar-EG" sz="1800" b="1" u="sng" dirty="0" smtClean="0">
                          <a:solidFill>
                            <a:srgbClr val="002060"/>
                          </a:solidFill>
                        </a:rPr>
                        <a:t>+ 6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endParaRPr lang="ar-EG" sz="1800" b="1" u="none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26592">
                <a:tc>
                  <a:txBody>
                    <a:bodyPr/>
                    <a:lstStyle/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 7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3 </a:t>
                      </a:r>
                    </a:p>
                    <a:p>
                      <a:pPr algn="ctr" rtl="1"/>
                      <a:r>
                        <a:rPr lang="ar-EG" sz="1800" b="1" u="sng" dirty="0" smtClean="0">
                          <a:solidFill>
                            <a:srgbClr val="002060"/>
                          </a:solidFill>
                        </a:rPr>
                        <a:t>+ 3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ar-EG" sz="18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 6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1 </a:t>
                      </a:r>
                    </a:p>
                    <a:p>
                      <a:pPr algn="ctr" rtl="1"/>
                      <a:r>
                        <a:rPr lang="ar-EG" sz="1800" b="1" u="sng" dirty="0" smtClean="0">
                          <a:solidFill>
                            <a:srgbClr val="002060"/>
                          </a:solidFill>
                        </a:rPr>
                        <a:t>+ 65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ar-EG" sz="18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 8 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4</a:t>
                      </a:r>
                    </a:p>
                    <a:p>
                      <a:pPr algn="ctr" rtl="1"/>
                      <a:r>
                        <a:rPr lang="ar-EG" sz="1800" b="1" u="sng" dirty="0" smtClean="0">
                          <a:solidFill>
                            <a:srgbClr val="002060"/>
                          </a:solidFill>
                        </a:rPr>
                        <a:t>+ 2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ar-EG" sz="18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 7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8 </a:t>
                      </a:r>
                    </a:p>
                    <a:p>
                      <a:pPr algn="ctr" rtl="1"/>
                      <a:r>
                        <a:rPr lang="ar-EG" sz="1800" b="1" u="sng" dirty="0" smtClean="0">
                          <a:solidFill>
                            <a:srgbClr val="002060"/>
                          </a:solidFill>
                        </a:rPr>
                        <a:t>+ 2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ar-EG" sz="18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 7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6 </a:t>
                      </a:r>
                    </a:p>
                    <a:p>
                      <a:pPr algn="ctr" rtl="1"/>
                      <a:r>
                        <a:rPr lang="ar-EG" sz="1800" b="1" u="sng" dirty="0" smtClean="0">
                          <a:solidFill>
                            <a:srgbClr val="002060"/>
                          </a:solidFill>
                        </a:rPr>
                        <a:t>+ 3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ar-EG" sz="18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Oval 6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7907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83568" y="548680"/>
            <a:ext cx="799288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2- أحل المسألتين الآتيتين: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8" y="1222857"/>
            <a:ext cx="8244916" cy="958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عند باسم 6 سمكات, وعند سعيد 7 سمكات و 3 عصافير , وعند جعفر 4 سمكات . 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فكم سمكة عندهم ؟     	     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17 سمكة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3568" y="3000372"/>
            <a:ext cx="8244916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عند طبيب الأسنان حوض أسماك فيه 5 سمكات ذهبية اللون, و 6 سمكات حمراء, و 8 سمكات لونها بنى.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فكم سمكة فى الحوض ؟                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19 سمكة </a:t>
            </a:r>
          </a:p>
        </p:txBody>
      </p:sp>
      <p:sp>
        <p:nvSpPr>
          <p:cNvPr id="6" name="Oval 5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268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622" y="548680"/>
            <a:ext cx="6604756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EG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2-8 استقصاء حل المسألة</a:t>
            </a:r>
            <a:endParaRPr lang="ar-EG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1177588"/>
            <a:ext cx="799288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1- أختار خطة مناسبة لأحل كل مسألة فيما يأتى :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28860" y="1714488"/>
            <a:ext cx="6387528" cy="1420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قرأت سهام 4 كتب عن الأسود, وقرأت رباب كتابين عن النمور, وقرأت سوسن 6 كتب عن الدببة. كم كتابا قرأت الفتيات الثلاث ؟ 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	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12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كتابا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1472" y="3666184"/>
            <a:ext cx="8244916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حسين تلميذ مجتهد. أعطاه معلم الرياضيات 3 هدايا, ومعلم اللغة العربية 8 هدايا, ومعلم العلوم هديتين خلال الشهر الماضى. فكم هدية حصل عليها حسين ؟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	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13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هدية 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95306" y="1857364"/>
          <a:ext cx="1833554" cy="14630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33554"/>
              </a:tblGrid>
              <a:tr h="345047">
                <a:tc>
                  <a:txBody>
                    <a:bodyPr/>
                    <a:lstStyle/>
                    <a:p>
                      <a:pPr rtl="1"/>
                      <a:r>
                        <a:rPr lang="ar-EG" b="1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خطط </a:t>
                      </a:r>
                      <a:r>
                        <a:rPr lang="ar-EG" b="1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 حل المسألة 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45047">
                <a:tc>
                  <a:txBody>
                    <a:bodyPr/>
                    <a:lstStyle/>
                    <a:p>
                      <a:pPr rtl="1">
                        <a:buFont typeface="Arial" pitchFamily="34" charset="0"/>
                        <a:buChar char="•"/>
                      </a:pPr>
                      <a:r>
                        <a:rPr lang="ar-EG" b="1" dirty="0" smtClean="0">
                          <a:solidFill>
                            <a:srgbClr val="002060"/>
                          </a:solidFill>
                        </a:rPr>
                        <a:t>ارسم صورة</a:t>
                      </a:r>
                      <a:endParaRPr lang="ar-EG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45047">
                <a:tc>
                  <a:txBody>
                    <a:bodyPr/>
                    <a:lstStyle/>
                    <a:p>
                      <a:pPr rtl="1">
                        <a:buFont typeface="Arial" pitchFamily="34" charset="0"/>
                        <a:buChar char="•"/>
                      </a:pPr>
                      <a:r>
                        <a:rPr lang="ar-EG" b="1" dirty="0" smtClean="0">
                          <a:solidFill>
                            <a:srgbClr val="002060"/>
                          </a:solidFill>
                        </a:rPr>
                        <a:t>أكتب جملة عددية</a:t>
                      </a:r>
                      <a:endParaRPr lang="ar-EG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45047">
                <a:tc>
                  <a:txBody>
                    <a:bodyPr/>
                    <a:lstStyle/>
                    <a:p>
                      <a:pPr rtl="1">
                        <a:buFont typeface="Arial" pitchFamily="34" charset="0"/>
                        <a:buChar char="•"/>
                      </a:pPr>
                      <a:r>
                        <a:rPr lang="ar-EG" b="1" dirty="0" smtClean="0">
                          <a:solidFill>
                            <a:srgbClr val="002060"/>
                          </a:solidFill>
                        </a:rPr>
                        <a:t>أمثلها</a:t>
                      </a:r>
                      <a:endParaRPr lang="ar-EG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Oval 8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209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  <p:bldP spid="26" grpId="0"/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1071546"/>
            <a:ext cx="8244916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اشترى أبى كتبا جديدة, ووضع 8 كتب على الرف الأول , وكتابين على الرف الثانى , و 8 كتب على الرف الثالث.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فكم كتابا جديدا اشترى أبى ؟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	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18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كتابا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3" name="Oval 2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5048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622" y="548680"/>
            <a:ext cx="6604756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EG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2-1 خصائص الجمع</a:t>
            </a:r>
            <a:endParaRPr lang="ar-EG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1177588"/>
            <a:ext cx="799288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1- </a:t>
            </a:r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أجد ناتج الجمع.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490411"/>
              </p:ext>
            </p:extLst>
          </p:nvPr>
        </p:nvGraphicFramePr>
        <p:xfrm>
          <a:off x="683568" y="1857364"/>
          <a:ext cx="7992888" cy="446567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998222"/>
                <a:gridCol w="1998222"/>
                <a:gridCol w="1998222"/>
                <a:gridCol w="1998222"/>
              </a:tblGrid>
              <a:tr h="1080120"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7 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+ 2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2 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+ 7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3 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+ 9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9 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+ 3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4 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+ 9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9 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+ 4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7 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+ 1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 1   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+ 7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52128">
                <a:tc gridSpan="2">
                  <a:txBody>
                    <a:bodyPr/>
                    <a:lstStyle/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7 + 5 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5 + 7 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ar-EG" sz="2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6 + 2 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2 + 6 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EG" sz="2800" b="0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4">
                <a:tc gridSpan="2">
                  <a:txBody>
                    <a:bodyPr/>
                    <a:lstStyle/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1 + 7 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7 + 1 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EG" sz="2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5 + 4 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4 + 5 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ar-EG" sz="2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Oval 6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4947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83568" y="548680"/>
            <a:ext cx="799288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2- أحل المسألة .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8" y="1196752"/>
            <a:ext cx="8244916" cy="958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فى حديقة الحيوانات 4 ثعابين مخططة, و 3 ثعابين لونها أصفر. ما مجموع الثعابين فى الحديقة؟	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7 ثعابين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2714620"/>
            <a:ext cx="8244916" cy="496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فى حديقة الحيوانات دبان لونهما بنى , و 4 دببة لونها أسود . كم دبا فى الحديقة؟	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6 دببة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802" y="3786190"/>
            <a:ext cx="8244916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رأيت فى معرض الطيور 7 طيور لونها أزرق, و 3 طيور لونها أحمر. ما مجموع الطيور فى المعرض ؟	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10 طيور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8" name="Oval 7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7553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0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622" y="548680"/>
            <a:ext cx="6604756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EG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2-2 الجمع بالعد التصاعدى</a:t>
            </a:r>
            <a:endParaRPr lang="ar-EG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488" y="1177588"/>
            <a:ext cx="6072230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 fontScale="92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1- </a:t>
            </a:r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استعمل لوحة الأعداد المجاورة, وأجد ناتج الجمع بالعد التصاعدى.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944176"/>
              </p:ext>
            </p:extLst>
          </p:nvPr>
        </p:nvGraphicFramePr>
        <p:xfrm>
          <a:off x="683566" y="1851592"/>
          <a:ext cx="7992890" cy="43891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98578"/>
                <a:gridCol w="1598578"/>
                <a:gridCol w="1598578"/>
                <a:gridCol w="1598578"/>
                <a:gridCol w="1598578"/>
              </a:tblGrid>
              <a:tr h="826667">
                <a:tc>
                  <a:txBody>
                    <a:bodyPr/>
                    <a:lstStyle/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 4 </a:t>
                      </a:r>
                    </a:p>
                    <a:p>
                      <a:pPr algn="ctr" rtl="1"/>
                      <a:r>
                        <a:rPr lang="ar-EG" sz="1800" b="1" u="sng" dirty="0" smtClean="0">
                          <a:solidFill>
                            <a:srgbClr val="002060"/>
                          </a:solidFill>
                        </a:rPr>
                        <a:t>+ 1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ar-EG" sz="18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 2 </a:t>
                      </a:r>
                    </a:p>
                    <a:p>
                      <a:pPr algn="ctr" rtl="1"/>
                      <a:r>
                        <a:rPr lang="ar-EG" sz="1800" b="1" u="sng" dirty="0" smtClean="0">
                          <a:solidFill>
                            <a:srgbClr val="002060"/>
                          </a:solidFill>
                        </a:rPr>
                        <a:t>+ 6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ar-EG" sz="18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1 </a:t>
                      </a:r>
                    </a:p>
                    <a:p>
                      <a:pPr algn="ctr" rtl="1"/>
                      <a:r>
                        <a:rPr lang="ar-EG" sz="1800" b="1" u="sng" dirty="0" smtClean="0">
                          <a:solidFill>
                            <a:srgbClr val="002060"/>
                          </a:solidFill>
                        </a:rPr>
                        <a:t>+ 8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ar-EG" sz="18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8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8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6667">
                <a:tc>
                  <a:txBody>
                    <a:bodyPr/>
                    <a:lstStyle/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 2 </a:t>
                      </a:r>
                    </a:p>
                    <a:p>
                      <a:pPr algn="ctr" rtl="1"/>
                      <a:r>
                        <a:rPr lang="ar-EG" sz="1800" b="1" u="sng" dirty="0" smtClean="0">
                          <a:solidFill>
                            <a:srgbClr val="002060"/>
                          </a:solidFill>
                        </a:rPr>
                        <a:t>+ 4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ar-EG" sz="18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 2 </a:t>
                      </a:r>
                    </a:p>
                    <a:p>
                      <a:pPr algn="ctr" rtl="1"/>
                      <a:r>
                        <a:rPr lang="ar-EG" sz="1800" b="1" u="sng" dirty="0" smtClean="0">
                          <a:solidFill>
                            <a:srgbClr val="002060"/>
                          </a:solidFill>
                        </a:rPr>
                        <a:t>+ 8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ar-EG" sz="18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3 </a:t>
                      </a:r>
                    </a:p>
                    <a:p>
                      <a:pPr algn="ctr" rtl="1"/>
                      <a:r>
                        <a:rPr lang="ar-EG" sz="1800" b="1" u="sng" dirty="0" smtClean="0">
                          <a:solidFill>
                            <a:srgbClr val="002060"/>
                          </a:solidFill>
                        </a:rPr>
                        <a:t>+ 6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ar-EG" sz="18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 4 </a:t>
                      </a:r>
                    </a:p>
                    <a:p>
                      <a:pPr algn="ctr" rtl="1"/>
                      <a:r>
                        <a:rPr lang="ar-EG" sz="1800" b="1" u="sng" dirty="0" smtClean="0">
                          <a:solidFill>
                            <a:srgbClr val="002060"/>
                          </a:solidFill>
                        </a:rPr>
                        <a:t>+ 3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ar-EG" sz="18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  6   </a:t>
                      </a:r>
                    </a:p>
                    <a:p>
                      <a:pPr algn="ctr" rtl="1"/>
                      <a:r>
                        <a:rPr lang="ar-EG" sz="1800" b="1" u="sng" dirty="0" smtClean="0">
                          <a:solidFill>
                            <a:srgbClr val="002060"/>
                          </a:solidFill>
                        </a:rPr>
                        <a:t>+ 2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ar-EG" sz="18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6667">
                <a:tc>
                  <a:txBody>
                    <a:bodyPr/>
                    <a:lstStyle/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 1 </a:t>
                      </a:r>
                    </a:p>
                    <a:p>
                      <a:pPr algn="ctr" rtl="1"/>
                      <a:r>
                        <a:rPr lang="ar-EG" sz="1800" b="1" u="sng" dirty="0" smtClean="0">
                          <a:solidFill>
                            <a:srgbClr val="002060"/>
                          </a:solidFill>
                        </a:rPr>
                        <a:t>+ 4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ar-EG" sz="18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 3 </a:t>
                      </a:r>
                    </a:p>
                    <a:p>
                      <a:pPr algn="ctr" rtl="1"/>
                      <a:r>
                        <a:rPr lang="ar-EG" sz="1800" b="1" u="sng" dirty="0" smtClean="0">
                          <a:solidFill>
                            <a:srgbClr val="002060"/>
                          </a:solidFill>
                        </a:rPr>
                        <a:t>+ 1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ar-EG" sz="18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4 </a:t>
                      </a:r>
                    </a:p>
                    <a:p>
                      <a:pPr algn="ctr" rtl="1"/>
                      <a:r>
                        <a:rPr lang="ar-EG" sz="1800" b="1" u="sng" dirty="0" smtClean="0">
                          <a:solidFill>
                            <a:srgbClr val="002060"/>
                          </a:solidFill>
                        </a:rPr>
                        <a:t>+ 6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ar-EG" sz="18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 8 </a:t>
                      </a:r>
                    </a:p>
                    <a:p>
                      <a:pPr algn="ctr" rtl="1"/>
                      <a:r>
                        <a:rPr lang="ar-EG" sz="1800" b="1" u="sng" dirty="0" smtClean="0">
                          <a:solidFill>
                            <a:srgbClr val="002060"/>
                          </a:solidFill>
                        </a:rPr>
                        <a:t>+ 3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ar-EG" sz="18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  6   </a:t>
                      </a:r>
                    </a:p>
                    <a:p>
                      <a:pPr algn="ctr" rtl="1"/>
                      <a:r>
                        <a:rPr lang="ar-EG" sz="1800" b="1" u="sng" dirty="0" smtClean="0">
                          <a:solidFill>
                            <a:srgbClr val="002060"/>
                          </a:solidFill>
                        </a:rPr>
                        <a:t>+ 1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ar-EG" sz="18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6667">
                <a:tc>
                  <a:txBody>
                    <a:bodyPr/>
                    <a:lstStyle/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 3 </a:t>
                      </a:r>
                    </a:p>
                    <a:p>
                      <a:pPr algn="ctr" rtl="1"/>
                      <a:r>
                        <a:rPr lang="ar-EG" sz="1800" b="1" u="sng" dirty="0" smtClean="0">
                          <a:solidFill>
                            <a:srgbClr val="002060"/>
                          </a:solidFill>
                        </a:rPr>
                        <a:t>+ 3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ar-EG" sz="18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 1 </a:t>
                      </a:r>
                    </a:p>
                    <a:p>
                      <a:pPr algn="ctr" rtl="1"/>
                      <a:r>
                        <a:rPr lang="ar-EG" sz="1800" b="1" u="sng" dirty="0" smtClean="0">
                          <a:solidFill>
                            <a:srgbClr val="002060"/>
                          </a:solidFill>
                        </a:rPr>
                        <a:t>+ 6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ar-EG" sz="18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4 </a:t>
                      </a:r>
                    </a:p>
                    <a:p>
                      <a:pPr algn="ctr" rtl="1"/>
                      <a:r>
                        <a:rPr lang="ar-EG" sz="1800" b="1" u="sng" dirty="0" smtClean="0">
                          <a:solidFill>
                            <a:srgbClr val="002060"/>
                          </a:solidFill>
                        </a:rPr>
                        <a:t>+ 2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ar-EG" sz="18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 8</a:t>
                      </a:r>
                    </a:p>
                    <a:p>
                      <a:pPr algn="ctr" rtl="1"/>
                      <a:r>
                        <a:rPr lang="ar-EG" sz="1800" b="1" u="sng" dirty="0" smtClean="0">
                          <a:solidFill>
                            <a:srgbClr val="002060"/>
                          </a:solidFill>
                        </a:rPr>
                        <a:t>+ 1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ar-EG" sz="18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    6   </a:t>
                      </a:r>
                    </a:p>
                    <a:p>
                      <a:pPr algn="ctr" rtl="1"/>
                      <a:r>
                        <a:rPr lang="ar-EG" sz="1800" b="1" u="sng" dirty="0" smtClean="0">
                          <a:solidFill>
                            <a:srgbClr val="002060"/>
                          </a:solidFill>
                        </a:rPr>
                        <a:t>+ 3</a:t>
                      </a:r>
                    </a:p>
                    <a:p>
                      <a:pPr algn="ctr" rtl="1"/>
                      <a:r>
                        <a:rPr lang="ar-EG" sz="1800" b="1" u="none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ar-EG" sz="18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2442">
                <a:tc gridSpan="2">
                  <a:txBody>
                    <a:bodyPr/>
                    <a:lstStyle/>
                    <a:p>
                      <a:pPr algn="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8 + 3 = </a:t>
                      </a:r>
                      <a:r>
                        <a:rPr lang="ar-EG" sz="1800" b="1" u="none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ar-EG" sz="2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9 + 3 = </a:t>
                      </a:r>
                      <a:r>
                        <a:rPr lang="ar-EG" sz="1800" b="1" u="none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7 + 1 = </a:t>
                      </a:r>
                      <a:r>
                        <a:rPr lang="ar-EG" sz="1800" b="1" u="none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EG" sz="2800" b="0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9507">
                <a:tc gridSpan="2">
                  <a:txBody>
                    <a:bodyPr/>
                    <a:lstStyle/>
                    <a:p>
                      <a:pPr algn="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5 + 2 = </a:t>
                      </a:r>
                      <a:r>
                        <a:rPr lang="ar-EG" sz="1800" b="1" u="none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EG" sz="2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6 + 2 = </a:t>
                      </a:r>
                      <a:r>
                        <a:rPr lang="ar-EG" sz="1800" b="1" u="none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ar-EG" sz="18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 rtl="1"/>
                      <a:r>
                        <a:rPr lang="ar-EG" sz="1800" b="1" u="none" dirty="0" smtClean="0">
                          <a:solidFill>
                            <a:srgbClr val="002060"/>
                          </a:solidFill>
                        </a:rPr>
                        <a:t>2 + 5 = </a:t>
                      </a:r>
                      <a:r>
                        <a:rPr lang="ar-EG" sz="1800" b="1" u="none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ar-EG" sz="2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Picture 4" descr="scan0010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7158" y="1285860"/>
            <a:ext cx="2428892" cy="1500198"/>
          </a:xfrm>
          <a:prstGeom prst="rect">
            <a:avLst/>
          </a:prstGeom>
          <a:noFill/>
        </p:spPr>
      </p:pic>
      <p:sp>
        <p:nvSpPr>
          <p:cNvPr id="8" name="Oval 7">
            <a:hlinkClick r:id="" action="ppaction://noaction"/>
          </p:cNvPr>
          <p:cNvSpPr/>
          <p:nvPr/>
        </p:nvSpPr>
        <p:spPr>
          <a:xfrm>
            <a:off x="35496" y="614364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5391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83568" y="548680"/>
            <a:ext cx="799288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2- استعمل العد التصاعدى فى حل المسألتين الآتيتين.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8" y="1196752"/>
            <a:ext cx="8244916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اشترى كمال 4 سمكات, واشترت أخته 7 سمكات. فكم سمكة اشترى كمال وأخته ؟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	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11 سمكة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2714620"/>
            <a:ext cx="8244916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مع سعاد بعض البطاقات الملونة, ثم حصلت على 3 بطاقات أخرى, فأصبح معها 9 بطاقات. كم بطاقة كانت معها فى البداية ؟	 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6 بطاقات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Oval 5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537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622" y="548680"/>
            <a:ext cx="6604756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EG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2-3 أحل المسألة : أمثلها</a:t>
            </a:r>
            <a:endParaRPr lang="ar-EG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1177588"/>
            <a:ext cx="799288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1- </a:t>
            </a:r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أحل كل مسألة فيما يأتى بتمثيلها بالمكعبات أو قطع العد: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1472" y="1714488"/>
            <a:ext cx="8244916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عدد بين 26 و 29 , ورقم آحاده 7. فما العدد؟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	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27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1472" y="2484775"/>
            <a:ext cx="8244916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وضع محمد سياراته التى يلعب بها فى صف واحد, فكانت السيارة الحمراء خلف السيارة السوداء, والسيارة السوداء خلف السيارة الصفراء. ما لون السيارة التى فى المقدمة؟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	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الصفراء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1472" y="3880498"/>
            <a:ext cx="8244916" cy="958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فى ثلاجتنا 4 تفاحات و 19 برتقالة. فما عدد البرتقالات الزائدة على عدد التفاحات؟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	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15 برتقالة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8" name="Oval 7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907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  <p:bldP spid="26" grpId="0"/>
      <p:bldP spid="27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83568" y="1196752"/>
            <a:ext cx="8244916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رأى خالد 4 بطات. إذا طارت واحدة, فكم بطة تبقت؟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	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3 بطات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2714620"/>
            <a:ext cx="8244916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قطع على مسافة 15 كيلومترا, وقطع خالد مسافة 12 كيلومترا. كم كيلومترا قطع على أكثر من خالد؟	 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3 كيلومترات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802" y="4056411"/>
            <a:ext cx="8244916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عند أمل 3دمى بيضاء , وزرقاء, وحمراء. الدمية البيضاء ليست أطول دمية, والدمية الزرقاء هى أقصر دمية. فما أطول دمية؟	 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الحمراء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8" name="Oval 7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0232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0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622" y="548680"/>
            <a:ext cx="6604756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EG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2-4 جمع العدد إلى نفسه</a:t>
            </a:r>
            <a:endParaRPr lang="ar-EG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177588"/>
            <a:ext cx="8429684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1- </a:t>
            </a:r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أجد ناتج الجمع.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477773"/>
              </p:ext>
            </p:extLst>
          </p:nvPr>
        </p:nvGraphicFramePr>
        <p:xfrm>
          <a:off x="683566" y="1851592"/>
          <a:ext cx="7992890" cy="3657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98578"/>
                <a:gridCol w="1598578"/>
                <a:gridCol w="1598578"/>
                <a:gridCol w="1598578"/>
                <a:gridCol w="1598578"/>
              </a:tblGrid>
              <a:tr h="826667"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7 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+ 4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6 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+ 6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9 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+ 3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8 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+ 5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ar-EG" sz="2400" b="1" u="none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8  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+ 4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ar-EG" sz="2400" b="1" u="none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6667"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3 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+ 7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9 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+ 9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7 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+ 5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8 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+ 8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    6   </a:t>
                      </a:r>
                    </a:p>
                    <a:p>
                      <a:pPr algn="ctr" rtl="1"/>
                      <a:r>
                        <a:rPr lang="ar-EG" sz="2400" b="1" u="sng" dirty="0" smtClean="0">
                          <a:solidFill>
                            <a:srgbClr val="002060"/>
                          </a:solidFill>
                        </a:rPr>
                        <a:t>+ 4</a:t>
                      </a:r>
                    </a:p>
                    <a:p>
                      <a:pPr algn="ctr" rtl="1"/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ar-EG" sz="2400" b="1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2442">
                <a:tc gridSpan="2">
                  <a:txBody>
                    <a:bodyPr/>
                    <a:lstStyle/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5 + 6 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ar-EG" sz="2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9 + 0 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7 + 3 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EG" sz="2800" b="0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9507">
                <a:tc gridSpan="2">
                  <a:txBody>
                    <a:bodyPr/>
                    <a:lstStyle/>
                    <a:p>
                      <a:pPr algn="r" rtl="1"/>
                      <a:endParaRPr lang="ar-EG" sz="2400" b="1" u="none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7 + 7 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EG" sz="2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EG" sz="2400" b="1" u="none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2 + 6 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ar-EG" sz="24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 rtl="1"/>
                      <a:endParaRPr lang="ar-EG" sz="2400" b="1" u="none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r" rtl="1"/>
                      <a:r>
                        <a:rPr lang="ar-EG" sz="2400" b="1" u="none" dirty="0" smtClean="0">
                          <a:solidFill>
                            <a:srgbClr val="002060"/>
                          </a:solidFill>
                        </a:rPr>
                        <a:t>3 + 9 = </a:t>
                      </a:r>
                      <a:r>
                        <a:rPr lang="ar-EG" sz="2400" b="1" u="none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ar-EG" sz="2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2571736" y="1928802"/>
            <a:ext cx="6429420" cy="3643338"/>
            <a:chOff x="2571736" y="1928802"/>
            <a:chExt cx="6429420" cy="3643338"/>
          </a:xfrm>
        </p:grpSpPr>
        <p:sp>
          <p:nvSpPr>
            <p:cNvPr id="8" name="Oval 7"/>
            <p:cNvSpPr/>
            <p:nvPr/>
          </p:nvSpPr>
          <p:spPr>
            <a:xfrm>
              <a:off x="2571736" y="3143248"/>
              <a:ext cx="1000132" cy="107157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5786446" y="3143248"/>
              <a:ext cx="1000132" cy="107157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5786446" y="1928802"/>
              <a:ext cx="1000132" cy="107157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929454" y="5000636"/>
              <a:ext cx="2071702" cy="571504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>
                <a:solidFill>
                  <a:prstClr val="white"/>
                </a:solidFill>
              </a:endParaRPr>
            </a:p>
          </p:txBody>
        </p:sp>
      </p:grpSp>
      <p:sp>
        <p:nvSpPr>
          <p:cNvPr id="14" name="Oval 13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1814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83568" y="548680"/>
            <a:ext cx="799288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2- ارسم صورة لحل كل من المسألتين الآتيتين, ثم أكتب الجملة العددية: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8" y="1196752"/>
            <a:ext cx="8244916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عند هند 9 أزواج من الجوارب, وعند وفاء العدد نفسه من الجوارب. فكم زوجا من الجوارب عندهما ؟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	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9   +     9   =   18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2841965"/>
            <a:ext cx="8244916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يسكن فى بناية 6 عائلات لدى كل منها ولد وبنت. ما عدد الأطفال فى البناية؟</a:t>
            </a:r>
          </a:p>
          <a:p>
            <a:pPr marL="342900" indent="-342900">
              <a:lnSpc>
                <a:spcPct val="150000"/>
              </a:lnSpc>
            </a:pP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       </a:t>
            </a:r>
            <a:r>
              <a:rPr lang="ar-EG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6     +     6   = 12</a:t>
            </a:r>
            <a:endParaRPr lang="ar-EG" sz="2000" b="1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2516" y="4120226"/>
            <a:ext cx="799288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ar-EG" sz="2000" dirty="0" smtClean="0"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</a:rPr>
              <a:t>3- أحوط حقائق جمع العدد إلى نفسه فى هذه الصفحة.</a:t>
            </a:r>
            <a:endParaRPr lang="ar-EG" sz="2000" dirty="0"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786446" y="2071678"/>
            <a:ext cx="2214578" cy="57150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929322" y="3286124"/>
            <a:ext cx="2214578" cy="57150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>
              <a:solidFill>
                <a:prstClr val="white"/>
              </a:solidFill>
            </a:endParaRPr>
          </a:p>
        </p:txBody>
      </p:sp>
      <p:sp>
        <p:nvSpPr>
          <p:cNvPr id="13" name="Oval 12">
            <a:hlinkClick r:id="" action="ppaction://noaction"/>
          </p:cNvPr>
          <p:cNvSpPr/>
          <p:nvPr/>
        </p:nvSpPr>
        <p:spPr>
          <a:xfrm>
            <a:off x="35496" y="6165304"/>
            <a:ext cx="1944216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الرجوع</a:t>
            </a:r>
            <a:endParaRPr lang="ar-EG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614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0" grpId="0"/>
      <p:bldP spid="6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1413</Words>
  <Application>Microsoft Office PowerPoint</Application>
  <PresentationFormat>عرض على الشاشة (3:4)‏</PresentationFormat>
  <Paragraphs>374</Paragraphs>
  <Slides>17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18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Hossam</dc:creator>
  <cp:lastModifiedBy>Hossam</cp:lastModifiedBy>
  <cp:revision>1</cp:revision>
  <dcterms:created xsi:type="dcterms:W3CDTF">2016-12-15T05:45:02Z</dcterms:created>
  <dcterms:modified xsi:type="dcterms:W3CDTF">2016-12-15T05:45:49Z</dcterms:modified>
</cp:coreProperties>
</file>