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6" d="100"/>
          <a:sy n="56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072351945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573016"/>
            <a:ext cx="43559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66FF33"/>
                </a:solidFill>
                <a:latin typeface="Franklin Gothic Book"/>
              </a:rPr>
              <a:t>خصائص الموجات</a:t>
            </a:r>
            <a:endParaRPr lang="ar-EG" sz="3600" b="1" dirty="0">
              <a:solidFill>
                <a:srgbClr val="66FF33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161517" y="481110"/>
            <a:ext cx="4846907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400" b="1" dirty="0">
                <a:solidFill>
                  <a:srgbClr val="FF0000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400" b="1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57709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</a:t>
            </a:r>
            <a:r>
              <a:rPr lang="ar-SA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الثاني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0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05375" y="3416300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56" y="404664"/>
            <a:ext cx="3059832" cy="6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4744"/>
            <a:ext cx="728821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1788"/>
            <a:ext cx="76485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5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10138" y="326866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72977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65588"/>
            <a:ext cx="7731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9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886325" y="262096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1" y="449914"/>
            <a:ext cx="6480125" cy="18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75013"/>
            <a:ext cx="7683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7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860528" y="1916509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480720" cy="11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24150"/>
            <a:ext cx="77898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32363" y="2973388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7366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84613"/>
            <a:ext cx="77263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652120" y="93298"/>
            <a:ext cx="3064791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940152" y="173259"/>
            <a:ext cx="274219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تعريف الموجة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843410" y="1124744"/>
            <a:ext cx="6098951" cy="81166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843411" y="1223473"/>
            <a:ext cx="59106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اضطراب يحمل الطاقة خلال المادة أو الفراغ.</a:t>
            </a:r>
            <a:endParaRPr lang="ar-SA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705632" y="2276872"/>
            <a:ext cx="5214248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الميكانيكية </a:t>
            </a:r>
            <a:r>
              <a:rPr lang="en-US" sz="30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Machanincal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Waves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323528" y="3140968"/>
            <a:ext cx="8641919" cy="1264490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467544" y="3287886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تعد موجات الماء وموجات الصوت والموجات التي تنتقل خلال حبل أو نابض أشكالاً للموجات الميكانيكية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323528" y="4437112"/>
            <a:ext cx="8641919" cy="1264490"/>
            <a:chOff x="6091124" y="820894"/>
            <a:chExt cx="3052876" cy="787896"/>
          </a:xfrm>
        </p:grpSpPr>
        <p:sp>
          <p:nvSpPr>
            <p:cNvPr id="39" name="مستطيل 3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40" name="مخطط انسيابي: معالجة متعاقبة 3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467544" y="4584030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تحتاج الموجات الميكانيكية إلى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وسط ناقل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مثل الماء أو الهواء أو الحبال أو النوابض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18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139952" y="93298"/>
            <a:ext cx="4576959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572000" y="173259"/>
            <a:ext cx="407187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تعريف الموجات المستعرضة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0" y="1124744"/>
            <a:ext cx="8690842" cy="113034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23528" y="1177872"/>
            <a:ext cx="843056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تعرف الموجة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المستعرضة:</a:t>
            </a:r>
            <a:r>
              <a:rPr lang="en-US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بأنها الموجة التي تتذبذب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عموديا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على اتجاه انتشار الموجة.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476260" y="2514962"/>
            <a:ext cx="744362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النبضة الموجية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ضربة مفردة أو اضطراب ينتقل خلال الوسط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3705632" y="4468766"/>
            <a:ext cx="5259815" cy="1264490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3705633" y="4581128"/>
            <a:ext cx="51868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اضطراب ينتقل في اتجاه حركة الموجة نفسه؛ أي موازيًا لها.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5498684" y="3429000"/>
            <a:ext cx="3434249" cy="764704"/>
            <a:chOff x="2696610" y="0"/>
            <a:chExt cx="4536504" cy="764704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2696610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ستطيل مستدير الزوايا 33"/>
            <p:cNvSpPr/>
            <p:nvPr/>
          </p:nvSpPr>
          <p:spPr>
            <a:xfrm>
              <a:off x="2696610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5652120" y="3508961"/>
            <a:ext cx="295232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الطولية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7544"/>
            <a:ext cx="2259640" cy="14984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9" b="5263"/>
          <a:stretch>
            <a:fillRect/>
          </a:stretch>
        </p:blipFill>
        <p:spPr bwMode="auto">
          <a:xfrm>
            <a:off x="179512" y="4773646"/>
            <a:ext cx="2663899" cy="129619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99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124744"/>
            <a:ext cx="7889675" cy="1187913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1030208" y="1195369"/>
            <a:ext cx="77182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هي موجات لها خصائص كلاً من الموجات المستعرضة والموجات الطولية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084168" y="188640"/>
            <a:ext cx="2858290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147731" y="823715"/>
              <a:ext cx="2012161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6084168" y="279390"/>
            <a:ext cx="255138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الموجات السطحية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395536" y="4221088"/>
            <a:ext cx="8537747" cy="1445850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584157" y="4429561"/>
            <a:ext cx="817770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مصدر طاقة موجات الماء يأتي عادة من العواصف البعيدة التي بدورها استمدت طاقتها من تسخين الأرض بوساطة الطاقة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لشمسية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359858" y="3163034"/>
            <a:ext cx="156002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83"/>
          <a:stretch>
            <a:fillRect/>
          </a:stretch>
        </p:blipFill>
        <p:spPr bwMode="auto">
          <a:xfrm>
            <a:off x="395536" y="2708920"/>
            <a:ext cx="6408712" cy="12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45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214198" y="93298"/>
            <a:ext cx="5502713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705633" y="173259"/>
            <a:ext cx="493823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قياس الموجة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Measuring a Wave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705834" y="949155"/>
            <a:ext cx="4236528" cy="637903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4504347" y="983995"/>
            <a:ext cx="4249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السرعة التي تتحرك بها الموجة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536" y="1772816"/>
            <a:ext cx="852434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وتعتمد سرعة الموجة في معظم الموجات الميكانيكية المستعرضة والطولية على الوسط الذي تنتقل خلاله فقط.</a:t>
            </a:r>
            <a:endParaRPr lang="ar-SA" sz="3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931937" y="3807328"/>
            <a:ext cx="8033510" cy="1107981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585036" y="820894"/>
              <a:ext cx="1558964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683569" y="3862538"/>
            <a:ext cx="80202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هي الإزاحة القصو ى للموجة عن موضع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سكونها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اتزانها، وتعتمد سرعة الموجة على كيفية توليدها، ولا تعتمد على سرعتها.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5498684" y="2886080"/>
            <a:ext cx="3434249" cy="764704"/>
            <a:chOff x="2696610" y="0"/>
            <a:chExt cx="4536504" cy="764704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2696610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ستطيل مستدير الزوايا 33"/>
            <p:cNvSpPr/>
            <p:nvPr/>
          </p:nvSpPr>
          <p:spPr>
            <a:xfrm>
              <a:off x="2696610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5652120" y="2966041"/>
            <a:ext cx="295232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سعة الموجة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جسم مشطوف الحواف 25"/>
          <p:cNvSpPr/>
          <p:nvPr/>
        </p:nvSpPr>
        <p:spPr>
          <a:xfrm>
            <a:off x="931937" y="908720"/>
            <a:ext cx="2669052" cy="735323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i="1" dirty="0">
                <a:latin typeface="Andalus" pitchFamily="18" charset="-78"/>
                <a:cs typeface="Andalus" pitchFamily="18" charset="-78"/>
              </a:rPr>
              <a:t>v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=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∆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d/∆t</a:t>
            </a:r>
            <a:endParaRPr lang="ar-SA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967" r="3847" b="8131"/>
          <a:stretch>
            <a:fillRect/>
          </a:stretch>
        </p:blipFill>
        <p:spPr bwMode="auto">
          <a:xfrm>
            <a:off x="395537" y="5085184"/>
            <a:ext cx="5440158" cy="8693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مجموعة 27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98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3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052736"/>
            <a:ext cx="7889675" cy="720080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827584" y="1123360"/>
            <a:ext cx="79208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dirty="0">
                <a:solidFill>
                  <a:schemeClr val="bg1"/>
                </a:solidFill>
                <a:latin typeface="Lotus-Light"/>
              </a:rPr>
              <a:t>هو أقصر مسافة بين أي نقطتين بحيث يتكرر نمط </a:t>
            </a:r>
            <a:r>
              <a:rPr lang="ar-SA" sz="3000" dirty="0" smtClean="0">
                <a:solidFill>
                  <a:schemeClr val="bg1"/>
                </a:solidFill>
                <a:latin typeface="Lotus-Light"/>
              </a:rPr>
              <a:t>الموجة </a:t>
            </a:r>
            <a:r>
              <a:rPr lang="ar-SA" sz="3000" dirty="0">
                <a:solidFill>
                  <a:schemeClr val="bg1"/>
                </a:solidFill>
                <a:latin typeface="Lotus-Light"/>
              </a:rPr>
              <a:t>نفسه.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804248" y="188640"/>
            <a:ext cx="2138210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634320" y="823715"/>
              <a:ext cx="1525572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6657961" y="279390"/>
            <a:ext cx="197758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الطول الموجي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584157" y="2780928"/>
            <a:ext cx="8349126" cy="864096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467544" y="2947010"/>
            <a:ext cx="81777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المسافة بين قمتين متتاليتين أو قاعين متتاليين تساوي الطول الموجي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359858" y="1988840"/>
            <a:ext cx="156002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584157" y="3789040"/>
            <a:ext cx="8349126" cy="864096"/>
            <a:chOff x="2456145" y="0"/>
            <a:chExt cx="4536504" cy="764874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6" name="مستطيل مستدير الزوايا 25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467544" y="3933056"/>
            <a:ext cx="81777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يرمز للطول الموجي لموجة ما بالحرف اللاتيني  (لمدا).</a:t>
            </a:r>
            <a:r>
              <a:rPr lang="el-GR" sz="3000" b="1" dirty="0">
                <a:solidFill>
                  <a:schemeClr val="bg1"/>
                </a:solidFill>
                <a:cs typeface="Sakkal Majalla" pitchFamily="2" charset="-78"/>
              </a:rPr>
              <a:t>λ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6806519" y="5091496"/>
            <a:ext cx="2138210" cy="713768"/>
            <a:chOff x="6140409" y="823715"/>
            <a:chExt cx="3019483" cy="866686"/>
          </a:xfrm>
        </p:grpSpPr>
        <p:sp>
          <p:nvSpPr>
            <p:cNvPr id="33" name="مستطيل 32"/>
            <p:cNvSpPr/>
            <p:nvPr/>
          </p:nvSpPr>
          <p:spPr>
            <a:xfrm>
              <a:off x="7634320" y="823715"/>
              <a:ext cx="1525572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خطط انسيابي: معالجة متعاقبة 33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7131838" y="5182246"/>
            <a:ext cx="150598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الطور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221551" y="4933617"/>
            <a:ext cx="643641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أي نقطتين في الموجة تكونان في الطور نفسه إذا كانت المسافة بينهما تساوي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طولا موجيا واحدا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مضاعفاته.</a:t>
            </a:r>
            <a:endParaRPr lang="ar-SA" sz="3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56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19" grpId="0" animBg="1"/>
      <p:bldP spid="27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043608" y="620688"/>
            <a:ext cx="7912154" cy="113034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043608" y="620688"/>
            <a:ext cx="75664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يعد جسيمان في وسط ما في الطور نفسه أيضا، إذا كان لهما</a:t>
            </a:r>
          </a:p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الإزاحة نفسها عن موضع الاتزان ولهما السرعة المتجهة نفسها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657960" y="2155799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الزمن الدوري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T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539552" y="2875879"/>
            <a:ext cx="8381290" cy="697137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843485" y="2924944"/>
            <a:ext cx="78329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الزمن الذي يحتاج إليه الجسم المتذبذب حتى يكمل دورة كاملة.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657960" y="3958901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تردد الموجة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f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539552" y="4678981"/>
            <a:ext cx="8381290" cy="112628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843485" y="4728046"/>
            <a:ext cx="7832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عدد الاهتزازات الكاملة التي ُ يتمها الجسم المهتز في الثانية الواحدة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25" grpId="0"/>
      <p:bldP spid="26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4283968" y="233649"/>
            <a:ext cx="463591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يقاس تردد الموجة بوحدة هرتز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Hz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691680" y="1075679"/>
            <a:ext cx="7229162" cy="697137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1691680" y="1124744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العلاقة التي تربط بين الزمن الدوري للموجبة وترددها.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35696" y="2060848"/>
            <a:ext cx="3084184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تردد الموجة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f= 1/T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059832" y="2875757"/>
            <a:ext cx="5861010" cy="769267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3345108" y="2964899"/>
            <a:ext cx="5331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تردد الموجة يساوي مقلوب زمنها الدوري.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835696" y="3933056"/>
            <a:ext cx="3084184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الطول الموجي للموجة: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1030208" y="4891981"/>
            <a:ext cx="7890634" cy="769267"/>
            <a:chOff x="6091124" y="820894"/>
            <a:chExt cx="3052876" cy="787896"/>
          </a:xfrm>
        </p:grpSpPr>
        <p:sp>
          <p:nvSpPr>
            <p:cNvPr id="33" name="مستطيل 3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34" name="مخطط انسيابي: معالجة متعاقبة 3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1259632" y="4981123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الطول الموجي للموجة يساوي سرعتها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مقسومة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على ترددها.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339752" y="3933056"/>
            <a:ext cx="181632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l-GR" altLang="ar-SA" sz="3200" b="1" dirty="0">
                <a:solidFill>
                  <a:schemeClr val="bg1"/>
                </a:solidFill>
                <a:cs typeface="Andalus" pitchFamily="18" charset="-78"/>
              </a:rPr>
              <a:t>λ</a:t>
            </a:r>
            <a:r>
              <a:rPr lang="en-US" altLang="ar-SA" sz="32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=v/f</a:t>
            </a:r>
            <a:endParaRPr lang="ar-SA" altLang="ar-SA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23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/>
      <p:bldP spid="26" grpId="0" animBg="1"/>
      <p:bldP spid="31" grpId="0"/>
      <p:bldP spid="21" grpId="0" animBg="1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1359178" y="742083"/>
            <a:ext cx="7443619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13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 ولَّد مصدرٌ في حبل اضطرابًا تردّده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6.00 Hz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، فإذا كانت سرعة الموجة المستعرضة في الحبل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15.0 m / s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، فما طولها الموجي؟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076154" y="2052137"/>
            <a:ext cx="181632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altLang="ar-SA" sz="32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الإجابة</a:t>
            </a:r>
            <a:endParaRPr lang="ar-SA" altLang="ar-SA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40" y="3189610"/>
            <a:ext cx="1657350" cy="6810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05" y="3189610"/>
            <a:ext cx="2620963" cy="681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5" y="3189610"/>
            <a:ext cx="1095375" cy="681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94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9674</TotalTime>
  <Words>427</Words>
  <Application>Microsoft Office PowerPoint</Application>
  <PresentationFormat>عرض على الشاشة (3:4)‏</PresentationFormat>
  <Paragraphs>99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6062</cp:revision>
  <dcterms:created xsi:type="dcterms:W3CDTF">2015-01-26T14:26:28Z</dcterms:created>
  <dcterms:modified xsi:type="dcterms:W3CDTF">2017-01-10T17:17:32Z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