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69A6-9878-4B2D-BE39-69DED44AD9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15/03/1438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21C-5AC3-4A77-89DC-4B57320AFF08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69A6-9878-4B2D-BE39-69DED44AD9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15/03/1438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21C-5AC3-4A77-89DC-4B57320AFF08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5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69A6-9878-4B2D-BE39-69DED44AD9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15/03/1438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21C-5AC3-4A77-89DC-4B57320AFF08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7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69A6-9878-4B2D-BE39-69DED44AD9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15/03/1438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21C-5AC3-4A77-89DC-4B57320AFF08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0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69A6-9878-4B2D-BE39-69DED44AD9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15/03/1438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21C-5AC3-4A77-89DC-4B57320AFF08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5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69A6-9878-4B2D-BE39-69DED44AD9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15/03/1438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21C-5AC3-4A77-89DC-4B57320AFF08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7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69A6-9878-4B2D-BE39-69DED44AD9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15/03/1438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21C-5AC3-4A77-89DC-4B57320AFF08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6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69A6-9878-4B2D-BE39-69DED44AD9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15/03/1438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21C-5AC3-4A77-89DC-4B57320AFF08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0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69A6-9878-4B2D-BE39-69DED44AD9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15/03/1438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21C-5AC3-4A77-89DC-4B57320AFF08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6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69A6-9878-4B2D-BE39-69DED44AD9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15/03/1438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21C-5AC3-4A77-89DC-4B57320AFF08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8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69A6-9878-4B2D-BE39-69DED44AD9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15/03/1438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D21C-5AC3-4A77-89DC-4B57320AFF08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9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69A6-9878-4B2D-BE39-69DED44AD97B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15/03/1438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D21C-5AC3-4A77-89DC-4B57320AFF08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22" y="548680"/>
            <a:ext cx="6604756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السادس</a:t>
            </a:r>
          </a:p>
          <a:p>
            <a:r>
              <a:rPr lang="ar-EG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طرح الأعداد المكونة من رقمين</a:t>
            </a:r>
            <a:endParaRPr lang="ar-EG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596" y="1628800"/>
            <a:ext cx="8001056" cy="424731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3000" b="1" spc="5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hlinkClick r:id="" action="ppaction://noaction"/>
              </a:rPr>
              <a:t>6-1 طرح العشرات.</a:t>
            </a:r>
            <a:endParaRPr lang="ar-EG" sz="3000" b="1" spc="50" dirty="0">
              <a:ln w="11430">
                <a:noFill/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  <a:p>
            <a:r>
              <a:rPr lang="ar-EG" sz="3000" b="1" spc="5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hlinkClick r:id="" action="ppaction://noaction"/>
              </a:rPr>
              <a:t>6-2 الطرح بالعد التنازلى.</a:t>
            </a:r>
            <a:endParaRPr lang="ar-EG" sz="3000" b="1" spc="50" dirty="0">
              <a:ln w="11430">
                <a:noFill/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  <a:p>
            <a:r>
              <a:rPr lang="ar-EG" sz="3000" b="1" spc="5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hlinkClick r:id="" action="ppaction://noaction"/>
              </a:rPr>
              <a:t>6-3 الطرح بدون إعادة التجميع .</a:t>
            </a:r>
            <a:endParaRPr lang="ar-EG" sz="3000" b="1" spc="50" dirty="0">
              <a:ln w="11430">
                <a:noFill/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  <a:p>
            <a:r>
              <a:rPr lang="ar-EG" sz="3000" b="1" spc="5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hlinkClick r:id="" action="ppaction://noaction"/>
              </a:rPr>
              <a:t>6-4  الطرح باعادة التجميع.</a:t>
            </a:r>
            <a:endParaRPr lang="ar-EG" sz="3000" b="1" spc="50" dirty="0">
              <a:ln w="11430">
                <a:noFill/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  <a:p>
            <a:r>
              <a:rPr lang="ar-EG" sz="3000" b="1" spc="5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hlinkClick r:id="" action="ppaction://noaction"/>
              </a:rPr>
              <a:t>6-5 أحل المسألة : أكتب جملة عددية.</a:t>
            </a:r>
            <a:endParaRPr lang="ar-EG" sz="3000" b="1" spc="50" dirty="0">
              <a:ln w="11430">
                <a:noFill/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  <a:p>
            <a:r>
              <a:rPr lang="ar-EG" sz="3000" b="1" spc="5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hlinkClick r:id="" action="ppaction://noaction"/>
              </a:rPr>
              <a:t>6-6 طرح عدد من رقم واحد من عدد مكون من رقمين.</a:t>
            </a:r>
            <a:endParaRPr lang="ar-EG" sz="3000" b="1" spc="50" dirty="0">
              <a:ln w="11430">
                <a:noFill/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  <a:p>
            <a:r>
              <a:rPr lang="ar-EG" sz="3000" b="1" spc="5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hlinkClick r:id="" action="ppaction://noaction"/>
              </a:rPr>
              <a:t>6-7 طرح عددين كل منهما ممكون من رقمين .</a:t>
            </a:r>
            <a:endParaRPr lang="ar-EG" sz="3000" b="1" spc="50" dirty="0">
              <a:ln w="11430">
                <a:noFill/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  <a:p>
            <a:r>
              <a:rPr lang="ar-EG" sz="3000" b="1" spc="5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hlinkClick r:id="" action="ppaction://noaction"/>
              </a:rPr>
              <a:t>6-8 التحقق من صحة ناتج الطرح.</a:t>
            </a:r>
            <a:endParaRPr lang="ar-EG" sz="3000" b="1" spc="50" dirty="0">
              <a:ln w="11430">
                <a:noFill/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  <a:p>
            <a:r>
              <a:rPr lang="ar-EG" sz="3000" b="1" spc="5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hlinkClick r:id="" action="ppaction://noaction"/>
              </a:rPr>
              <a:t>6-9  تقدير ناتج الطرح .</a:t>
            </a:r>
            <a:endParaRPr lang="ar-EG" sz="3000" b="1" spc="50" dirty="0">
              <a:ln w="11430">
                <a:noFill/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Oval 8">
            <a:hlinkClick r:id="rId2" action="ppaction://hlinksldjump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الرئيسية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6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22" y="548680"/>
            <a:ext cx="6604756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– 5 أحل المسألة : أكتب جملة عددية</a:t>
            </a:r>
            <a:endParaRPr lang="ar-EG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77588"/>
            <a:ext cx="79928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1- اكتب جملة عددية لأحل المسأئل الآتية: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841833"/>
            <a:ext cx="8244916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كان فى المقصف 15 شطيرة. أشترى الطلبة ست شطائر منها . كم شطيرة فى المقصف الآن ؟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15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-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 6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=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9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شطائر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214686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قطعت السلحفاة مسافة 14 سنتيمترا , ثم قطعت 3 سنتيمترات . فكم سنتيمترا قطعت السلحفاة ؟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14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+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 3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=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17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سنتيمترا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327728"/>
            <a:ext cx="8244916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كان على الشجرة 12 برتقالة , سقط منها برتقالتان . كم برتقالة بقيت عليها ؟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12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-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 2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=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10 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برتقالات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0" name="Oval 9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54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928670"/>
            <a:ext cx="8244916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فى الساحة 9 أولاد . انضم إليهم عشرة أولاد آخرين . كم ولدا فى الساحة الآن ؟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9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+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 10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=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19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ولدا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301523"/>
            <a:ext cx="8244916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أعد عدنان 16 فطيرة , وباع منها 11 فطيرة . فكم فطيرة بقيت عنده ؟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12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-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 2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=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10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فطائر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414565"/>
            <a:ext cx="8244916" cy="1420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رأى أخى 11 طائرة ورقية تطير فى الهواء , وطائرتين معلقتين فى الشجرة . كم كان عدد الطائرات الورقية التى رآها أخى ؟          		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11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+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 2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=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13 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طائرة ورقية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40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22" y="548680"/>
            <a:ext cx="6604756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– 6 طرح عدد من رقم واحد من عدد مكون من رقمين</a:t>
            </a:r>
            <a:endParaRPr lang="ar-EG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77588"/>
            <a:ext cx="79928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1- استعمل ورقة العمل (7) و □□□□□□□ لأجد ناتج الجمع: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" name="Picture 9" descr="Captur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6773" y="2000240"/>
            <a:ext cx="8561507" cy="3414915"/>
          </a:xfrm>
          <a:prstGeom prst="rect">
            <a:avLst/>
          </a:prstGeom>
        </p:spPr>
      </p:pic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5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928670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كان فى ساحة المدرسة 23 طالبا يلعبون . فإذا دخل 7 منهم إلى غرفة الصف , فكم طالبا بقى فى الملعب ؟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16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طالبا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301523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كان على الشجرة 35 رمانة قطف المزارع منها ثمانى رمانات . كم رمانة بقيت عليها ؟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27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رمانة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Oval 4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63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22" y="548680"/>
            <a:ext cx="6604756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– 7 طرح عددين كل منهما مكون من رقمين</a:t>
            </a:r>
            <a:endParaRPr lang="ar-EG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77588"/>
            <a:ext cx="79928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1- استعمل ورقة العمل (6) و □□□□□□□ لأجد ناتج الطرح: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928802"/>
            <a:ext cx="8558069" cy="3500462"/>
          </a:xfrm>
          <a:prstGeom prst="rect">
            <a:avLst/>
          </a:prstGeom>
        </p:spPr>
      </p:pic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928670"/>
            <a:ext cx="8244916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أنهت سلمى واجبها فى 38 دقيقة , وأنهته لمياء فى 29 دقيقة. كم يزيد الوقت الذى احتاجت إليه سلمى للأنتهاء من واجبها على الوقت الذى احتاجت إليه لمياء ؟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9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دقائق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301523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كان فى ثلاجة المقصف 75 علبة عصير , اشترى الطلبة منها 27 علبة . كم علبة بقيت فى الثلاجة ؟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48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علبة عصير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40814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فى المكتبة 71 قصة للأطفال . استعار الأطفال خمس قصص منها. فكم قصة بقيت فى المكتبة ؟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66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قصة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913667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فى الصف الثانى الأبتدائى 35 طالبا. إذا تغيب ستة طلاب منهم اليوم . فكم طالبا حضر ؟                                        			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29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طالبا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Oval 8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4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22" y="548680"/>
            <a:ext cx="6604756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– 8 التحقق من صحة ناتج الطرح</a:t>
            </a:r>
            <a:endParaRPr lang="ar-EG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77588"/>
            <a:ext cx="79928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1- أجد ناتج الطرح , وأتحقق بالجمع: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7" y="2071678"/>
            <a:ext cx="8197894" cy="3466623"/>
          </a:xfrm>
          <a:prstGeom prst="rect">
            <a:avLst/>
          </a:prstGeom>
        </p:spPr>
      </p:pic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1380168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عدد طلاب الصف الثانى 46 طالبا , وعدد طلاب الصف الثالث 67 طالبا . كم يزيد عدد طلاب الصف الثالث على عدد طلاب الصف الثانى ؟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21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طالبا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619764"/>
            <a:ext cx="84296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2- أحل المسألتين الآتيتين , وأتحقق بالجمع 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913403"/>
            <a:ext cx="8244916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استعار رائد 20 كتابا من المكتبة , وأعاد منها 12 كتابا . كم كتابا بقى عنده ؟              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8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كتب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2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22" y="548680"/>
            <a:ext cx="6604756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– 9 تقدير ناتج الطرح</a:t>
            </a:r>
            <a:endParaRPr lang="ar-EG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77588"/>
            <a:ext cx="79928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1- أقر ب كل عدد إلى أقرب عشرة ثم أقدر ناتج الطرح: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109603"/>
            <a:ext cx="8085302" cy="2962471"/>
          </a:xfrm>
          <a:prstGeom prst="rect">
            <a:avLst/>
          </a:prstGeom>
        </p:spPr>
      </p:pic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1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1380168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كان فى الصندوق 72 تفاحة . استعملنا 39 تفاحة منها لعمل المربى . كم تفاحة بقيت فى الصندوق تقريبا ؟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30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تفاحة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619764"/>
            <a:ext cx="84296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2- أحل المسألتين الآتيتين  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913403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فى المكتبة 92 كتابا . فإذا بيع منها 26 كتابا . فكم كتابا بقى فى المكتبة تقريبا ؟              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60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كتابا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6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22" y="548680"/>
            <a:ext cx="6604756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– 1 طرح العشرات </a:t>
            </a:r>
            <a:endParaRPr lang="ar-EG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77588"/>
            <a:ext cx="79928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1- أجد ناتج طرح العشرات: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714488"/>
            <a:ext cx="7929618" cy="444209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714348" y="1768476"/>
            <a:ext cx="7119945" cy="4475178"/>
            <a:chOff x="714348" y="1768476"/>
            <a:chExt cx="7119945" cy="4475178"/>
          </a:xfrm>
        </p:grpSpPr>
        <p:grpSp>
          <p:nvGrpSpPr>
            <p:cNvPr id="16" name="Group 15"/>
            <p:cNvGrpSpPr/>
            <p:nvPr/>
          </p:nvGrpSpPr>
          <p:grpSpPr>
            <a:xfrm>
              <a:off x="2500298" y="1768476"/>
              <a:ext cx="3000397" cy="1446210"/>
              <a:chOff x="2500298" y="1797048"/>
              <a:chExt cx="3000397" cy="1446210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4852995" y="1797048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4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2500298" y="2143116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40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786314" y="2428868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3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500298" y="2786058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30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14348" y="3525856"/>
              <a:ext cx="7119945" cy="2717798"/>
              <a:chOff x="187318" y="2492375"/>
              <a:chExt cx="7119945" cy="2717798"/>
            </a:xfrm>
          </p:grpSpPr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6588125" y="249237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40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4402160" y="249237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70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2259020" y="249237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10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187318" y="249237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20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6659563" y="3213100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>
                    <a:solidFill>
                      <a:srgbClr val="FF0000"/>
                    </a:solidFill>
                  </a:rPr>
                  <a:t>30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auto">
              <a:xfrm>
                <a:off x="4397402" y="3213100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20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2325700" y="3213100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20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>
                <a:off x="258756" y="3259138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50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 Box 18"/>
              <p:cNvSpPr txBox="1">
                <a:spLocks noChangeArrowheads="1"/>
              </p:cNvSpPr>
              <p:nvPr/>
            </p:nvSpPr>
            <p:spPr bwMode="auto">
              <a:xfrm>
                <a:off x="6588125" y="393382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>
                    <a:solidFill>
                      <a:srgbClr val="FF0000"/>
                    </a:solidFill>
                  </a:rPr>
                  <a:t>40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4402160" y="393382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60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2259020" y="393382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30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 Box 21"/>
              <p:cNvSpPr txBox="1">
                <a:spLocks noChangeArrowheads="1"/>
              </p:cNvSpPr>
              <p:nvPr/>
            </p:nvSpPr>
            <p:spPr bwMode="auto">
              <a:xfrm>
                <a:off x="258756" y="396715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40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 Box 22"/>
              <p:cNvSpPr txBox="1">
                <a:spLocks noChangeArrowheads="1"/>
              </p:cNvSpPr>
              <p:nvPr/>
            </p:nvSpPr>
            <p:spPr bwMode="auto">
              <a:xfrm>
                <a:off x="6588125" y="4652963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>
                    <a:solidFill>
                      <a:srgbClr val="FF0000"/>
                    </a:solidFill>
                  </a:rPr>
                  <a:t>10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 Box 23"/>
              <p:cNvSpPr txBox="1">
                <a:spLocks noChangeArrowheads="1"/>
              </p:cNvSpPr>
              <p:nvPr/>
            </p:nvSpPr>
            <p:spPr bwMode="auto">
              <a:xfrm>
                <a:off x="4397402" y="4652963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20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Text Box 24"/>
              <p:cNvSpPr txBox="1">
                <a:spLocks noChangeArrowheads="1"/>
              </p:cNvSpPr>
              <p:nvPr/>
            </p:nvSpPr>
            <p:spPr bwMode="auto">
              <a:xfrm>
                <a:off x="2330458" y="4752973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70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 Box 25"/>
              <p:cNvSpPr txBox="1">
                <a:spLocks noChangeArrowheads="1"/>
              </p:cNvSpPr>
              <p:nvPr/>
            </p:nvSpPr>
            <p:spPr bwMode="auto">
              <a:xfrm>
                <a:off x="187318" y="4724401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>
                    <a:solidFill>
                      <a:srgbClr val="FF0000"/>
                    </a:solidFill>
                  </a:rPr>
                  <a:t>20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7" name="Oval 36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3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1380168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كان مع أحمد 60 ريالا , أنفق منها 30 ريالا . فكم ريالا بقى معه ؟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60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-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 30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=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30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ريالا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3127717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كان مع خالد 80 ريالا , أنفق منها 40 ريالا , فكم ريالا بقى معه ؟</a:t>
            </a:r>
          </a:p>
          <a:p>
            <a:pPr marL="342900" indent="-342900">
              <a:lnSpc>
                <a:spcPct val="150000"/>
              </a:lnSpc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80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-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 40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=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40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ريالا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619764"/>
            <a:ext cx="84296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2- أحل المسألتين الآتيتين: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scan004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785926"/>
            <a:ext cx="8207375" cy="428628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22" y="548680"/>
            <a:ext cx="6604756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– 2 الطرح بالعد التنازلى</a:t>
            </a:r>
            <a:endParaRPr lang="ar-EG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77588"/>
            <a:ext cx="79928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1- أجد ناتج الطرح بالعد التنازلى: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66714" y="2500306"/>
            <a:ext cx="7296192" cy="3714776"/>
            <a:chOff x="566714" y="2500306"/>
            <a:chExt cx="7296192" cy="3714776"/>
          </a:xfrm>
        </p:grpSpPr>
        <p:grpSp>
          <p:nvGrpSpPr>
            <p:cNvPr id="5" name="Group 16"/>
            <p:cNvGrpSpPr/>
            <p:nvPr/>
          </p:nvGrpSpPr>
          <p:grpSpPr>
            <a:xfrm>
              <a:off x="566714" y="2500306"/>
              <a:ext cx="7296192" cy="3714776"/>
              <a:chOff x="182560" y="2492375"/>
              <a:chExt cx="7296192" cy="3714776"/>
            </a:xfrm>
          </p:grpSpPr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5187978" y="249237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EG" sz="2400" b="1" dirty="0">
                    <a:solidFill>
                      <a:srgbClr val="FF0000"/>
                    </a:solidFill>
                  </a:rPr>
                  <a:t>32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3473466" y="249237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EG" sz="2400" b="1" dirty="0">
                    <a:solidFill>
                      <a:srgbClr val="FF0000"/>
                    </a:solidFill>
                  </a:rPr>
                  <a:t>37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1758954" y="249237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EG" sz="2400" b="1" dirty="0">
                    <a:solidFill>
                      <a:srgbClr val="FF0000"/>
                    </a:solidFill>
                  </a:rPr>
                  <a:t>22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187318" y="249237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EG" sz="2400" b="1" dirty="0">
                    <a:solidFill>
                      <a:srgbClr val="FF0000"/>
                    </a:solidFill>
                  </a:rPr>
                  <a:t>93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6831052" y="3535373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EG" sz="2400" b="1" dirty="0">
                    <a:solidFill>
                      <a:srgbClr val="FF0000"/>
                    </a:solidFill>
                  </a:rPr>
                  <a:t>24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auto">
              <a:xfrm>
                <a:off x="3473466" y="356394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EG" sz="2400" b="1" dirty="0">
                    <a:solidFill>
                      <a:srgbClr val="FF0000"/>
                    </a:solidFill>
                  </a:rPr>
                  <a:t>84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1825634" y="3535373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2</a:t>
                </a:r>
                <a:r>
                  <a:rPr lang="ar-EG" sz="2400" b="1" dirty="0">
                    <a:solidFill>
                      <a:srgbClr val="FF0000"/>
                    </a:solidFill>
                  </a:rPr>
                  <a:t>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>
                <a:off x="182560" y="3535373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EG" sz="2400" b="1" dirty="0">
                    <a:solidFill>
                      <a:srgbClr val="FF0000"/>
                    </a:solidFill>
                  </a:rPr>
                  <a:t>39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 Box 18"/>
              <p:cNvSpPr txBox="1">
                <a:spLocks noChangeArrowheads="1"/>
              </p:cNvSpPr>
              <p:nvPr/>
            </p:nvSpPr>
            <p:spPr bwMode="auto">
              <a:xfrm>
                <a:off x="6688176" y="463551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4</a:t>
                </a:r>
                <a:r>
                  <a:rPr lang="ar-EG" sz="2400" b="1" dirty="0">
                    <a:solidFill>
                      <a:srgbClr val="FF0000"/>
                    </a:solidFill>
                  </a:rPr>
                  <a:t>3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3402028" y="4606943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EG" sz="2400" b="1" dirty="0">
                    <a:solidFill>
                      <a:srgbClr val="FF0000"/>
                    </a:solidFill>
                  </a:rPr>
                  <a:t>13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1825634" y="5749951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EG" sz="2400" b="1" dirty="0">
                    <a:solidFill>
                      <a:srgbClr val="FF0000"/>
                    </a:solidFill>
                  </a:rPr>
                  <a:t>73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 Box 21"/>
              <p:cNvSpPr txBox="1">
                <a:spLocks noChangeArrowheads="1"/>
              </p:cNvSpPr>
              <p:nvPr/>
            </p:nvSpPr>
            <p:spPr bwMode="auto">
              <a:xfrm>
                <a:off x="187318" y="5749951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4</a:t>
                </a:r>
                <a:r>
                  <a:rPr lang="ar-EG" sz="2400" b="1" dirty="0">
                    <a:solidFill>
                      <a:srgbClr val="FF0000"/>
                    </a:solidFill>
                  </a:rPr>
                  <a:t>9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 Box 22"/>
              <p:cNvSpPr txBox="1">
                <a:spLocks noChangeArrowheads="1"/>
              </p:cNvSpPr>
              <p:nvPr/>
            </p:nvSpPr>
            <p:spPr bwMode="auto">
              <a:xfrm>
                <a:off x="6759614" y="5749951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EG" sz="2400" b="1" dirty="0">
                    <a:solidFill>
                      <a:srgbClr val="FF0000"/>
                    </a:solidFill>
                  </a:rPr>
                  <a:t>2</a:t>
                </a:r>
                <a:r>
                  <a:rPr lang="ar-SA" sz="2400" b="1" dirty="0">
                    <a:solidFill>
                      <a:srgbClr val="FF0000"/>
                    </a:solidFill>
                  </a:rPr>
                  <a:t>0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 Box 23"/>
              <p:cNvSpPr txBox="1">
                <a:spLocks noChangeArrowheads="1"/>
              </p:cNvSpPr>
              <p:nvPr/>
            </p:nvSpPr>
            <p:spPr bwMode="auto">
              <a:xfrm>
                <a:off x="3468708" y="5749951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EG" sz="2400" b="1" dirty="0">
                    <a:solidFill>
                      <a:srgbClr val="FF0000"/>
                    </a:solidFill>
                  </a:rPr>
                  <a:t>18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Text Box 24"/>
              <p:cNvSpPr txBox="1">
                <a:spLocks noChangeArrowheads="1"/>
              </p:cNvSpPr>
              <p:nvPr/>
            </p:nvSpPr>
            <p:spPr bwMode="auto">
              <a:xfrm>
                <a:off x="1758954" y="463551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EG" sz="2400" b="1" dirty="0">
                    <a:solidFill>
                      <a:srgbClr val="FF0000"/>
                    </a:solidFill>
                  </a:rPr>
                  <a:t>12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 Box 25"/>
              <p:cNvSpPr txBox="1">
                <a:spLocks noChangeArrowheads="1"/>
              </p:cNvSpPr>
              <p:nvPr/>
            </p:nvSpPr>
            <p:spPr bwMode="auto">
              <a:xfrm>
                <a:off x="187318" y="4635515"/>
                <a:ext cx="6477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EG" sz="2400" b="1" dirty="0">
                    <a:solidFill>
                      <a:srgbClr val="FF0000"/>
                    </a:solidFill>
                  </a:rPr>
                  <a:t>31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7139010" y="2543172"/>
              <a:ext cx="647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EG" sz="2400" b="1" dirty="0">
                  <a:solidFill>
                    <a:srgbClr val="FF0000"/>
                  </a:solidFill>
                </a:rPr>
                <a:t>55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5429256" y="3543304"/>
              <a:ext cx="647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EG" sz="2400" b="1" dirty="0">
                  <a:solidFill>
                    <a:srgbClr val="FF0000"/>
                  </a:solidFill>
                </a:rPr>
                <a:t>7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5500694" y="4614874"/>
              <a:ext cx="647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6</a:t>
              </a:r>
              <a:r>
                <a:rPr lang="ar-EG" sz="2400" b="1" dirty="0">
                  <a:solidFill>
                    <a:srgbClr val="FF0000"/>
                  </a:solidFill>
                </a:rPr>
                <a:t>3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5495936" y="5686444"/>
              <a:ext cx="647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EG" sz="2400" b="1" dirty="0">
                  <a:solidFill>
                    <a:srgbClr val="FF0000"/>
                  </a:solidFill>
                </a:rPr>
                <a:t>37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Oval 27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1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1380168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عندى 38 تفاحة , إذا أعطيت أصدقائى 20 تفاحة. فكم بقى عندى ؟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18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تفاحة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619764"/>
            <a:ext cx="84296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2- أحل المسأئل الآتية: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913403"/>
            <a:ext cx="8244916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ما ناتج طرح 5 عشرات من 9 عشرات ؟              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90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-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   50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=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  40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6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22" y="548680"/>
            <a:ext cx="6604756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– 3 الطرح بدون إعادة التجميع</a:t>
            </a:r>
            <a:endParaRPr lang="ar-EG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77588"/>
            <a:ext cx="79928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1- استعمل ورقة العمل (6) و □□□□□□□ لإيجاد ناتج الطرح: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662438" y="1857364"/>
          <a:ext cx="1806988" cy="1584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4100"/>
                <a:gridCol w="595338"/>
                <a:gridCol w="82755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آحاد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عشرات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ar-EG" sz="20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ar-EG" sz="20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ar-E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ar-E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3643306" y="1857364"/>
          <a:ext cx="1806988" cy="1584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4100"/>
                <a:gridCol w="595338"/>
                <a:gridCol w="82755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آحاد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عشرات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ar-EG" sz="20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ar-EG" sz="20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ar-E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ar-E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857224" y="1857364"/>
          <a:ext cx="1806988" cy="1584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4100"/>
                <a:gridCol w="595338"/>
                <a:gridCol w="82755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آحاد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عشرات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ar-EG" sz="20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ar-EG" sz="20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ar-E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ar-E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6662438" y="3786190"/>
          <a:ext cx="1806988" cy="1584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4100"/>
                <a:gridCol w="595338"/>
                <a:gridCol w="82755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آحاد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عشرات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ar-EG" sz="20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ar-EG" sz="20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ar-E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ar-E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3644602" y="3786190"/>
          <a:ext cx="1805692" cy="1584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4100"/>
                <a:gridCol w="594042"/>
                <a:gridCol w="82755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آحاد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عشرات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ar-EG" sz="20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ar-EG" sz="20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ar-E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ar-E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857224" y="3786190"/>
          <a:ext cx="1806988" cy="1584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4100"/>
                <a:gridCol w="595338"/>
                <a:gridCol w="827550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آحاد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عشرات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ar-EG" sz="20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ar-EG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ar-EG" sz="20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EG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ar-E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ar-EG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1" name="Oval 10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2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1380168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سجل عامر 28 نقطة فى مباراة كرة السلة , وسجل عمران عدد من النقاط يقل عن نقاط عامر بمقدار 7 نقاط . كم نقطة سجل عمران ؟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21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نقطة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619764"/>
            <a:ext cx="84296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2- أحل المسألتين الآتيتين: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913403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لدى بائع 59 وردة, فإذا باع منها 36 وردة . فكم وردة بقيت عنده؟              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23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وردة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22" y="548680"/>
            <a:ext cx="6604756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– 4 الطرح بإعادة التجميع</a:t>
            </a:r>
            <a:endParaRPr lang="ar-EG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77588"/>
            <a:ext cx="79928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1- استعمل ورقة لعمل (6) و □□□□□□□ لأجد ناتج الجمع: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1" name="Picture 20" descr="Captur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6173" y="2004813"/>
            <a:ext cx="8137794" cy="3924517"/>
          </a:xfrm>
          <a:prstGeom prst="rect">
            <a:avLst/>
          </a:prstGeom>
        </p:spPr>
      </p:pic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99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1380168"/>
            <a:ext cx="8244916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قطف على 41 تفاحة , وأكل منها 3 تفاحات . فكم تفاحة بقيت عنده ؟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38       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تفاحة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619764"/>
            <a:ext cx="84296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ar-EG" sz="20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2- أحل المسأئل الآتية :</a:t>
            </a:r>
            <a:endParaRPr lang="ar-EG" sz="2000" dirty="0"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913403"/>
            <a:ext cx="8244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عمر أبى 54 سنة , وأمى أصغر منه بسبع سنوات . فكم سنة يبلغ عمر أمى ؟                                                      	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47   </a:t>
            </a:r>
            <a:r>
              <a:rPr lang="ar-EG" sz="20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سنة</a:t>
            </a:r>
            <a:endParaRPr lang="ar-EG" sz="2000" b="1" dirty="0">
              <a:ln w="10541" cmpd="sng">
                <a:noFill/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5496" y="6165304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الرجوع</a:t>
            </a:r>
            <a:endParaRPr lang="ar-EG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3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عرض على الشاشة (3:4)‏</PresentationFormat>
  <Paragraphs>170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2016-12-14T05:32:02Z</dcterms:created>
  <dcterms:modified xsi:type="dcterms:W3CDTF">2016-12-14T05:32:44Z</dcterms:modified>
</cp:coreProperties>
</file>